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71" r:id="rId2"/>
    <p:sldId id="256" r:id="rId3"/>
    <p:sldId id="282" r:id="rId4"/>
    <p:sldId id="286" r:id="rId5"/>
    <p:sldId id="285" r:id="rId6"/>
    <p:sldId id="287" r:id="rId7"/>
    <p:sldId id="288" r:id="rId8"/>
    <p:sldId id="289" r:id="rId9"/>
    <p:sldId id="290" r:id="rId10"/>
    <p:sldId id="291" r:id="rId11"/>
    <p:sldId id="284" r:id="rId12"/>
    <p:sldId id="292" r:id="rId13"/>
    <p:sldId id="294" r:id="rId14"/>
    <p:sldId id="301" r:id="rId15"/>
    <p:sldId id="305" r:id="rId16"/>
    <p:sldId id="299" r:id="rId17"/>
    <p:sldId id="303" r:id="rId18"/>
    <p:sldId id="304" r:id="rId19"/>
    <p:sldId id="302" r:id="rId20"/>
    <p:sldId id="300" r:id="rId21"/>
    <p:sldId id="295" r:id="rId22"/>
    <p:sldId id="296" r:id="rId23"/>
    <p:sldId id="297" r:id="rId24"/>
    <p:sldId id="29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139" autoAdjust="0"/>
  </p:normalViewPr>
  <p:slideViewPr>
    <p:cSldViewPr>
      <p:cViewPr varScale="1">
        <p:scale>
          <a:sx n="69" d="100"/>
          <a:sy n="69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4 класс 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8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548224"/>
        <c:axId val="128335872"/>
      </c:barChart>
      <c:catAx>
        <c:axId val="126548224"/>
        <c:scaling>
          <c:orientation val="minMax"/>
        </c:scaling>
        <c:delete val="0"/>
        <c:axPos val="b"/>
        <c:majorTickMark val="out"/>
        <c:minorTickMark val="none"/>
        <c:tickLblPos val="nextTo"/>
        <c:crossAx val="128335872"/>
        <c:crosses val="autoZero"/>
        <c:auto val="1"/>
        <c:lblAlgn val="ctr"/>
        <c:lblOffset val="100"/>
        <c:noMultiLvlLbl val="0"/>
      </c:catAx>
      <c:valAx>
        <c:axId val="128335872"/>
        <c:scaling>
          <c:orientation val="minMax"/>
          <c:max val="2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26548224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4 класс 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15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766912"/>
        <c:axId val="131772800"/>
      </c:barChart>
      <c:catAx>
        <c:axId val="131766912"/>
        <c:scaling>
          <c:orientation val="minMax"/>
        </c:scaling>
        <c:delete val="0"/>
        <c:axPos val="b"/>
        <c:majorTickMark val="out"/>
        <c:minorTickMark val="none"/>
        <c:tickLblPos val="nextTo"/>
        <c:crossAx val="131772800"/>
        <c:crosses val="autoZero"/>
        <c:auto val="1"/>
        <c:lblAlgn val="ctr"/>
        <c:lblOffset val="100"/>
        <c:noMultiLvlLbl val="0"/>
      </c:catAx>
      <c:valAx>
        <c:axId val="131772800"/>
        <c:scaling>
          <c:orientation val="minMax"/>
          <c:max val="2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31766912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4 класс 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7</c:v>
                </c:pt>
                <c:pt idx="1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828736"/>
        <c:axId val="131834624"/>
      </c:barChart>
      <c:catAx>
        <c:axId val="131828736"/>
        <c:scaling>
          <c:orientation val="minMax"/>
        </c:scaling>
        <c:delete val="0"/>
        <c:axPos val="b"/>
        <c:majorTickMark val="out"/>
        <c:minorTickMark val="none"/>
        <c:tickLblPos val="nextTo"/>
        <c:crossAx val="131834624"/>
        <c:crosses val="autoZero"/>
        <c:auto val="1"/>
        <c:lblAlgn val="ctr"/>
        <c:lblOffset val="100"/>
        <c:noMultiLvlLbl val="0"/>
      </c:catAx>
      <c:valAx>
        <c:axId val="131834624"/>
        <c:scaling>
          <c:orientation val="minMax"/>
          <c:max val="2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31828736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4 класс 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</c:v>
                </c:pt>
                <c:pt idx="1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18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2947328"/>
        <c:axId val="132949120"/>
      </c:barChart>
      <c:catAx>
        <c:axId val="132947328"/>
        <c:scaling>
          <c:orientation val="minMax"/>
        </c:scaling>
        <c:delete val="0"/>
        <c:axPos val="b"/>
        <c:majorTickMark val="out"/>
        <c:minorTickMark val="none"/>
        <c:tickLblPos val="nextTo"/>
        <c:crossAx val="132949120"/>
        <c:crosses val="autoZero"/>
        <c:auto val="1"/>
        <c:lblAlgn val="ctr"/>
        <c:lblOffset val="100"/>
        <c:noMultiLvlLbl val="0"/>
      </c:catAx>
      <c:valAx>
        <c:axId val="132949120"/>
        <c:scaling>
          <c:orientation val="minMax"/>
          <c:max val="2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32947328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4 класс 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804800"/>
        <c:axId val="137818880"/>
      </c:barChart>
      <c:catAx>
        <c:axId val="137804800"/>
        <c:scaling>
          <c:orientation val="minMax"/>
        </c:scaling>
        <c:delete val="0"/>
        <c:axPos val="b"/>
        <c:majorTickMark val="out"/>
        <c:minorTickMark val="none"/>
        <c:tickLblPos val="nextTo"/>
        <c:crossAx val="137818880"/>
        <c:crosses val="autoZero"/>
        <c:auto val="1"/>
        <c:lblAlgn val="ctr"/>
        <c:lblOffset val="100"/>
        <c:noMultiLvlLbl val="0"/>
      </c:catAx>
      <c:valAx>
        <c:axId val="137818880"/>
        <c:scaling>
          <c:orientation val="minMax"/>
          <c:max val="2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37804800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4 класс 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"5"</c:v>
                </c:pt>
                <c:pt idx="1">
                  <c:v>"5" и "4"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13</c:v>
                </c:pt>
                <c:pt idx="1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021056"/>
        <c:axId val="133022848"/>
      </c:barChart>
      <c:catAx>
        <c:axId val="133021056"/>
        <c:scaling>
          <c:orientation val="minMax"/>
        </c:scaling>
        <c:delete val="0"/>
        <c:axPos val="b"/>
        <c:majorTickMark val="out"/>
        <c:minorTickMark val="none"/>
        <c:tickLblPos val="nextTo"/>
        <c:crossAx val="133022848"/>
        <c:crosses val="autoZero"/>
        <c:auto val="1"/>
        <c:lblAlgn val="ctr"/>
        <c:lblOffset val="100"/>
        <c:noMultiLvlLbl val="0"/>
      </c:catAx>
      <c:valAx>
        <c:axId val="133022848"/>
        <c:scaling>
          <c:orientation val="minMax"/>
          <c:max val="2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33021056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4 класс 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"5"</c:v>
                </c:pt>
                <c:pt idx="1">
                  <c:v>"5" и "4"</c:v>
                </c:pt>
                <c:pt idx="2">
                  <c:v>"3"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17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 класс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"5"</c:v>
                </c:pt>
                <c:pt idx="1">
                  <c:v>"5" и "4"</c:v>
                </c:pt>
                <c:pt idx="2">
                  <c:v>"3"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</c:v>
                </c:pt>
                <c:pt idx="1">
                  <c:v>17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895936"/>
        <c:axId val="137897472"/>
      </c:barChart>
      <c:catAx>
        <c:axId val="137895936"/>
        <c:scaling>
          <c:orientation val="minMax"/>
        </c:scaling>
        <c:delete val="0"/>
        <c:axPos val="b"/>
        <c:majorTickMark val="out"/>
        <c:minorTickMark val="none"/>
        <c:tickLblPos val="nextTo"/>
        <c:crossAx val="137897472"/>
        <c:crosses val="autoZero"/>
        <c:auto val="1"/>
        <c:lblAlgn val="ctr"/>
        <c:lblOffset val="100"/>
        <c:noMultiLvlLbl val="0"/>
      </c:catAx>
      <c:valAx>
        <c:axId val="137897472"/>
        <c:scaling>
          <c:orientation val="minMax"/>
          <c:max val="2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37895936"/>
        <c:crosses val="autoZero"/>
        <c:crossBetween val="between"/>
        <c:majorUnit val="1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1C093-1CEA-40B1-90A8-D227FDFA59D1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4F239-D01A-4FC0-834D-1471A49BB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77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4F239-D01A-4FC0-834D-1471A49BB46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583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5E62-04E3-4A6B-81AB-A10C8EE727C7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1FB3-B1DC-44DC-AD95-3D3F495D41E0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779-D514-4631-B477-DE946A07F27A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38D5-B619-4614-9A7A-DE98C701F5BB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682AD-1240-416A-BE85-C1EDF8C6C605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DC5AC-D833-4173-97AC-82D0F2C213BA}" type="datetime1">
              <a:rPr lang="ru-RU" smtClean="0"/>
              <a:t>02.05.2015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26A5F-8C46-4A71-AB38-881EA20D03B9}" type="datetime1">
              <a:rPr lang="ru-RU" smtClean="0"/>
              <a:t>02.05.2015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7B4-F080-45E0-9174-01208CD9F0DF}" type="datetime1">
              <a:rPr lang="ru-RU" smtClean="0"/>
              <a:t>02.05.2015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E73B-5B27-4DEB-A25E-42153B39AB2B}" type="datetime1">
              <a:rPr lang="ru-RU" smtClean="0"/>
              <a:t>02.05.2015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78EC-3C37-47C5-BF99-EC5DE275C27F}" type="datetime1">
              <a:rPr lang="ru-RU" smtClean="0"/>
              <a:t>02.05.2015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D3676-5A72-4240-829A-572F94949116}" type="datetime1">
              <a:rPr lang="ru-RU" smtClean="0"/>
              <a:t>02.05.2015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907631-CAD7-47BB-B95E-F86FB8CE3E20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1244564717_schkoljnaj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 rot="-315688">
            <a:off x="1839981" y="1626722"/>
            <a:ext cx="504176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folHlink"/>
                </a:solidFill>
              </a:rPr>
              <a:t>Родительское </a:t>
            </a:r>
            <a:r>
              <a:rPr lang="ru-RU" sz="2800" b="1" dirty="0" smtClean="0">
                <a:solidFill>
                  <a:schemeClr val="folHlink"/>
                </a:solidFill>
              </a:rPr>
              <a:t>собрание №3</a:t>
            </a:r>
            <a:endParaRPr lang="ru-RU" sz="2800" b="1" dirty="0">
              <a:solidFill>
                <a:schemeClr val="folHlink"/>
              </a:solidFill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 rot="21263135">
            <a:off x="1770817" y="2275632"/>
            <a:ext cx="5473436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3300"/>
                </a:solidFill>
              </a:rPr>
              <a:t>«Итоги </a:t>
            </a:r>
          </a:p>
          <a:p>
            <a:pPr algn="ctr"/>
            <a:r>
              <a:rPr lang="ru-RU" sz="4800" b="1" dirty="0" smtClean="0">
                <a:solidFill>
                  <a:srgbClr val="FF3300"/>
                </a:solidFill>
              </a:rPr>
              <a:t>1 четверти в </a:t>
            </a:r>
          </a:p>
          <a:p>
            <a:pPr algn="ctr"/>
            <a:r>
              <a:rPr lang="ru-RU" sz="4800" b="1" dirty="0" smtClean="0">
                <a:solidFill>
                  <a:srgbClr val="FF3300"/>
                </a:solidFill>
              </a:rPr>
              <a:t>5 классе »</a:t>
            </a:r>
            <a:endParaRPr lang="ru-RU" sz="4800" b="1" dirty="0">
              <a:solidFill>
                <a:srgbClr val="FF33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21237652">
            <a:off x="4880351" y="4356221"/>
            <a:ext cx="2596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19.11.2014</a:t>
            </a:r>
            <a:endParaRPr 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9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35581" y="294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Общая успеваемость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015957"/>
            <a:ext cx="3312368" cy="248505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</a:rPr>
              <a:t>ОТЛИЧНИКИ (6 человек):</a:t>
            </a:r>
            <a:endParaRPr lang="ru-RU" dirty="0">
              <a:solidFill>
                <a:schemeClr val="tx1"/>
              </a:solidFill>
            </a:endParaRPr>
          </a:p>
          <a:p>
            <a:pPr lvl="0" algn="ctr"/>
            <a:r>
              <a:rPr lang="ru-RU" dirty="0" err="1">
                <a:solidFill>
                  <a:schemeClr val="tx1"/>
                </a:solidFill>
              </a:rPr>
              <a:t>Астапченко</a:t>
            </a:r>
            <a:r>
              <a:rPr lang="ru-RU" dirty="0">
                <a:solidFill>
                  <a:schemeClr val="tx1"/>
                </a:solidFill>
              </a:rPr>
              <a:t> Елена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Ерошенко Дмитрий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Казакова Анастасия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Казачкова Виктория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Лыкова Ангелина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Максимов Дмитрий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015957"/>
            <a:ext cx="3312368" cy="183697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 ОДНОЙ «4» (2 человека):</a:t>
            </a:r>
            <a:endParaRPr lang="ru-RU" dirty="0">
              <a:solidFill>
                <a:schemeClr val="tx1"/>
              </a:solidFill>
            </a:endParaRP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Антипова Анна (</a:t>
            </a:r>
            <a:r>
              <a:rPr lang="ru-RU" dirty="0" smtClean="0">
                <a:solidFill>
                  <a:schemeClr val="tx1"/>
                </a:solidFill>
              </a:rPr>
              <a:t>мат-ка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  <a:p>
            <a:pPr lvl="0" algn="ctr"/>
            <a:r>
              <a:rPr lang="ru-RU" dirty="0" err="1">
                <a:solidFill>
                  <a:schemeClr val="tx1"/>
                </a:solidFill>
              </a:rPr>
              <a:t>Кривецкая</a:t>
            </a:r>
            <a:r>
              <a:rPr lang="ru-RU" dirty="0">
                <a:solidFill>
                  <a:schemeClr val="tx1"/>
                </a:solidFill>
              </a:rPr>
              <a:t> Алина (</a:t>
            </a:r>
            <a:r>
              <a:rPr lang="ru-RU" dirty="0" smtClean="0">
                <a:solidFill>
                  <a:schemeClr val="tx1"/>
                </a:solidFill>
              </a:rPr>
              <a:t>мат-ка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1096" y="3073841"/>
            <a:ext cx="3312368" cy="31683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ХОРОШИСТЫ (9 человек):</a:t>
            </a:r>
            <a:endParaRPr lang="ru-RU" dirty="0">
              <a:solidFill>
                <a:schemeClr val="tx1"/>
              </a:solidFill>
            </a:endParaRP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Белов Никита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Бодрова Арина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Воронова Надя</a:t>
            </a:r>
          </a:p>
          <a:p>
            <a:pPr lvl="0" algn="ctr"/>
            <a:r>
              <a:rPr lang="ru-RU" dirty="0" err="1">
                <a:solidFill>
                  <a:schemeClr val="tx1"/>
                </a:solidFill>
              </a:rPr>
              <a:t>Гуторов</a:t>
            </a:r>
            <a:r>
              <a:rPr lang="ru-RU" dirty="0">
                <a:solidFill>
                  <a:schemeClr val="tx1"/>
                </a:solidFill>
              </a:rPr>
              <a:t> Илья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Данилов Костя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Ивахненко Тамара</a:t>
            </a:r>
          </a:p>
          <a:p>
            <a:pPr lvl="0" algn="ctr"/>
            <a:r>
              <a:rPr lang="ru-RU" dirty="0" err="1">
                <a:solidFill>
                  <a:schemeClr val="tx1"/>
                </a:solidFill>
              </a:rPr>
              <a:t>Малетин</a:t>
            </a:r>
            <a:r>
              <a:rPr lang="ru-RU" dirty="0">
                <a:solidFill>
                  <a:schemeClr val="tx1"/>
                </a:solidFill>
              </a:rPr>
              <a:t> Кирилл</a:t>
            </a:r>
          </a:p>
          <a:p>
            <a:pPr lvl="0" algn="ctr"/>
            <a:r>
              <a:rPr lang="ru-RU" dirty="0" err="1">
                <a:solidFill>
                  <a:schemeClr val="tx1"/>
                </a:solidFill>
              </a:rPr>
              <a:t>Урюмцев</a:t>
            </a:r>
            <a:r>
              <a:rPr lang="ru-RU" dirty="0">
                <a:solidFill>
                  <a:schemeClr val="tx1"/>
                </a:solidFill>
              </a:rPr>
              <a:t> Руслан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Шестаков Саша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3738436"/>
            <a:ext cx="3312368" cy="248505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С ОДНОЙ «3» (4 человека):</a:t>
            </a:r>
            <a:endParaRPr lang="ru-RU" dirty="0">
              <a:solidFill>
                <a:schemeClr val="tx1"/>
              </a:solidFill>
            </a:endParaRP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Духанина Настя (</a:t>
            </a:r>
            <a:r>
              <a:rPr lang="ru-RU" dirty="0" smtClean="0">
                <a:solidFill>
                  <a:schemeClr val="tx1"/>
                </a:solidFill>
              </a:rPr>
              <a:t>мат-ка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  <a:p>
            <a:pPr lvl="0" algn="ctr"/>
            <a:r>
              <a:rPr lang="ru-RU" dirty="0" err="1">
                <a:solidFill>
                  <a:schemeClr val="tx1"/>
                </a:solidFill>
              </a:rPr>
              <a:t>Понаморенко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Ник. </a:t>
            </a:r>
            <a:r>
              <a:rPr lang="ru-RU" dirty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мат-ка</a:t>
            </a:r>
            <a:r>
              <a:rPr lang="ru-RU" dirty="0">
                <a:solidFill>
                  <a:schemeClr val="tx1"/>
                </a:solidFill>
              </a:rPr>
              <a:t>)</a:t>
            </a:r>
          </a:p>
          <a:p>
            <a:pPr lvl="0" algn="ctr"/>
            <a:r>
              <a:rPr lang="ru-RU" dirty="0" err="1">
                <a:solidFill>
                  <a:schemeClr val="tx1"/>
                </a:solidFill>
              </a:rPr>
              <a:t>Сизикова</a:t>
            </a:r>
            <a:r>
              <a:rPr lang="ru-RU" dirty="0">
                <a:solidFill>
                  <a:schemeClr val="tx1"/>
                </a:solidFill>
              </a:rPr>
              <a:t> Даша (</a:t>
            </a:r>
            <a:r>
              <a:rPr lang="ru-RU" dirty="0" smtClean="0">
                <a:solidFill>
                  <a:schemeClr val="tx1"/>
                </a:solidFill>
              </a:rPr>
              <a:t>мат-ка</a:t>
            </a:r>
            <a:r>
              <a:rPr lang="ru-RU" dirty="0">
                <a:solidFill>
                  <a:schemeClr val="tx1"/>
                </a:solidFill>
              </a:rPr>
              <a:t>) 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</a:rPr>
              <a:t>Нефедов Артур (</a:t>
            </a:r>
            <a:r>
              <a:rPr lang="ru-RU" dirty="0" smtClean="0">
                <a:solidFill>
                  <a:schemeClr val="tx1"/>
                </a:solidFill>
              </a:rPr>
              <a:t>англ. </a:t>
            </a:r>
            <a:r>
              <a:rPr lang="ru-RU" dirty="0">
                <a:solidFill>
                  <a:schemeClr val="tx1"/>
                </a:solidFill>
              </a:rPr>
              <a:t>язык)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20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35581" y="294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Рейтинг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5581" y="1015957"/>
            <a:ext cx="79688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i="1" dirty="0"/>
              <a:t>1 место (100%)</a:t>
            </a:r>
            <a:r>
              <a:rPr lang="ru-RU" sz="2800" dirty="0"/>
              <a:t> – Ерошенко </a:t>
            </a:r>
            <a:r>
              <a:rPr lang="ru-RU" sz="2800" dirty="0" smtClean="0"/>
              <a:t>Дима</a:t>
            </a:r>
            <a:endParaRPr lang="ru-RU" sz="2800" dirty="0"/>
          </a:p>
          <a:p>
            <a:pPr algn="just">
              <a:lnSpc>
                <a:spcPct val="150000"/>
              </a:lnSpc>
            </a:pPr>
            <a:r>
              <a:rPr lang="ru-RU" sz="2800" i="1" dirty="0"/>
              <a:t>1 место (100%)</a:t>
            </a:r>
            <a:r>
              <a:rPr lang="ru-RU" sz="2800" dirty="0"/>
              <a:t> – Казачкова Анастасия</a:t>
            </a:r>
          </a:p>
          <a:p>
            <a:pPr algn="just">
              <a:lnSpc>
                <a:spcPct val="150000"/>
              </a:lnSpc>
            </a:pPr>
            <a:r>
              <a:rPr lang="ru-RU" sz="2800" i="1" dirty="0"/>
              <a:t>2 место (99,22%)</a:t>
            </a:r>
            <a:r>
              <a:rPr lang="ru-RU" sz="2800" dirty="0"/>
              <a:t> – Лыкова Ангелина</a:t>
            </a:r>
          </a:p>
          <a:p>
            <a:pPr algn="just">
              <a:lnSpc>
                <a:spcPct val="150000"/>
              </a:lnSpc>
            </a:pPr>
            <a:r>
              <a:rPr lang="ru-RU" sz="2800" i="1" dirty="0"/>
              <a:t>3 место (99,17%)</a:t>
            </a:r>
            <a:r>
              <a:rPr lang="ru-RU" sz="2800" dirty="0"/>
              <a:t> – Антипова Анна</a:t>
            </a:r>
          </a:p>
          <a:p>
            <a:pPr algn="just">
              <a:lnSpc>
                <a:spcPct val="150000"/>
              </a:lnSpc>
            </a:pPr>
            <a:r>
              <a:rPr lang="ru-RU" sz="2800" i="1" dirty="0"/>
              <a:t>3 место (99,16%)</a:t>
            </a:r>
            <a:r>
              <a:rPr lang="ru-RU" sz="2800" dirty="0"/>
              <a:t> – Казачкова Вика</a:t>
            </a:r>
          </a:p>
          <a:p>
            <a:pPr algn="just">
              <a:lnSpc>
                <a:spcPct val="150000"/>
              </a:lnSpc>
            </a:pPr>
            <a:r>
              <a:rPr lang="ru-RU" sz="2800" i="1" dirty="0"/>
              <a:t>3 место (98,60%)</a:t>
            </a:r>
            <a:r>
              <a:rPr lang="ru-RU" sz="2800" dirty="0"/>
              <a:t> – </a:t>
            </a:r>
            <a:r>
              <a:rPr lang="ru-RU" sz="2800" dirty="0" err="1"/>
              <a:t>Астапченко</a:t>
            </a:r>
            <a:r>
              <a:rPr lang="ru-RU" sz="2800" dirty="0"/>
              <a:t> Елена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61562" y="5511135"/>
            <a:ext cx="7839953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alloon XBd TL" pitchFamily="66" charset="0"/>
              </a:rPr>
              <a:t>Грамоты в номинации «лучший Ученик»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Balloon XBd TL" pitchFamily="66" charset="0"/>
              </a:rPr>
              <a:t>(за период 1 четверти)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851920" y="4869160"/>
            <a:ext cx="703637" cy="641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7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46344" y="5229200"/>
            <a:ext cx="7839953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  <a:latin typeface="Balloon XBd TL" pitchFamily="66" charset="0"/>
              </a:rPr>
              <a:t>ГРАМОТы</a:t>
            </a:r>
            <a:r>
              <a:rPr lang="ru-RU" sz="4400" b="1" dirty="0" smtClean="0">
                <a:solidFill>
                  <a:srgbClr val="FF0000"/>
                </a:solidFill>
                <a:latin typeface="Balloon XBd TL" pitchFamily="66" charset="0"/>
              </a:rPr>
              <a:t> в номинации «5+» </a:t>
            </a:r>
            <a:r>
              <a:rPr lang="ru-RU" sz="2000" dirty="0" smtClean="0">
                <a:solidFill>
                  <a:srgbClr val="FF0000"/>
                </a:solidFill>
                <a:latin typeface="Balloon XBd TL" pitchFamily="66" charset="0"/>
              </a:rPr>
              <a:t>(за период 1 четверти)</a:t>
            </a:r>
            <a:endParaRPr lang="ru-RU" sz="9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i="1" dirty="0"/>
              <a:t>1 место (117 пятерок) – </a:t>
            </a:r>
            <a:r>
              <a:rPr lang="ru-RU" sz="2800" i="1" dirty="0" err="1"/>
              <a:t>Астапченко</a:t>
            </a:r>
            <a:r>
              <a:rPr lang="ru-RU" sz="2800" i="1" dirty="0"/>
              <a:t> Елена</a:t>
            </a:r>
          </a:p>
          <a:p>
            <a:pPr algn="just">
              <a:lnSpc>
                <a:spcPct val="150000"/>
              </a:lnSpc>
            </a:pPr>
            <a:r>
              <a:rPr lang="ru-RU" sz="2800" i="1" dirty="0"/>
              <a:t>2 место (115 пятерок) – Казачкова Анастасия</a:t>
            </a:r>
          </a:p>
          <a:p>
            <a:pPr algn="just">
              <a:lnSpc>
                <a:spcPct val="150000"/>
              </a:lnSpc>
            </a:pPr>
            <a:r>
              <a:rPr lang="ru-RU" sz="2800" i="1" dirty="0"/>
              <a:t>3 место (107 пятерок) – Казачкова Виктория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35581" y="294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Рейтинг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910178" y="3789040"/>
            <a:ext cx="703637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0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35579" y="1988839"/>
            <a:ext cx="7839953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ДОСТИЖЕНИЯ</a:t>
            </a:r>
            <a:r>
              <a:rPr lang="ru-RU" sz="4000" b="1" dirty="0" smtClean="0">
                <a:solidFill>
                  <a:srgbClr val="FF0000"/>
                </a:solidFill>
                <a:latin typeface="Balloon XBd TL" pitchFamily="66" charset="0"/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lloon XBd TL" pitchFamily="66" charset="0"/>
              </a:rPr>
              <a:t>во </a:t>
            </a:r>
            <a:r>
              <a:rPr lang="ru-RU" sz="4000" b="1" dirty="0">
                <a:solidFill>
                  <a:srgbClr val="FF0000"/>
                </a:solidFill>
                <a:latin typeface="Balloon XBd TL" pitchFamily="66" charset="0"/>
              </a:rPr>
              <a:t>внеурочной деятельности </a:t>
            </a:r>
            <a:endParaRPr lang="ru-RU" sz="4000" b="1" dirty="0" smtClean="0">
              <a:solidFill>
                <a:srgbClr val="FF0000"/>
              </a:solidFill>
              <a:latin typeface="Balloon XBd TL" pitchFamily="66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lloon XBd TL" pitchFamily="66" charset="0"/>
              </a:rPr>
              <a:t>за октябрь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94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20479" y="147"/>
            <a:ext cx="783995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Balloon XBd TL" pitchFamily="66" charset="0"/>
              </a:rPr>
              <a:t>Предметные олимпиады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995" y="831143"/>
            <a:ext cx="82809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dirty="0"/>
              <a:t>Предметы – 9</a:t>
            </a:r>
          </a:p>
          <a:p>
            <a:pPr>
              <a:lnSpc>
                <a:spcPct val="200000"/>
              </a:lnSpc>
            </a:pPr>
            <a:r>
              <a:rPr lang="ru-RU" sz="2800" dirty="0" smtClean="0"/>
              <a:t>Участники – 21 (с учетом повторяемости 84)</a:t>
            </a:r>
          </a:p>
          <a:p>
            <a:pPr>
              <a:lnSpc>
                <a:spcPct val="200000"/>
              </a:lnSpc>
            </a:pPr>
            <a:r>
              <a:rPr lang="ru-RU" sz="2800" dirty="0" smtClean="0"/>
              <a:t>Победители – 1 (</a:t>
            </a:r>
            <a:r>
              <a:rPr lang="ru-RU" sz="2800" dirty="0" err="1" smtClean="0"/>
              <a:t>Астапченко</a:t>
            </a:r>
            <a:r>
              <a:rPr lang="ru-RU" sz="2800" dirty="0" smtClean="0"/>
              <a:t> Лена по ОБЖ)</a:t>
            </a:r>
          </a:p>
          <a:p>
            <a:pPr>
              <a:lnSpc>
                <a:spcPct val="200000"/>
              </a:lnSpc>
            </a:pPr>
            <a:r>
              <a:rPr lang="ru-RU" sz="2800" dirty="0" smtClean="0"/>
              <a:t>Призеры – 19 (с учетом повторяемости 35)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272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20479" y="147"/>
            <a:ext cx="783995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Balloon XBd TL" pitchFamily="66" charset="0"/>
              </a:rPr>
              <a:t>Предметные конкурсы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995" y="1124744"/>
            <a:ext cx="828092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ФГОС ТЕСТ по английскому языку </a:t>
            </a:r>
            <a:r>
              <a:rPr lang="ru-RU" sz="2800" b="1" dirty="0" smtClean="0">
                <a:latin typeface="Comic Sans MS" pitchFamily="66" charset="0"/>
              </a:rPr>
              <a:t>– 4 чел.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ru-RU" sz="2800" dirty="0" smtClean="0">
                <a:latin typeface="Comic Sans MS" pitchFamily="66" charset="0"/>
              </a:rPr>
              <a:t>Антипова Анна – 4 место в регионе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ru-RU" sz="2800" dirty="0" smtClean="0">
                <a:latin typeface="Comic Sans MS" pitchFamily="66" charset="0"/>
              </a:rPr>
              <a:t>Казачкова Вика – 11 место в регионе 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ru-RU" sz="2800" dirty="0" smtClean="0">
                <a:latin typeface="Comic Sans MS" pitchFamily="66" charset="0"/>
              </a:rPr>
              <a:t>Казачкова Настя – 11 место в регионе </a:t>
            </a:r>
          </a:p>
          <a:p>
            <a:pPr marL="914400" lvl="1" indent="-457200">
              <a:buFont typeface="Wingdings" pitchFamily="2" charset="2"/>
              <a:buChar char="ü"/>
            </a:pPr>
            <a:r>
              <a:rPr lang="ru-RU" sz="2800" dirty="0" smtClean="0">
                <a:latin typeface="Comic Sans MS" pitchFamily="66" charset="0"/>
              </a:rPr>
              <a:t>Максимов Дима – 5 место в регионе </a:t>
            </a:r>
          </a:p>
          <a:p>
            <a:pPr>
              <a:lnSpc>
                <a:spcPct val="20000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Русский медвежонок </a:t>
            </a:r>
            <a:r>
              <a:rPr lang="ru-RU" sz="2800" b="1" dirty="0" smtClean="0">
                <a:latin typeface="Comic Sans MS" pitchFamily="66" charset="0"/>
              </a:rPr>
              <a:t>– 21 чел.</a:t>
            </a:r>
          </a:p>
          <a:p>
            <a:endParaRPr lang="ru-RU" sz="1050" b="1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Всероссийский заочный турнир по истории</a:t>
            </a:r>
            <a:r>
              <a:rPr lang="ru-RU" sz="2800" b="1" dirty="0" smtClean="0">
                <a:latin typeface="Comic Sans MS" pitchFamily="66" charset="0"/>
              </a:rPr>
              <a:t>– 12 человек (2 команды)</a:t>
            </a:r>
          </a:p>
        </p:txBody>
      </p:sp>
    </p:spTree>
    <p:extLst>
      <p:ext uri="{BB962C8B-B14F-4D97-AF65-F5344CB8AC3E}">
        <p14:creationId xmlns:p14="http://schemas.microsoft.com/office/powerpoint/2010/main" val="292275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5А класс\ФОТО\ФОТО 5А класса\Праздник бабушек и дедушек 16.10.2014\IMG_29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37312"/>
            <a:ext cx="87484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alloon XBd TL" pitchFamily="66" charset="0"/>
              </a:rPr>
              <a:t>Праздник для бабушек и дедушек</a:t>
            </a:r>
            <a:endParaRPr lang="ru-RU" sz="16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27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5А класс\ФОТО\ФОТО 5А класса\Праздник бабушек и дедушек 16.10.2014\IMG_29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89" y="-1941"/>
            <a:ext cx="9146589" cy="685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37312"/>
            <a:ext cx="87484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alloon XBd TL" pitchFamily="66" charset="0"/>
              </a:rPr>
              <a:t>Праздник для бабушек и дедушек</a:t>
            </a:r>
            <a:endParaRPr lang="ru-RU" sz="16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522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G:\5А класс\ФОТО\ФОТО 5А класса\Изготовление Цветиков-семицветиков для акции Всем миром\IMG_3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2" y="3429002"/>
            <a:ext cx="4571998" cy="342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  <p:pic>
        <p:nvPicPr>
          <p:cNvPr id="6146" name="Picture 2" descr="G:\5А класс\ФОТО\ФОТО 5А класса\Изготовление Цветиков-семицветиков для акции Всем миром\IMG_3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G:\5А класс\ФОТО\ФОТО 5А класса\Изготовление Цветиков-семицветиков для акции Всем миром\IMG_30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5А класс\ФОТО\ФОТО 5А класса\Изготовление Цветиков-семицветиков для акции Всем миром\IMG_30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5720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6237312"/>
            <a:ext cx="87484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alloon XBd TL" pitchFamily="66" charset="0"/>
              </a:rPr>
              <a:t>Городская акция «ВСЕМ МИРОМ»</a:t>
            </a:r>
            <a:endParaRPr lang="ru-RU" sz="16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678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5А класс\ФОТО\ФОТО 5А класса\Изготовление Цветиков-семицветиков для акции Всем миром\IMG_30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37312"/>
            <a:ext cx="87484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alloon XBd TL" pitchFamily="66" charset="0"/>
              </a:rPr>
              <a:t>Городская акция «ВСЕМ МИРОМ»</a:t>
            </a:r>
            <a:endParaRPr lang="ru-RU" sz="16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27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11560" y="795117"/>
            <a:ext cx="7705353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u="sng" dirty="0">
                <a:latin typeface="Balloon XBd TL" pitchFamily="66" charset="0"/>
              </a:rPr>
              <a:t>Цель:</a:t>
            </a:r>
            <a:endParaRPr lang="ru-RU" sz="3200" u="sng" dirty="0">
              <a:latin typeface="Balloon XBd TL" pitchFamily="66" charset="0"/>
            </a:endParaRPr>
          </a:p>
          <a:p>
            <a:pPr algn="ctr"/>
            <a:endParaRPr lang="ru-RU" sz="3200" dirty="0" smtClean="0">
              <a:latin typeface="Balloon XBd TL" pitchFamily="66" charset="0"/>
            </a:endParaRPr>
          </a:p>
          <a:p>
            <a:pPr algn="ctr"/>
            <a:r>
              <a:rPr lang="ru-RU" sz="4800" dirty="0" smtClean="0">
                <a:latin typeface="Balloon XBd TL" pitchFamily="66" charset="0"/>
              </a:rPr>
              <a:t>Подведение итогов адаптационного периода</a:t>
            </a:r>
            <a:endParaRPr lang="ru-RU" sz="4800" dirty="0">
              <a:latin typeface="Balloon XBd TL" pitchFamily="66" charset="0"/>
            </a:endParaRPr>
          </a:p>
          <a:p>
            <a:endParaRPr lang="ru-RU" sz="2400" dirty="0"/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08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73468" y="116632"/>
            <a:ext cx="2080891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lloon XBd TL" pitchFamily="66" charset="0"/>
              </a:rPr>
              <a:t>1 место </a:t>
            </a:r>
            <a:endParaRPr lang="ru-RU" sz="24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028" y="260648"/>
            <a:ext cx="6327188" cy="427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41860" y="1052736"/>
            <a:ext cx="2267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Антипова                    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Анна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Бодрова 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Арина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Лыкова </a:t>
            </a:r>
          </a:p>
          <a:p>
            <a:r>
              <a:rPr lang="ru-RU" sz="24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   Ангелина 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97994">
            <a:off x="4790399" y="3529146"/>
            <a:ext cx="3797376" cy="2709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6237312"/>
            <a:ext cx="87484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alloon XBd TL" pitchFamily="66" charset="0"/>
              </a:rPr>
              <a:t>Заочная викторина «На российских просторах»</a:t>
            </a:r>
            <a:endParaRPr lang="ru-RU" sz="16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7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37312"/>
            <a:ext cx="87484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alloon XBd TL" pitchFamily="66" charset="0"/>
              </a:rPr>
              <a:t>Конкурс презентаций «с чего начинается родина?»</a:t>
            </a:r>
            <a:endParaRPr lang="ru-RU" sz="16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73468" y="116632"/>
            <a:ext cx="2080891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lloon XBd TL" pitchFamily="66" charset="0"/>
              </a:rPr>
              <a:t>1 место </a:t>
            </a:r>
            <a:endParaRPr lang="ru-RU" sz="24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46448" y="1679287"/>
            <a:ext cx="5607019" cy="4260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104234">
            <a:off x="356286" y="484093"/>
            <a:ext cx="3304536" cy="269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3631629"/>
            <a:ext cx="2267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Гуторов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Илья – участник</a:t>
            </a:r>
          </a:p>
          <a:p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 err="1" smtClean="0">
                <a:solidFill>
                  <a:schemeClr val="bg2">
                    <a:lumMod val="25000"/>
                  </a:schemeClr>
                </a:solidFill>
              </a:rPr>
              <a:t>Астапченко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 Лена – 1 место 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35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37312"/>
            <a:ext cx="87484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alloon XBd TL" pitchFamily="66" charset="0"/>
              </a:rPr>
              <a:t>Конкурс видеороликов «Россия – родина моя»</a:t>
            </a:r>
            <a:endParaRPr lang="ru-RU" sz="16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73468" y="116632"/>
            <a:ext cx="2080891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lloon XBd TL" pitchFamily="66" charset="0"/>
              </a:rPr>
              <a:t>1 место </a:t>
            </a:r>
            <a:endParaRPr lang="ru-RU" sz="24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439" y="357188"/>
            <a:ext cx="6800850" cy="5253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01302">
            <a:off x="6256093" y="4147127"/>
            <a:ext cx="2715649" cy="18126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24039" y="1711960"/>
            <a:ext cx="2556507" cy="182992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35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5А класс\ФОТО\ФОТО 5А класса\Своя игра Россия - Родина моя\IMG_30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37312"/>
            <a:ext cx="874846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alloon XBd TL" pitchFamily="66" charset="0"/>
              </a:rPr>
              <a:t>Своя игра «Россия – родина моя»</a:t>
            </a:r>
            <a:endParaRPr lang="ru-RU" sz="16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973468" y="116632"/>
            <a:ext cx="2080891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lloon XBd TL" pitchFamily="66" charset="0"/>
              </a:rPr>
              <a:t>1 место </a:t>
            </a:r>
            <a:endParaRPr lang="ru-RU" sz="2400" b="1" dirty="0">
              <a:solidFill>
                <a:srgbClr val="FF0000"/>
              </a:solidFill>
              <a:latin typeface="Balloon XBd T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35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24</a:t>
            </a:fld>
            <a:endParaRPr lang="ru-RU"/>
          </a:p>
        </p:txBody>
      </p:sp>
      <p:pic>
        <p:nvPicPr>
          <p:cNvPr id="1026" name="Picture 2" descr="G:\5А класс\ФОТО\ФОТО 5А класса\Своя игра Россия - Родина моя\IMG_30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35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20479" y="147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Русский язык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85015799"/>
              </p:ext>
            </p:extLst>
          </p:nvPr>
        </p:nvGraphicFramePr>
        <p:xfrm>
          <a:off x="1043608" y="908720"/>
          <a:ext cx="7128792" cy="4171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391356"/>
              </p:ext>
            </p:extLst>
          </p:nvPr>
        </p:nvGraphicFramePr>
        <p:xfrm>
          <a:off x="1115616" y="5013176"/>
          <a:ext cx="6096000" cy="162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62072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Понаморенко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Н.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Воронова Н. (нов.)</a:t>
                      </a:r>
                    </a:p>
                    <a:p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ru-RU" sz="1600" dirty="0" err="1" smtClean="0">
                          <a:solidFill>
                            <a:srgbClr val="FF0000"/>
                          </a:solidFill>
                        </a:rPr>
                        <a:t>Урюмцев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 Р. (была «3»)</a:t>
                      </a:r>
                    </a:p>
                    <a:p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+ Нефедов А. (была «3»)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67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20479" y="147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литература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821903433"/>
              </p:ext>
            </p:extLst>
          </p:nvPr>
        </p:nvGraphicFramePr>
        <p:xfrm>
          <a:off x="1043608" y="1015810"/>
          <a:ext cx="712879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529698"/>
              </p:ext>
            </p:extLst>
          </p:nvPr>
        </p:nvGraphicFramePr>
        <p:xfrm>
          <a:off x="1115616" y="5013176"/>
          <a:ext cx="609600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728192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- Данилов К. («4»)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Воронова Н.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ru-RU" sz="1600" baseline="0" dirty="0" err="1" smtClean="0">
                          <a:solidFill>
                            <a:srgbClr val="FF0000"/>
                          </a:solidFill>
                        </a:rPr>
                        <a:t>Урюмцев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 Р.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+ Ивахненко Т.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+ Духанина Н.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Понаморенко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Н. (нов.)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 Воронова Н. (нов.)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1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20479" y="147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математика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362643216"/>
              </p:ext>
            </p:extLst>
          </p:nvPr>
        </p:nvGraphicFramePr>
        <p:xfrm>
          <a:off x="1043608" y="1015810"/>
          <a:ext cx="712879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856292"/>
              </p:ext>
            </p:extLst>
          </p:nvPr>
        </p:nvGraphicFramePr>
        <p:xfrm>
          <a:off x="1115616" y="5013176"/>
          <a:ext cx="6096000" cy="162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62072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- Антипова А. («4»)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- </a:t>
                      </a:r>
                      <a:r>
                        <a:rPr lang="ru-RU" sz="1600" baseline="0" dirty="0" err="1" smtClean="0">
                          <a:solidFill>
                            <a:srgbClr val="FF0000"/>
                          </a:solidFill>
                        </a:rPr>
                        <a:t>Малетин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 К. («4»)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- </a:t>
                      </a:r>
                      <a:r>
                        <a:rPr lang="ru-RU" sz="1600" baseline="0" dirty="0" err="1" smtClean="0">
                          <a:solidFill>
                            <a:srgbClr val="FF0000"/>
                          </a:solidFill>
                        </a:rPr>
                        <a:t>Сизикова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 Д. («3»)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- Духанина («3»)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Воронова Н. (нов.)</a:t>
                      </a:r>
                    </a:p>
                    <a:p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+ Нефедов А. (была «3»)</a:t>
                      </a:r>
                      <a:endParaRPr lang="ru-RU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1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20479" y="147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Природоведение 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50194940"/>
              </p:ext>
            </p:extLst>
          </p:nvPr>
        </p:nvGraphicFramePr>
        <p:xfrm>
          <a:off x="1043608" y="1015810"/>
          <a:ext cx="712879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82947"/>
              </p:ext>
            </p:extLst>
          </p:nvPr>
        </p:nvGraphicFramePr>
        <p:xfrm>
          <a:off x="1115616" y="5013176"/>
          <a:ext cx="609600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62072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Воронова Н.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+ Данилов К.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+ Ивахненко Т.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ru-RU" sz="1600" baseline="0" dirty="0" err="1" smtClean="0">
                          <a:solidFill>
                            <a:srgbClr val="FF0000"/>
                          </a:solidFill>
                        </a:rPr>
                        <a:t>Сизикова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 Д.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ru-RU" sz="1600" baseline="0" dirty="0" err="1" smtClean="0">
                          <a:solidFill>
                            <a:srgbClr val="FF0000"/>
                          </a:solidFill>
                        </a:rPr>
                        <a:t>Урюмцев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 Р. 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3 нов.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ru-RU" sz="1600" baseline="0" dirty="0" err="1" smtClean="0">
                          <a:solidFill>
                            <a:srgbClr val="FF0000"/>
                          </a:solidFill>
                        </a:rPr>
                        <a:t>Урюмцев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 Р. (была «3»)</a:t>
                      </a:r>
                      <a:endParaRPr lang="ru-RU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ru-RU" sz="16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1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20479" y="147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английский язык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67325208"/>
              </p:ext>
            </p:extLst>
          </p:nvPr>
        </p:nvGraphicFramePr>
        <p:xfrm>
          <a:off x="1043608" y="1015810"/>
          <a:ext cx="712879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357423"/>
              </p:ext>
            </p:extLst>
          </p:nvPr>
        </p:nvGraphicFramePr>
        <p:xfrm>
          <a:off x="1115616" y="5013176"/>
          <a:ext cx="609600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62072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- Бодрова А. («4»)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- Духанина Н. («4»)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- Данилов К.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(«4»)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- </a:t>
                      </a:r>
                      <a:r>
                        <a:rPr lang="ru-RU" sz="1600" baseline="0" dirty="0" err="1" smtClean="0">
                          <a:solidFill>
                            <a:srgbClr val="FF0000"/>
                          </a:solidFill>
                        </a:rPr>
                        <a:t>Малетин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 К. 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(«4»)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Воронова Н. (нов.)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3 нов.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1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20479" y="147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информатика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365629938"/>
              </p:ext>
            </p:extLst>
          </p:nvPr>
        </p:nvGraphicFramePr>
        <p:xfrm>
          <a:off x="1043608" y="1015810"/>
          <a:ext cx="712879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353462"/>
              </p:ext>
            </p:extLst>
          </p:nvPr>
        </p:nvGraphicFramePr>
        <p:xfrm>
          <a:off x="1115616" y="5013176"/>
          <a:ext cx="6096000" cy="162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62072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rgbClr val="FF0000"/>
                          </a:solidFill>
                        </a:rPr>
                        <a:t>Сизикова</a:t>
                      </a: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 Д. («4»)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 Ивахненко Т.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ru-RU" sz="1600" baseline="0" dirty="0" err="1" smtClean="0">
                          <a:solidFill>
                            <a:srgbClr val="FF0000"/>
                          </a:solidFill>
                        </a:rPr>
                        <a:t>Малетин</a:t>
                      </a:r>
                      <a:r>
                        <a:rPr lang="ru-RU" sz="1600" baseline="0" dirty="0" smtClean="0">
                          <a:solidFill>
                            <a:srgbClr val="FF0000"/>
                          </a:solidFill>
                        </a:rPr>
                        <a:t> К.</a:t>
                      </a:r>
                      <a:endParaRPr lang="ru-RU" sz="16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Воронова Н. (нов.)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6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1600" baseline="0" dirty="0" err="1" smtClean="0">
                          <a:solidFill>
                            <a:schemeClr val="tx1"/>
                          </a:solidFill>
                        </a:rPr>
                        <a:t>Понаморенко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 Н.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</a:rPr>
                        <a:t>+ Воронова Н. (нов.)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41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35581" y="294"/>
            <a:ext cx="783995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Balloon XBd TL" pitchFamily="66" charset="0"/>
              </a:rPr>
              <a:t>Общая успеваемость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26957116"/>
              </p:ext>
            </p:extLst>
          </p:nvPr>
        </p:nvGraphicFramePr>
        <p:xfrm>
          <a:off x="1043608" y="1015810"/>
          <a:ext cx="712879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605068"/>
              </p:ext>
            </p:extLst>
          </p:nvPr>
        </p:nvGraphicFramePr>
        <p:xfrm>
          <a:off x="971600" y="5013176"/>
          <a:ext cx="6264696" cy="162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088232"/>
                <a:gridCol w="2088232"/>
              </a:tblGrid>
              <a:tr h="1620728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- Антипова А. («4»)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Гургуца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Л. (выбыла)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- </a:t>
                      </a:r>
                      <a:r>
                        <a:rPr lang="ru-RU" sz="1400" dirty="0" err="1" smtClean="0">
                          <a:solidFill>
                            <a:srgbClr val="FF0000"/>
                          </a:solidFill>
                        </a:rPr>
                        <a:t>Сизикова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 Д.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- Духанина Н.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+ </a:t>
                      </a:r>
                      <a:r>
                        <a:rPr lang="ru-RU" sz="1400" dirty="0" err="1" smtClean="0">
                          <a:solidFill>
                            <a:srgbClr val="FF0000"/>
                          </a:solidFill>
                        </a:rPr>
                        <a:t>Урюмцев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 Р.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Кривецкая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А.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+ Воронова Н. (нов.)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Урюмцев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Р.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Сизикова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Д.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+ Духанина Н.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ru-RU" sz="1400" dirty="0" err="1" smtClean="0">
                          <a:solidFill>
                            <a:schemeClr val="tx1"/>
                          </a:solidFill>
                        </a:rPr>
                        <a:t>Понаморенко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 Н. (нов.)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380312" y="42210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Одна «3»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372200" y="4405763"/>
            <a:ext cx="100811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12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428</TotalTime>
  <Words>865</Words>
  <Application>Microsoft Office PowerPoint</Application>
  <PresentationFormat>Экран (4:3)</PresentationFormat>
  <Paragraphs>188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admin</cp:lastModifiedBy>
  <cp:revision>78</cp:revision>
  <dcterms:created xsi:type="dcterms:W3CDTF">2014-10-07T11:56:48Z</dcterms:created>
  <dcterms:modified xsi:type="dcterms:W3CDTF">2015-05-02T04:32:32Z</dcterms:modified>
</cp:coreProperties>
</file>