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7"/>
  </p:notesMasterIdLst>
  <p:sldIdLst>
    <p:sldId id="427" r:id="rId2"/>
    <p:sldId id="257" r:id="rId3"/>
    <p:sldId id="258" r:id="rId4"/>
    <p:sldId id="509" r:id="rId5"/>
    <p:sldId id="510" r:id="rId6"/>
    <p:sldId id="529" r:id="rId7"/>
    <p:sldId id="525" r:id="rId8"/>
    <p:sldId id="531" r:id="rId9"/>
    <p:sldId id="530" r:id="rId10"/>
    <p:sldId id="532" r:id="rId11"/>
    <p:sldId id="527" r:id="rId12"/>
    <p:sldId id="528" r:id="rId13"/>
    <p:sldId id="533" r:id="rId14"/>
    <p:sldId id="497" r:id="rId15"/>
    <p:sldId id="31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MER" initials="L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BB9"/>
    <a:srgbClr val="FF6699"/>
    <a:srgbClr val="FF0000"/>
    <a:srgbClr val="3333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3FAED2-2B31-49D6-B2D9-502B78D9D7BF}" type="datetimeFigureOut">
              <a:rPr lang="ru-RU" smtClean="0"/>
              <a:pPr/>
              <a:t>01.01.2002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DA4BE8-1785-4812-B62A-C38B498E0BB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5959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1504B-F3D1-42B2-B378-4AE688D00D5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7_116.avi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ideo" Target="file:///F:\6%20&#1082;&#1083;&#1072;&#1089;&#1089;\&#1069;&#1085;&#1077;&#1088;&#1075;&#1080;&#1103;.%20&#1042;&#1080;&#1076;&#1099;%20&#1101;&#1085;&#1077;&#1088;&#1075;&#1080;&#1080;\&#1054;&#1090;&#1085;&#1086;&#1089;&#1080;&#1090;&#1077;&#1083;&#1100;&#1085;&#1086;&#1089;&#1090;&#1100;%20&#1087;&#1086;&#1090;&#1077;&#1085;&#1094;&#1080;&#1072;&#1083;&#1100;&#1085;&#1086;&#1081;%20&#1101;&#1085;&#1077;&#1088;&#1075;&#1080;&#1080;.wmv" TargetMode="Externa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7_128.avi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352928" cy="187220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Энергия. Виды энергии.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E:\Мое\Физика\7 класс\Энергия. Виды энергии\7_12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060848"/>
            <a:ext cx="5943600" cy="4467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Потенциальная энергия упруго сжатого тела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7_116.avi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559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тносительность потенциальной энергии.wmv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260648"/>
            <a:ext cx="7992888" cy="62585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2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17281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использования потенциальной и кинетической энергии</a:t>
            </a:r>
            <a:endParaRPr lang="ru-RU" sz="2800" dirty="0"/>
          </a:p>
        </p:txBody>
      </p:sp>
      <p:pic>
        <p:nvPicPr>
          <p:cNvPr id="6146" name="Picture 2" descr="E:\Мое\Физика\7 класс\Энергия. Виды энергии\800pxsrisailamdamwithg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04864"/>
            <a:ext cx="4182616" cy="3888432"/>
          </a:xfrm>
          <a:prstGeom prst="rect">
            <a:avLst/>
          </a:prstGeom>
          <a:noFill/>
        </p:spPr>
      </p:pic>
      <p:pic>
        <p:nvPicPr>
          <p:cNvPr id="6147" name="Picture 3" descr="E:\Мое\Физика\7 класс\Энергия. Виды энергии\7_130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204864"/>
            <a:ext cx="4248472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использования потенциальной и кинетической энергии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26670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63" y="3320715"/>
            <a:ext cx="3096343" cy="309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495744"/>
            <a:ext cx="2109399" cy="1725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933056"/>
            <a:ext cx="1951037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36912"/>
            <a:ext cx="3461379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5613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Закрепление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363272" cy="5112568"/>
          </a:xfrm>
        </p:spPr>
        <p:txBody>
          <a:bodyPr>
            <a:noAutofit/>
          </a:bodyPr>
          <a:lstStyle/>
          <a:p>
            <a:pPr marL="450850" indent="-450850">
              <a:spcBef>
                <a:spcPts val="0"/>
              </a:spcBef>
              <a:buAutoNum type="arabicPeriod"/>
            </a:pPr>
            <a:r>
              <a:rPr lang="ru-RU" sz="3600" dirty="0" err="1" smtClean="0"/>
              <a:t>Вопр</a:t>
            </a:r>
            <a:r>
              <a:rPr lang="ru-RU" sz="3600" dirty="0" smtClean="0"/>
              <a:t>. 1-3 на стр. 1</a:t>
            </a:r>
            <a:r>
              <a:rPr lang="en-US" sz="3600" dirty="0" smtClean="0"/>
              <a:t>6</a:t>
            </a:r>
            <a:r>
              <a:rPr lang="ru-RU" sz="3600" dirty="0" smtClean="0"/>
              <a:t>3, </a:t>
            </a:r>
          </a:p>
          <a:p>
            <a:pPr marL="450850" indent="-450850">
              <a:spcBef>
                <a:spcPts val="0"/>
              </a:spcBef>
              <a:buAutoNum type="arabicPeriod"/>
            </a:pPr>
            <a:r>
              <a:rPr lang="ru-RU" sz="3600" dirty="0" err="1" smtClean="0"/>
              <a:t>Вопр</a:t>
            </a:r>
            <a:r>
              <a:rPr lang="ru-RU" sz="3600" dirty="0" smtClean="0"/>
              <a:t>. </a:t>
            </a:r>
            <a:r>
              <a:rPr lang="en-US" sz="3600" dirty="0" smtClean="0"/>
              <a:t>4–7 </a:t>
            </a:r>
            <a:r>
              <a:rPr lang="ru-RU" sz="3600" dirty="0" smtClean="0"/>
              <a:t>на стр. 16</a:t>
            </a:r>
            <a:r>
              <a:rPr lang="en-US" sz="3600" dirty="0" smtClean="0"/>
              <a:t>4</a:t>
            </a:r>
            <a:r>
              <a:rPr lang="ru-RU" sz="36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56792"/>
            <a:ext cx="8572560" cy="496855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4000" b="1" dirty="0" err="1" smtClean="0">
                <a:latin typeface="+mj-lt"/>
                <a:cs typeface="Times New Roman" pitchFamily="18" charset="0"/>
              </a:rPr>
              <a:t>Стр</a:t>
            </a:r>
            <a:r>
              <a:rPr lang="ru-RU" sz="4000" b="1" dirty="0" smtClean="0">
                <a:latin typeface="+mj-lt"/>
                <a:cs typeface="Times New Roman" pitchFamily="18" charset="0"/>
              </a:rPr>
              <a:t> 162-165, вопросы </a:t>
            </a:r>
            <a:r>
              <a:rPr lang="ru-RU" sz="4000" b="1" dirty="0" err="1" smtClean="0">
                <a:latin typeface="+mj-lt"/>
                <a:cs typeface="Times New Roman" pitchFamily="18" charset="0"/>
              </a:rPr>
              <a:t>стр</a:t>
            </a:r>
            <a:r>
              <a:rPr lang="ru-RU" sz="4000" b="1" dirty="0" smtClean="0">
                <a:latin typeface="+mj-lt"/>
                <a:cs typeface="Times New Roman" pitchFamily="18" charset="0"/>
              </a:rPr>
              <a:t> 163-164.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7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7" y="571480"/>
            <a:ext cx="8501123" cy="5857916"/>
          </a:xfrm>
        </p:spPr>
        <p:txBody>
          <a:bodyPr>
            <a:normAutofit/>
          </a:bodyPr>
          <a:lstStyle/>
          <a:p>
            <a:pPr marL="1350963" indent="-1350963" algn="l"/>
            <a:r>
              <a:rPr lang="ru-RU" b="1" dirty="0" smtClean="0"/>
              <a:t>Цель: </a:t>
            </a:r>
            <a:r>
              <a:rPr lang="ru-RU" sz="4000" b="1" dirty="0" smtClean="0"/>
              <a:t>познакомиться с понятием энергии как способностью тела совершать работу; дать определение потенциальной и кинетической энергии тела.</a:t>
            </a:r>
            <a:endParaRPr lang="ru-RU" sz="4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88640"/>
            <a:ext cx="8821644" cy="6480720"/>
          </a:xfrm>
        </p:spPr>
        <p:txBody>
          <a:bodyPr>
            <a:normAutofit fontScale="90000"/>
          </a:bodyPr>
          <a:lstStyle/>
          <a:p>
            <a:pPr marL="95250" algn="l"/>
            <a:r>
              <a:rPr lang="ru-RU" sz="3400" b="1" dirty="0" smtClean="0"/>
              <a:t>1. Пример различной способности тел    </a:t>
            </a:r>
            <a:br>
              <a:rPr lang="ru-RU" sz="3400" b="1" dirty="0" smtClean="0"/>
            </a:br>
            <a:r>
              <a:rPr lang="ru-RU" sz="3400" b="1" dirty="0" smtClean="0"/>
              <a:t>    совершать работу.</a:t>
            </a:r>
            <a:br>
              <a:rPr lang="ru-RU" sz="3400" b="1" dirty="0" smtClean="0"/>
            </a:br>
            <a:r>
              <a:rPr lang="ru-RU" sz="3400" b="1" dirty="0" smtClean="0"/>
              <a:t>2. Определение и единицы </a:t>
            </a:r>
            <a:br>
              <a:rPr lang="ru-RU" sz="3400" b="1" dirty="0" smtClean="0"/>
            </a:br>
            <a:r>
              <a:rPr lang="ru-RU" sz="3400" b="1" dirty="0" smtClean="0"/>
              <a:t>    измерения энергии. </a:t>
            </a:r>
            <a:br>
              <a:rPr lang="ru-RU" sz="3400" b="1" dirty="0" smtClean="0"/>
            </a:br>
            <a:r>
              <a:rPr lang="ru-RU" sz="3400" b="1" dirty="0" smtClean="0"/>
              <a:t>3. Виды механической энергии.</a:t>
            </a:r>
            <a:br>
              <a:rPr lang="ru-RU" sz="3400" b="1" dirty="0" smtClean="0"/>
            </a:br>
            <a:r>
              <a:rPr lang="ru-RU" sz="3400" b="1" dirty="0" smtClean="0"/>
              <a:t>4. Определение и формула кинетической </a:t>
            </a:r>
            <a:br>
              <a:rPr lang="ru-RU" sz="3400" b="1" dirty="0" smtClean="0"/>
            </a:br>
            <a:r>
              <a:rPr lang="ru-RU" sz="3400" b="1" dirty="0" smtClean="0"/>
              <a:t>    энергии.</a:t>
            </a:r>
            <a:br>
              <a:rPr lang="ru-RU" sz="3400" b="1" dirty="0" smtClean="0"/>
            </a:br>
            <a:r>
              <a:rPr lang="ru-RU" sz="3400" b="1" dirty="0" smtClean="0"/>
              <a:t>5. Определение и формула  </a:t>
            </a:r>
            <a:br>
              <a:rPr lang="ru-RU" sz="3400" b="1" dirty="0" smtClean="0"/>
            </a:br>
            <a:r>
              <a:rPr lang="ru-RU" sz="3400" b="1" dirty="0" smtClean="0"/>
              <a:t>     потенциальной энергии.</a:t>
            </a:r>
            <a:br>
              <a:rPr lang="ru-RU" sz="3400" b="1" dirty="0" smtClean="0"/>
            </a:br>
            <a:r>
              <a:rPr lang="ru-RU" sz="3400" b="1" dirty="0" smtClean="0"/>
              <a:t>6. Относительность потенциальной энергии.</a:t>
            </a:r>
            <a:br>
              <a:rPr lang="ru-RU" sz="3400" b="1" dirty="0" smtClean="0"/>
            </a:br>
            <a:r>
              <a:rPr lang="ru-RU" sz="3400" b="1" dirty="0" smtClean="0"/>
              <a:t>7. Примеры использования </a:t>
            </a:r>
            <a:br>
              <a:rPr lang="ru-RU" sz="3400" b="1" dirty="0" smtClean="0"/>
            </a:br>
            <a:r>
              <a:rPr lang="ru-RU" sz="3400" b="1" dirty="0" smtClean="0"/>
              <a:t>    потенциальной и кинетической энергии </a:t>
            </a:r>
            <a:br>
              <a:rPr lang="ru-RU" sz="3400" b="1" dirty="0" smtClean="0"/>
            </a:br>
            <a:r>
              <a:rPr lang="ru-RU" sz="3400" b="1" dirty="0" smtClean="0"/>
              <a:t>    тела.</a:t>
            </a:r>
            <a:endParaRPr lang="ru-RU" sz="3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 различной способности тел совершать механическую работу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Двое грузчиков работают на стройке. Однако один может носить по десятку кирпичей, а другой грузчик – только по два. Говорят, что у первого больше </a:t>
            </a:r>
            <a:r>
              <a:rPr lang="ru-RU" b="1" i="1" dirty="0" smtClean="0"/>
              <a:t>энергии</a:t>
            </a:r>
            <a:r>
              <a:rPr lang="ru-RU" b="1" dirty="0" smtClean="0"/>
              <a:t>, т.к. он может выполнить большую работу.</a:t>
            </a:r>
          </a:p>
          <a:p>
            <a:r>
              <a:rPr lang="ru-RU" b="1" dirty="0" smtClean="0"/>
              <a:t>По мере совершения работы способность грузчиков совершать новую работу уменьшается, т.е. уменьшается запас их энергии.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При совершении телом работы его энергия уменьшается.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и единицы измерения энергии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36503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Энергия – </a:t>
            </a:r>
            <a:r>
              <a:rPr lang="ru-RU" b="1" i="1" dirty="0" smtClean="0"/>
              <a:t>физическая величина, характеризующая способность тел совершать работу.</a:t>
            </a:r>
          </a:p>
          <a:p>
            <a:pPr algn="ctr">
              <a:buNone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[Е</a:t>
            </a:r>
            <a:r>
              <a:rPr lang="en-US" sz="5400" b="1" dirty="0" smtClean="0">
                <a:solidFill>
                  <a:srgbClr val="FF0000"/>
                </a:solidFill>
              </a:rPr>
              <a:t>] = 1 </a:t>
            </a:r>
            <a:r>
              <a:rPr lang="ru-RU" sz="5400" b="1" dirty="0" smtClean="0">
                <a:solidFill>
                  <a:srgbClr val="FF0000"/>
                </a:solidFill>
              </a:rPr>
              <a:t>Дж</a:t>
            </a:r>
            <a:r>
              <a:rPr lang="en-US" sz="5400" b="1" dirty="0" smtClean="0">
                <a:solidFill>
                  <a:srgbClr val="FF0000"/>
                </a:solidFill>
              </a:rPr>
              <a:t> (</a:t>
            </a:r>
            <a:r>
              <a:rPr lang="ru-RU" sz="5400" b="1" dirty="0" smtClean="0">
                <a:solidFill>
                  <a:srgbClr val="FF0000"/>
                </a:solidFill>
              </a:rPr>
              <a:t>джоуль</a:t>
            </a:r>
            <a:r>
              <a:rPr lang="en-US" sz="5400" b="1" dirty="0" smtClean="0">
                <a:solidFill>
                  <a:srgbClr val="FF0000"/>
                </a:solidFill>
              </a:rPr>
              <a:t>)</a:t>
            </a:r>
            <a:endParaRPr lang="ru-RU" sz="5400" b="1" dirty="0" smtClean="0">
              <a:solidFill>
                <a:srgbClr val="FF0000"/>
              </a:solidFill>
            </a:endParaRPr>
          </a:p>
          <a:p>
            <a:endParaRPr lang="ru-RU" b="1" i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251520" y="476672"/>
            <a:ext cx="864108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 smtClean="0">
                <a:solidFill>
                  <a:srgbClr val="FF0000"/>
                </a:solidFill>
                <a:latin typeface="Calibri" pitchFamily="34" charset="0"/>
              </a:rPr>
              <a:t>Виды механической энергии</a:t>
            </a:r>
            <a:endParaRPr lang="ru-RU" sz="4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467544" y="1412776"/>
            <a:ext cx="8424936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30000"/>
              </a:lnSpc>
              <a:spcBef>
                <a:spcPct val="50000"/>
              </a:spcBef>
              <a:buSzPct val="75000"/>
            </a:pPr>
            <a:endParaRPr lang="ru-RU" sz="4000" b="1" dirty="0" smtClean="0">
              <a:latin typeface="Calibri" pitchFamily="34" charset="0"/>
              <a:cs typeface="BrowalliaUPC" pitchFamily="34" charset="-34"/>
            </a:endParaRPr>
          </a:p>
          <a:p>
            <a:pPr marL="457200" indent="-457200">
              <a:lnSpc>
                <a:spcPct val="130000"/>
              </a:lnSpc>
              <a:spcBef>
                <a:spcPct val="50000"/>
              </a:spcBef>
              <a:buSzPct val="75000"/>
            </a:pPr>
            <a:endParaRPr lang="ru-RU" sz="4000" b="1" dirty="0" smtClean="0">
              <a:latin typeface="Calibri" pitchFamily="34" charset="0"/>
              <a:cs typeface="BrowalliaUPC" pitchFamily="34" charset="-34"/>
            </a:endParaRPr>
          </a:p>
          <a:p>
            <a:pPr marL="457200" indent="-457200">
              <a:lnSpc>
                <a:spcPct val="130000"/>
              </a:lnSpc>
              <a:spcBef>
                <a:spcPct val="50000"/>
              </a:spcBef>
              <a:buSzPct val="75000"/>
            </a:pPr>
            <a:endParaRPr lang="ru-RU" sz="4000" b="1" dirty="0" smtClean="0">
              <a:latin typeface="Calibri" pitchFamily="34" charset="0"/>
              <a:cs typeface="BrowalliaUPC" pitchFamily="34" charset="-34"/>
            </a:endParaRPr>
          </a:p>
          <a:p>
            <a:pPr marL="457200" indent="-457200">
              <a:lnSpc>
                <a:spcPct val="130000"/>
              </a:lnSpc>
              <a:spcBef>
                <a:spcPct val="50000"/>
              </a:spcBef>
              <a:buSzPct val="75000"/>
            </a:pPr>
            <a:r>
              <a:rPr lang="ru-RU" sz="4000" b="1" dirty="0" smtClean="0">
                <a:latin typeface="Calibri" pitchFamily="34" charset="0"/>
                <a:cs typeface="BrowalliaUPC" pitchFamily="34" charset="-34"/>
              </a:rPr>
              <a:t>потенциальная              кинетическая</a:t>
            </a:r>
          </a:p>
          <a:p>
            <a:pPr marL="457200" indent="-457200">
              <a:lnSpc>
                <a:spcPct val="130000"/>
              </a:lnSpc>
              <a:spcBef>
                <a:spcPct val="50000"/>
              </a:spcBef>
              <a:buSzPct val="75000"/>
            </a:pPr>
            <a:endParaRPr lang="ru-RU" sz="4000" b="1" dirty="0" smtClean="0">
              <a:latin typeface="Calibri" pitchFamily="34" charset="0"/>
              <a:cs typeface="BrowalliaUPC" pitchFamily="34" charset="-34"/>
            </a:endParaRPr>
          </a:p>
          <a:p>
            <a:pPr marL="457200" indent="-457200">
              <a:lnSpc>
                <a:spcPct val="130000"/>
              </a:lnSpc>
              <a:spcBef>
                <a:spcPct val="50000"/>
              </a:spcBef>
              <a:buSzPct val="75000"/>
            </a:pPr>
            <a:r>
              <a:rPr lang="ru-RU" sz="4000" b="1" dirty="0" smtClean="0">
                <a:latin typeface="Calibri" pitchFamily="34" charset="0"/>
                <a:cs typeface="BrowalliaUPC" pitchFamily="34" charset="-34"/>
              </a:rPr>
              <a:t>  </a:t>
            </a:r>
            <a:endParaRPr lang="ru-RU" sz="4000" b="1" dirty="0">
              <a:latin typeface="Calibri" pitchFamily="34" charset="0"/>
              <a:cs typeface="BrowalliaUPC" pitchFamily="34" charset="-34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2195736" y="2564904"/>
            <a:ext cx="2448272" cy="187220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4247964" y="2672916"/>
            <a:ext cx="2448272" cy="165618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E:\Мое\Физика\7 класс\Энергия. Виды энергии\1267119462_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2808312" cy="2896947"/>
          </a:xfrm>
          <a:prstGeom prst="rect">
            <a:avLst/>
          </a:prstGeom>
          <a:noFill/>
        </p:spPr>
      </p:pic>
      <p:pic>
        <p:nvPicPr>
          <p:cNvPr id="2051" name="Picture 3" descr="E:\Мое\Физика\7 класс\Энергия. Виды энергии\5d3c95f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340768"/>
            <a:ext cx="3380262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кинетической энергии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Кинетической энергией</a:t>
            </a:r>
            <a:r>
              <a:rPr lang="ru-RU" sz="3200" b="1" i="1" dirty="0" smtClean="0"/>
              <a:t>  называется энергия, которой обладает тело вследствие своего движения.</a:t>
            </a:r>
          </a:p>
          <a:p>
            <a:r>
              <a:rPr lang="ru-RU" b="1" i="1" dirty="0" smtClean="0"/>
              <a:t>Кинетическая энергия зависит от массы (</a:t>
            </a:r>
            <a:r>
              <a:rPr lang="en-US" b="1" i="1" dirty="0" smtClean="0"/>
              <a:t>m</a:t>
            </a:r>
            <a:r>
              <a:rPr lang="ru-RU" b="1" i="1" dirty="0" smtClean="0"/>
              <a:t>) и скорости тела (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="1" i="1" dirty="0" smtClean="0"/>
              <a:t>).</a:t>
            </a:r>
            <a:endParaRPr lang="en-US" b="1" i="1" dirty="0" smtClean="0"/>
          </a:p>
          <a:p>
            <a:endParaRPr lang="ru-RU" sz="32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437112"/>
            <a:ext cx="23145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46636"/>
            <a:ext cx="23336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Кинетическая энергия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7_128.avi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927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67544" y="1412431"/>
            <a:ext cx="8219256" cy="4133056"/>
          </a:xfrm>
        </p:spPr>
        <p:txBody>
          <a:bodyPr/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Потенциальной энергией</a:t>
            </a:r>
            <a:r>
              <a:rPr lang="ru-RU" b="1" i="1" dirty="0" smtClean="0"/>
              <a:t>  называется энергия, которая определяется взаимным положением взаимодействующих тел или частей одного и того же тела.</a:t>
            </a:r>
          </a:p>
          <a:p>
            <a:r>
              <a:rPr lang="ru-RU" b="1" i="1" dirty="0" smtClean="0"/>
              <a:t>Потенциальная энергия бывает двух видов: </a:t>
            </a:r>
            <a:r>
              <a:rPr lang="ru-RU" b="1" i="1" u="sng" dirty="0" smtClean="0"/>
              <a:t>потенциальная энергия тела, поднятого над землей</a:t>
            </a:r>
            <a:r>
              <a:rPr lang="ru-RU" b="1" i="1" dirty="0" smtClean="0"/>
              <a:t>, и </a:t>
            </a:r>
            <a:r>
              <a:rPr lang="ru-RU" b="1" i="1" u="sng" dirty="0" smtClean="0"/>
              <a:t>потенциальная энергия упруго деформированного тела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потенциальной энергии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957194"/>
            <a:ext cx="22098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4642</TotalTime>
  <Words>263</Words>
  <Application>Microsoft Office PowerPoint</Application>
  <PresentationFormat>Экран (4:3)</PresentationFormat>
  <Paragraphs>47</Paragraphs>
  <Slides>15</Slides>
  <Notes>12</Notes>
  <HiddenSlides>2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Энергия. Виды энергии.</vt:lpstr>
      <vt:lpstr>Цель: познакомиться с понятием энергии как способностью тела совершать работу; дать определение потенциальной и кинетической энергии тела.</vt:lpstr>
      <vt:lpstr>1. Пример различной способности тел         совершать работу. 2. Определение и единицы      измерения энергии.  3. Виды механической энергии. 4. Определение и формула кинетической      энергии. 5. Определение и формула        потенциальной энергии. 6. Относительность потенциальной энергии. 7. Примеры использования      потенциальной и кинетической энергии      тела.</vt:lpstr>
      <vt:lpstr>Пример различной способности тел совершать механическую работу</vt:lpstr>
      <vt:lpstr>Определение и единицы измерения энергии</vt:lpstr>
      <vt:lpstr>Слайд 6</vt:lpstr>
      <vt:lpstr>Определение  кинетической энергии</vt:lpstr>
      <vt:lpstr>Кинетическая энергия</vt:lpstr>
      <vt:lpstr>Определение  потенциальной энергии</vt:lpstr>
      <vt:lpstr>Потенциальная энергия упруго сжатого тела</vt:lpstr>
      <vt:lpstr>Слайд 11</vt:lpstr>
      <vt:lpstr>Примеры использования потенциальной и кинетической энергии</vt:lpstr>
      <vt:lpstr>Примеры использования потенциальной и кинетической энергии</vt:lpstr>
      <vt:lpstr>Закрепление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Проводники  в электростатическом поле</dc:title>
  <dc:creator>Марина</dc:creator>
  <cp:lastModifiedBy>Учитель</cp:lastModifiedBy>
  <cp:revision>987</cp:revision>
  <dcterms:created xsi:type="dcterms:W3CDTF">2009-09-20T16:44:30Z</dcterms:created>
  <dcterms:modified xsi:type="dcterms:W3CDTF">2001-12-31T22:49:04Z</dcterms:modified>
</cp:coreProperties>
</file>