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64" r:id="rId4"/>
    <p:sldId id="259" r:id="rId5"/>
    <p:sldId id="260" r:id="rId6"/>
    <p:sldId id="261" r:id="rId7"/>
    <p:sldId id="262" r:id="rId8"/>
    <p:sldId id="263" r:id="rId9"/>
    <p:sldId id="265" r:id="rId10"/>
    <p:sldId id="266" r:id="rId11"/>
    <p:sldId id="267" r:id="rId12"/>
    <p:sldId id="268" r:id="rId13"/>
    <p:sldId id="269" r:id="rId14"/>
    <p:sldId id="270" r:id="rId15"/>
    <p:sldId id="272"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4" autoAdjust="0"/>
    <p:restoredTop sz="94624" autoAdjust="0"/>
  </p:normalViewPr>
  <p:slideViewPr>
    <p:cSldViewPr>
      <p:cViewPr varScale="1">
        <p:scale>
          <a:sx n="69" d="100"/>
          <a:sy n="69" d="100"/>
        </p:scale>
        <p:origin x="-732" y="-102"/>
      </p:cViewPr>
      <p:guideLst>
        <p:guide orient="horz" pos="2160"/>
        <p:guide pos="2880"/>
      </p:guideLst>
    </p:cSldViewPr>
  </p:slideViewPr>
  <p:outlineViewPr>
    <p:cViewPr>
      <p:scale>
        <a:sx n="33" d="100"/>
        <a:sy n="33" d="100"/>
      </p:scale>
      <p:origin x="0" y="754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advTm="45000">
    <p:fade thruBlk="1"/>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transition advTm="45000">
    <p:fade thruBlk="1"/>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18.11.2014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advTm="45000">
    <p:fade thruBlk="1"/>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18.11.2014</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advTm="45000">
    <p:fade thruBlk="1"/>
    <p:sndAc>
      <p:stSnd>
        <p:snd r:embed="rId13" name="arrow.wav"/>
      </p:stSnd>
    </p:sndAc>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ru.wikipedia.org/wiki/&#1063;&#1080;&#1089;&#1083;&#1086;"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hyperlink" Target="https://ru.wikipedia.org/wiki/&#1057;&#1086;&#1089;&#1090;&#1072;&#1074;&#1085;&#1086;&#1077;_&#1095;&#1080;&#1089;&#1083;&#1086;" TargetMode="External"/><Relationship Id="rId4" Type="http://schemas.openxmlformats.org/officeDocument/2006/relationships/hyperlink" Target="https://ru.wikipedia.org/wiki/&#1044;&#1088;&#1091;&#1078;&#1077;&#1089;&#1090;&#1074;&#1077;&#1085;&#1085;&#1099;&#1077;_&#1095;&#1080;&#1089;&#1083;&#1072;" TargetMode="Externa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124744"/>
            <a:ext cx="8229600" cy="864096"/>
          </a:xfrm>
        </p:spPr>
        <p:txBody>
          <a:bodyPr>
            <a:normAutofit fontScale="90000"/>
            <a:scene3d>
              <a:camera prst="perspectiveRelaxedModerately"/>
              <a:lightRig rig="flat" dir="tl">
                <a:rot lat="0" lon="0" rev="6600000"/>
              </a:lightRig>
            </a:scene3d>
            <a:sp3d extrusionH="25400" contourW="8890">
              <a:bevelT w="38100" h="31750" prst="angle"/>
              <a:contourClr>
                <a:schemeClr val="accent2">
                  <a:shade val="75000"/>
                </a:schemeClr>
              </a:contourClr>
            </a:sp3d>
          </a:bodyPr>
          <a:lstStyle/>
          <a:p>
            <a:pPr marL="989013" indent="1439863"/>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5300"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rPr>
              <a:t>М и Ф.                   </a:t>
            </a:r>
            <a:endParaRPr lang="ru-RU" sz="5300" i="1" u="sng"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3">
                    <a:satMod val="175000"/>
                    <a:alpha val="40000"/>
                  </a:schemeClr>
                </a:glow>
              </a:effectLst>
            </a:endParaRPr>
          </a:p>
        </p:txBody>
      </p:sp>
      <p:sp>
        <p:nvSpPr>
          <p:cNvPr id="3" name="Подзаголовок 2"/>
          <p:cNvSpPr>
            <a:spLocks noGrp="1"/>
          </p:cNvSpPr>
          <p:nvPr>
            <p:ph type="subTitle" idx="1"/>
          </p:nvPr>
        </p:nvSpPr>
        <p:spPr>
          <a:xfrm>
            <a:off x="5076056" y="4293096"/>
            <a:ext cx="4067944" cy="1752600"/>
          </a:xfrm>
        </p:spPr>
        <p:txBody>
          <a:bodyPr>
            <a:normAutofit lnSpcReduction="10000"/>
          </a:bodyPr>
          <a:lstStyle/>
          <a:p>
            <a:r>
              <a:rPr lang="ru-RU" sz="1600" b="1" dirty="0" smtClean="0">
                <a:solidFill>
                  <a:schemeClr val="accent2">
                    <a:lumMod val="60000"/>
                    <a:lumOff val="40000"/>
                  </a:schemeClr>
                </a:solidFill>
              </a:rPr>
              <a:t>Работу выполнила</a:t>
            </a:r>
            <a:r>
              <a:rPr lang="en-US" sz="1600" b="1" dirty="0" smtClean="0">
                <a:solidFill>
                  <a:schemeClr val="accent2">
                    <a:lumMod val="60000"/>
                    <a:lumOff val="40000"/>
                  </a:schemeClr>
                </a:solidFill>
              </a:rPr>
              <a:t>:</a:t>
            </a:r>
            <a:endParaRPr lang="ru-RU" sz="1600" b="1" dirty="0" smtClean="0">
              <a:solidFill>
                <a:schemeClr val="accent2">
                  <a:lumMod val="60000"/>
                  <a:lumOff val="40000"/>
                </a:schemeClr>
              </a:solidFill>
            </a:endParaRPr>
          </a:p>
          <a:p>
            <a:r>
              <a:rPr lang="ru-RU" sz="1600" b="1" dirty="0" smtClean="0">
                <a:solidFill>
                  <a:schemeClr val="accent2">
                    <a:lumMod val="60000"/>
                    <a:lumOff val="40000"/>
                  </a:schemeClr>
                </a:solidFill>
              </a:rPr>
              <a:t> Бойко Ангелина</a:t>
            </a:r>
          </a:p>
          <a:p>
            <a:r>
              <a:rPr lang="ru-RU" sz="1600" b="1" dirty="0">
                <a:solidFill>
                  <a:schemeClr val="accent2">
                    <a:lumMod val="60000"/>
                    <a:lumOff val="40000"/>
                  </a:schemeClr>
                </a:solidFill>
              </a:rPr>
              <a:t>у</a:t>
            </a:r>
            <a:r>
              <a:rPr lang="ru-RU" sz="1600" b="1" dirty="0" smtClean="0">
                <a:solidFill>
                  <a:schemeClr val="accent2">
                    <a:lumMod val="60000"/>
                    <a:lumOff val="40000"/>
                  </a:schemeClr>
                </a:solidFill>
              </a:rPr>
              <a:t>ченица 6 А класса </a:t>
            </a:r>
          </a:p>
          <a:p>
            <a:r>
              <a:rPr lang="ru-RU" sz="1600" b="1" dirty="0" smtClean="0">
                <a:solidFill>
                  <a:schemeClr val="accent2">
                    <a:lumMod val="60000"/>
                    <a:lumOff val="40000"/>
                  </a:schemeClr>
                </a:solidFill>
              </a:rPr>
              <a:t>МБОУ «Кадетская школа «Патриот»</a:t>
            </a:r>
          </a:p>
          <a:p>
            <a:r>
              <a:rPr lang="ru-RU" sz="1600" b="1" dirty="0" smtClean="0">
                <a:solidFill>
                  <a:schemeClr val="accent2">
                    <a:lumMod val="60000"/>
                    <a:lumOff val="40000"/>
                  </a:schemeClr>
                </a:solidFill>
              </a:rPr>
              <a:t>Руководитель</a:t>
            </a:r>
            <a:r>
              <a:rPr lang="en-US" sz="1600" b="1" dirty="0" smtClean="0">
                <a:solidFill>
                  <a:schemeClr val="accent2">
                    <a:lumMod val="60000"/>
                    <a:lumOff val="40000"/>
                  </a:schemeClr>
                </a:solidFill>
              </a:rPr>
              <a:t>:</a:t>
            </a:r>
            <a:r>
              <a:rPr lang="ru-RU" sz="1600" b="1" dirty="0" smtClean="0">
                <a:solidFill>
                  <a:schemeClr val="accent2">
                    <a:lumMod val="60000"/>
                    <a:lumOff val="40000"/>
                  </a:schemeClr>
                </a:solidFill>
              </a:rPr>
              <a:t> </a:t>
            </a:r>
            <a:endParaRPr lang="en-US" sz="1600" b="1" dirty="0" smtClean="0">
              <a:solidFill>
                <a:schemeClr val="accent2">
                  <a:lumMod val="60000"/>
                  <a:lumOff val="40000"/>
                </a:schemeClr>
              </a:solidFill>
            </a:endParaRPr>
          </a:p>
          <a:p>
            <a:r>
              <a:rPr lang="ru-RU" sz="1600" b="1" dirty="0" err="1" smtClean="0">
                <a:solidFill>
                  <a:schemeClr val="accent2">
                    <a:lumMod val="60000"/>
                    <a:lumOff val="40000"/>
                  </a:schemeClr>
                </a:solidFill>
              </a:rPr>
              <a:t>Филонова</a:t>
            </a:r>
            <a:r>
              <a:rPr lang="ru-RU" sz="1600" b="1" dirty="0" smtClean="0">
                <a:solidFill>
                  <a:schemeClr val="accent2">
                    <a:lumMod val="60000"/>
                    <a:lumOff val="40000"/>
                  </a:schemeClr>
                </a:solidFill>
              </a:rPr>
              <a:t>  Марина Ивановна.</a:t>
            </a:r>
          </a:p>
          <a:p>
            <a:endParaRPr lang="ru-RU" sz="1600" b="1" dirty="0" smtClean="0">
              <a:solidFill>
                <a:schemeClr val="accent2">
                  <a:lumMod val="60000"/>
                  <a:lumOff val="40000"/>
                </a:schemeClr>
              </a:solidFill>
            </a:endParaRPr>
          </a:p>
        </p:txBody>
      </p:sp>
      <p:sp>
        <p:nvSpPr>
          <p:cNvPr id="8" name="TextBox 7"/>
          <p:cNvSpPr txBox="1"/>
          <p:nvPr/>
        </p:nvSpPr>
        <p:spPr>
          <a:xfrm>
            <a:off x="1835696" y="1988840"/>
            <a:ext cx="7848872" cy="1261884"/>
          </a:xfrm>
          <a:prstGeom prst="rect">
            <a:avLst/>
          </a:prstGeom>
          <a:noFill/>
        </p:spPr>
        <p:txBody>
          <a:bodyPr wrap="square" rtlCol="0">
            <a:spAutoFit/>
          </a:bodyPr>
          <a:lstStyle/>
          <a:p>
            <a:r>
              <a:rPr lang="ru-RU" sz="4000"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outerShdw blurRad="38100" dist="38100" dir="2700000" algn="tl">
                    <a:srgbClr val="000000">
                      <a:alpha val="43137"/>
                    </a:srgbClr>
                  </a:outerShdw>
                </a:effectLst>
              </a:rPr>
              <a:t>(Математика и Фантазия)</a:t>
            </a:r>
            <a:r>
              <a:rPr lang="ru-RU"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outerShdw blurRad="38100" dist="38100" dir="2700000" algn="tl">
                    <a:srgbClr val="000000">
                      <a:alpha val="43137"/>
                    </a:srgbClr>
                  </a:outerShdw>
                </a:effectLst>
              </a:rPr>
              <a:t/>
            </a:r>
            <a:br>
              <a:rPr lang="ru-RU"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outerShdw blurRad="38100" dist="38100" dir="2700000" algn="tl">
                    <a:srgbClr val="000000">
                      <a:alpha val="43137"/>
                    </a:srgbClr>
                  </a:outerShdw>
                </a:effectLst>
              </a:rPr>
            </a:br>
            <a:r>
              <a:rPr lang="ru-RU"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rPr>
              <a:t/>
            </a:r>
            <a:br>
              <a:rPr lang="ru-RU"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rPr>
            </a:br>
            <a:endParaRPr lang="ru-RU" b="1" i="1" u="sng" dirty="0">
              <a:effectLst>
                <a:glow rad="228600">
                  <a:schemeClr val="accent3">
                    <a:satMod val="175000"/>
                    <a:alpha val="40000"/>
                  </a:schemeClr>
                </a:glow>
              </a:effectLst>
            </a:endParaRPr>
          </a:p>
        </p:txBody>
      </p:sp>
      <p:sp>
        <p:nvSpPr>
          <p:cNvPr id="9" name="TextBox 8"/>
          <p:cNvSpPr txBox="1"/>
          <p:nvPr/>
        </p:nvSpPr>
        <p:spPr>
          <a:xfrm>
            <a:off x="4319464" y="2996952"/>
            <a:ext cx="4824536" cy="646331"/>
          </a:xfrm>
          <a:prstGeom prst="rect">
            <a:avLst/>
          </a:prstGeom>
          <a:noFill/>
        </p:spPr>
        <p:txBody>
          <a:bodyPr wrap="square" rtlCol="0">
            <a:spAutoFit/>
          </a:bodyPr>
          <a:lstStyle/>
          <a:p>
            <a:r>
              <a:rPr lang="ru-RU" sz="3600"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outerShdw blurRad="38100" dist="38100" dir="2700000" algn="tl">
                    <a:srgbClr val="000000">
                      <a:alpha val="43137"/>
                    </a:srgbClr>
                  </a:outerShdw>
                </a:effectLst>
              </a:rPr>
              <a:t>Числа</a:t>
            </a:r>
            <a:r>
              <a:rPr lang="ru-RU" sz="3600"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outerShdw blurRad="38100" dist="38100" dir="2700000" algn="tl">
                    <a:srgbClr val="000000">
                      <a:alpha val="43137"/>
                    </a:srgbClr>
                  </a:outerShdw>
                </a:effectLst>
              </a:rPr>
              <a:t>.</a:t>
            </a:r>
            <a:endParaRPr lang="ru-RU" sz="3600" b="1" i="1" u="sng" dirty="0">
              <a:effectLst>
                <a:glow rad="228600">
                  <a:schemeClr val="accent3">
                    <a:satMod val="175000"/>
                    <a:alpha val="40000"/>
                  </a:schemeClr>
                </a:glow>
                <a:outerShdw blurRad="38100" dist="38100" dir="2700000" algn="tl">
                  <a:srgbClr val="000000">
                    <a:alpha val="43137"/>
                  </a:srgbClr>
                </a:outerShdw>
              </a:effectLst>
            </a:endParaRPr>
          </a:p>
        </p:txBody>
      </p:sp>
    </p:spTree>
  </p:cSld>
  <p:clrMapOvr>
    <a:masterClrMapping/>
  </p:clrMapOvr>
  <p:transition advTm="5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48" presetClass="entr" presetSubtype="0" accel="50000" fill="hold" nodeType="after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 calcmode="lin" valueType="num">
                                      <p:cBhvr>
                                        <p:cTn id="18" dur="1000" fill="hold"/>
                                        <p:tgtEl>
                                          <p:spTgt spid="8">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1000" fill="hold"/>
                                        <p:tgtEl>
                                          <p:spTgt spid="8">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0" dur="1000" fill="hold"/>
                                        <p:tgtEl>
                                          <p:spTgt spid="8">
                                            <p:txEl>
                                              <p:pRg st="0" end="0"/>
                                            </p:txEl>
                                          </p:spTgt>
                                        </p:tgtEl>
                                        <p:attrNameLst>
                                          <p:attrName>ppt_y</p:attrName>
                                        </p:attrNameLst>
                                      </p:cBhvr>
                                      <p:tavLst>
                                        <p:tav tm="0">
                                          <p:val>
                                            <p:strVal val="#ppt_y"/>
                                          </p:val>
                                        </p:tav>
                                        <p:tav tm="100000">
                                          <p:val>
                                            <p:strVal val="#ppt_y"/>
                                          </p:val>
                                        </p:tav>
                                      </p:tavLst>
                                    </p:anim>
                                    <p:animEffect transition="in" filter="fade">
                                      <p:cBhvr>
                                        <p:cTn id="21" dur="1000"/>
                                        <p:tgtEl>
                                          <p:spTgt spid="8">
                                            <p:txEl>
                                              <p:pRg st="0" end="0"/>
                                            </p:txEl>
                                          </p:spTgt>
                                        </p:tgtEl>
                                      </p:cBhvr>
                                    </p:animEffect>
                                  </p:childTnLst>
                                </p:cTn>
                              </p:par>
                            </p:childTnLst>
                          </p:cTn>
                        </p:par>
                        <p:par>
                          <p:cTn id="22" fill="hold">
                            <p:stCondLst>
                              <p:cond delay="2000"/>
                            </p:stCondLst>
                            <p:childTnLst>
                              <p:par>
                                <p:cTn id="23" presetID="15"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51" presetClass="entr" presetSubtype="0"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770" decel="100000"/>
                                        <p:tgtEl>
                                          <p:spTgt spid="3">
                                            <p:txEl>
                                              <p:pRg st="0" end="0"/>
                                            </p:txEl>
                                          </p:spTgt>
                                        </p:tgtEl>
                                      </p:cBhvr>
                                    </p:animEffect>
                                    <p:animScale>
                                      <p:cBhvr>
                                        <p:cTn id="34" dur="770" decel="100000"/>
                                        <p:tgtEl>
                                          <p:spTgt spid="3">
                                            <p:txEl>
                                              <p:pRg st="0" end="0"/>
                                            </p:txEl>
                                          </p:spTgt>
                                        </p:tgtEl>
                                      </p:cBhvr>
                                      <p:from x="10000" y="10000"/>
                                      <p:to x="200000" y="450000"/>
                                    </p:animScale>
                                    <p:animScale>
                                      <p:cBhvr>
                                        <p:cTn id="35" dur="1230" accel="100000" fill="hold">
                                          <p:stCondLst>
                                            <p:cond delay="770"/>
                                          </p:stCondLst>
                                        </p:cTn>
                                        <p:tgtEl>
                                          <p:spTgt spid="3">
                                            <p:txEl>
                                              <p:pRg st="0" end="0"/>
                                            </p:txEl>
                                          </p:spTgt>
                                        </p:tgtEl>
                                      </p:cBhvr>
                                      <p:from x="200000" y="450000"/>
                                      <p:to x="100000" y="100000"/>
                                    </p:animScale>
                                    <p:set>
                                      <p:cBhvr>
                                        <p:cTn id="36" dur="770" fill="hold"/>
                                        <p:tgtEl>
                                          <p:spTgt spid="3">
                                            <p:txEl>
                                              <p:pRg st="0" end="0"/>
                                            </p:txEl>
                                          </p:spTgt>
                                        </p:tgtEl>
                                        <p:attrNameLst>
                                          <p:attrName>ppt_x</p:attrName>
                                        </p:attrNameLst>
                                      </p:cBhvr>
                                      <p:to>
                                        <p:strVal val="(0.5)"/>
                                      </p:to>
                                    </p:set>
                                    <p:anim from="(0.5)" to="(#ppt_x)" calcmode="lin" valueType="num">
                                      <p:cBhvr>
                                        <p:cTn id="37" dur="1230" accel="100000" fill="hold">
                                          <p:stCondLst>
                                            <p:cond delay="770"/>
                                          </p:stCondLst>
                                        </p:cTn>
                                        <p:tgtEl>
                                          <p:spTgt spid="3">
                                            <p:txEl>
                                              <p:pRg st="0" end="0"/>
                                            </p:txEl>
                                          </p:spTgt>
                                        </p:tgtEl>
                                        <p:attrNameLst>
                                          <p:attrName>ppt_x</p:attrName>
                                        </p:attrNameLst>
                                      </p:cBhvr>
                                    </p:anim>
                                    <p:set>
                                      <p:cBhvr>
                                        <p:cTn id="38" dur="770" fill="hold"/>
                                        <p:tgtEl>
                                          <p:spTgt spid="3">
                                            <p:txEl>
                                              <p:pRg st="0" end="0"/>
                                            </p:txEl>
                                          </p:spTgt>
                                        </p:tgtEl>
                                        <p:attrNameLst>
                                          <p:attrName>ppt_y</p:attrName>
                                        </p:attrNameLst>
                                      </p:cBhvr>
                                      <p:to>
                                        <p:strVal val="(#ppt_y+0.4)"/>
                                      </p:to>
                                    </p:set>
                                    <p:anim from="(#ppt_y+0.4)" to="(#ppt_y)" calcmode="lin" valueType="num">
                                      <p:cBhvr>
                                        <p:cTn id="39" dur="1230" accel="100000" fill="hold">
                                          <p:stCondLst>
                                            <p:cond delay="770"/>
                                          </p:stCondLst>
                                        </p:cTn>
                                        <p:tgtEl>
                                          <p:spTgt spid="3">
                                            <p:txEl>
                                              <p:pRg st="0" end="0"/>
                                            </p:txEl>
                                          </p:spTgt>
                                        </p:tgtEl>
                                        <p:attrNameLst>
                                          <p:attrName>ppt_y</p:attrName>
                                        </p:attrNameLst>
                                      </p:cBhvr>
                                    </p:anim>
                                  </p:childTnLst>
                                </p:cTn>
                              </p:par>
                              <p:par>
                                <p:cTn id="40" presetID="51" presetClass="entr" presetSubtype="0" fill="hold" nodeType="with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fade">
                                      <p:cBhvr>
                                        <p:cTn id="42" dur="770" decel="100000"/>
                                        <p:tgtEl>
                                          <p:spTgt spid="3">
                                            <p:txEl>
                                              <p:pRg st="1" end="1"/>
                                            </p:txEl>
                                          </p:spTgt>
                                        </p:tgtEl>
                                      </p:cBhvr>
                                    </p:animEffect>
                                    <p:animScale>
                                      <p:cBhvr>
                                        <p:cTn id="43" dur="770" decel="100000"/>
                                        <p:tgtEl>
                                          <p:spTgt spid="3">
                                            <p:txEl>
                                              <p:pRg st="1" end="1"/>
                                            </p:txEl>
                                          </p:spTgt>
                                        </p:tgtEl>
                                      </p:cBhvr>
                                      <p:from x="10000" y="10000"/>
                                      <p:to x="200000" y="450000"/>
                                    </p:animScale>
                                    <p:animScale>
                                      <p:cBhvr>
                                        <p:cTn id="44" dur="1230" accel="100000" fill="hold">
                                          <p:stCondLst>
                                            <p:cond delay="770"/>
                                          </p:stCondLst>
                                        </p:cTn>
                                        <p:tgtEl>
                                          <p:spTgt spid="3">
                                            <p:txEl>
                                              <p:pRg st="1" end="1"/>
                                            </p:txEl>
                                          </p:spTgt>
                                        </p:tgtEl>
                                      </p:cBhvr>
                                      <p:from x="200000" y="450000"/>
                                      <p:to x="100000" y="100000"/>
                                    </p:animScale>
                                    <p:set>
                                      <p:cBhvr>
                                        <p:cTn id="45" dur="770" fill="hold"/>
                                        <p:tgtEl>
                                          <p:spTgt spid="3">
                                            <p:txEl>
                                              <p:pRg st="1" end="1"/>
                                            </p:txEl>
                                          </p:spTgt>
                                        </p:tgtEl>
                                        <p:attrNameLst>
                                          <p:attrName>ppt_x</p:attrName>
                                        </p:attrNameLst>
                                      </p:cBhvr>
                                      <p:to>
                                        <p:strVal val="(0.5)"/>
                                      </p:to>
                                    </p:set>
                                    <p:anim from="(0.5)" to="(#ppt_x)" calcmode="lin" valueType="num">
                                      <p:cBhvr>
                                        <p:cTn id="46" dur="1230" accel="100000" fill="hold">
                                          <p:stCondLst>
                                            <p:cond delay="770"/>
                                          </p:stCondLst>
                                        </p:cTn>
                                        <p:tgtEl>
                                          <p:spTgt spid="3">
                                            <p:txEl>
                                              <p:pRg st="1" end="1"/>
                                            </p:txEl>
                                          </p:spTgt>
                                        </p:tgtEl>
                                        <p:attrNameLst>
                                          <p:attrName>ppt_x</p:attrName>
                                        </p:attrNameLst>
                                      </p:cBhvr>
                                    </p:anim>
                                    <p:set>
                                      <p:cBhvr>
                                        <p:cTn id="47" dur="770" fill="hold"/>
                                        <p:tgtEl>
                                          <p:spTgt spid="3">
                                            <p:txEl>
                                              <p:pRg st="1" end="1"/>
                                            </p:txEl>
                                          </p:spTgt>
                                        </p:tgtEl>
                                        <p:attrNameLst>
                                          <p:attrName>ppt_y</p:attrName>
                                        </p:attrNameLst>
                                      </p:cBhvr>
                                      <p:to>
                                        <p:strVal val="(#ppt_y+0.4)"/>
                                      </p:to>
                                    </p:set>
                                    <p:anim from="(#ppt_y+0.4)" to="(#ppt_y)" calcmode="lin" valueType="num">
                                      <p:cBhvr>
                                        <p:cTn id="48" dur="1230" accel="100000" fill="hold">
                                          <p:stCondLst>
                                            <p:cond delay="770"/>
                                          </p:stCondLst>
                                        </p:cTn>
                                        <p:tgtEl>
                                          <p:spTgt spid="3">
                                            <p:txEl>
                                              <p:pRg st="1" end="1"/>
                                            </p:txEl>
                                          </p:spTgt>
                                        </p:tgtEl>
                                        <p:attrNameLst>
                                          <p:attrName>ppt_y</p:attrName>
                                        </p:attrNameLst>
                                      </p:cBhvr>
                                    </p:anim>
                                  </p:childTnLst>
                                </p:cTn>
                              </p:par>
                              <p:par>
                                <p:cTn id="49" presetID="51" presetClass="entr" presetSubtype="0" fill="hold" nodeType="withEffect">
                                  <p:stCondLst>
                                    <p:cond delay="0"/>
                                  </p:stCondLst>
                                  <p:childTnLst>
                                    <p:set>
                                      <p:cBhvr>
                                        <p:cTn id="50" dur="1" fill="hold">
                                          <p:stCondLst>
                                            <p:cond delay="0"/>
                                          </p:stCondLst>
                                        </p:cTn>
                                        <p:tgtEl>
                                          <p:spTgt spid="3">
                                            <p:txEl>
                                              <p:pRg st="2" end="2"/>
                                            </p:txEl>
                                          </p:spTgt>
                                        </p:tgtEl>
                                        <p:attrNameLst>
                                          <p:attrName>style.visibility</p:attrName>
                                        </p:attrNameLst>
                                      </p:cBhvr>
                                      <p:to>
                                        <p:strVal val="visible"/>
                                      </p:to>
                                    </p:set>
                                    <p:animEffect transition="in" filter="fade">
                                      <p:cBhvr>
                                        <p:cTn id="51" dur="770" decel="100000"/>
                                        <p:tgtEl>
                                          <p:spTgt spid="3">
                                            <p:txEl>
                                              <p:pRg st="2" end="2"/>
                                            </p:txEl>
                                          </p:spTgt>
                                        </p:tgtEl>
                                      </p:cBhvr>
                                    </p:animEffect>
                                    <p:animScale>
                                      <p:cBhvr>
                                        <p:cTn id="52" dur="770" decel="100000"/>
                                        <p:tgtEl>
                                          <p:spTgt spid="3">
                                            <p:txEl>
                                              <p:pRg st="2" end="2"/>
                                            </p:txEl>
                                          </p:spTgt>
                                        </p:tgtEl>
                                      </p:cBhvr>
                                      <p:from x="10000" y="10000"/>
                                      <p:to x="200000" y="450000"/>
                                    </p:animScale>
                                    <p:animScale>
                                      <p:cBhvr>
                                        <p:cTn id="53" dur="1230" accel="100000" fill="hold">
                                          <p:stCondLst>
                                            <p:cond delay="770"/>
                                          </p:stCondLst>
                                        </p:cTn>
                                        <p:tgtEl>
                                          <p:spTgt spid="3">
                                            <p:txEl>
                                              <p:pRg st="2" end="2"/>
                                            </p:txEl>
                                          </p:spTgt>
                                        </p:tgtEl>
                                      </p:cBhvr>
                                      <p:from x="200000" y="450000"/>
                                      <p:to x="100000" y="100000"/>
                                    </p:animScale>
                                    <p:set>
                                      <p:cBhvr>
                                        <p:cTn id="54" dur="770" fill="hold"/>
                                        <p:tgtEl>
                                          <p:spTgt spid="3">
                                            <p:txEl>
                                              <p:pRg st="2" end="2"/>
                                            </p:txEl>
                                          </p:spTgt>
                                        </p:tgtEl>
                                        <p:attrNameLst>
                                          <p:attrName>ppt_x</p:attrName>
                                        </p:attrNameLst>
                                      </p:cBhvr>
                                      <p:to>
                                        <p:strVal val="(0.5)"/>
                                      </p:to>
                                    </p:set>
                                    <p:anim from="(0.5)" to="(#ppt_x)" calcmode="lin" valueType="num">
                                      <p:cBhvr>
                                        <p:cTn id="55" dur="1230" accel="100000" fill="hold">
                                          <p:stCondLst>
                                            <p:cond delay="770"/>
                                          </p:stCondLst>
                                        </p:cTn>
                                        <p:tgtEl>
                                          <p:spTgt spid="3">
                                            <p:txEl>
                                              <p:pRg st="2" end="2"/>
                                            </p:txEl>
                                          </p:spTgt>
                                        </p:tgtEl>
                                        <p:attrNameLst>
                                          <p:attrName>ppt_x</p:attrName>
                                        </p:attrNameLst>
                                      </p:cBhvr>
                                    </p:anim>
                                    <p:set>
                                      <p:cBhvr>
                                        <p:cTn id="56" dur="770" fill="hold"/>
                                        <p:tgtEl>
                                          <p:spTgt spid="3">
                                            <p:txEl>
                                              <p:pRg st="2" end="2"/>
                                            </p:txEl>
                                          </p:spTgt>
                                        </p:tgtEl>
                                        <p:attrNameLst>
                                          <p:attrName>ppt_y</p:attrName>
                                        </p:attrNameLst>
                                      </p:cBhvr>
                                      <p:to>
                                        <p:strVal val="(#ppt_y+0.4)"/>
                                      </p:to>
                                    </p:set>
                                    <p:anim from="(#ppt_y+0.4)" to="(#ppt_y)" calcmode="lin" valueType="num">
                                      <p:cBhvr>
                                        <p:cTn id="57" dur="1230" accel="100000" fill="hold">
                                          <p:stCondLst>
                                            <p:cond delay="770"/>
                                          </p:stCondLst>
                                        </p:cTn>
                                        <p:tgtEl>
                                          <p:spTgt spid="3">
                                            <p:txEl>
                                              <p:pRg st="2" end="2"/>
                                            </p:txEl>
                                          </p:spTgt>
                                        </p:tgtEl>
                                        <p:attrNameLst>
                                          <p:attrName>ppt_y</p:attrName>
                                        </p:attrNameLst>
                                      </p:cBhvr>
                                    </p:anim>
                                  </p:childTnLst>
                                </p:cTn>
                              </p:par>
                              <p:par>
                                <p:cTn id="58" presetID="51" presetClass="entr" presetSubtype="0" fill="hold" nodeType="withEffect">
                                  <p:stCondLst>
                                    <p:cond delay="0"/>
                                  </p:stCondLst>
                                  <p:childTnLst>
                                    <p:set>
                                      <p:cBhvr>
                                        <p:cTn id="59" dur="1" fill="hold">
                                          <p:stCondLst>
                                            <p:cond delay="0"/>
                                          </p:stCondLst>
                                        </p:cTn>
                                        <p:tgtEl>
                                          <p:spTgt spid="3">
                                            <p:txEl>
                                              <p:pRg st="3" end="3"/>
                                            </p:txEl>
                                          </p:spTgt>
                                        </p:tgtEl>
                                        <p:attrNameLst>
                                          <p:attrName>style.visibility</p:attrName>
                                        </p:attrNameLst>
                                      </p:cBhvr>
                                      <p:to>
                                        <p:strVal val="visible"/>
                                      </p:to>
                                    </p:set>
                                    <p:animEffect transition="in" filter="fade">
                                      <p:cBhvr>
                                        <p:cTn id="60" dur="770" decel="100000"/>
                                        <p:tgtEl>
                                          <p:spTgt spid="3">
                                            <p:txEl>
                                              <p:pRg st="3" end="3"/>
                                            </p:txEl>
                                          </p:spTgt>
                                        </p:tgtEl>
                                      </p:cBhvr>
                                    </p:animEffect>
                                    <p:animScale>
                                      <p:cBhvr>
                                        <p:cTn id="61" dur="770" decel="100000"/>
                                        <p:tgtEl>
                                          <p:spTgt spid="3">
                                            <p:txEl>
                                              <p:pRg st="3" end="3"/>
                                            </p:txEl>
                                          </p:spTgt>
                                        </p:tgtEl>
                                      </p:cBhvr>
                                      <p:from x="10000" y="10000"/>
                                      <p:to x="200000" y="450000"/>
                                    </p:animScale>
                                    <p:animScale>
                                      <p:cBhvr>
                                        <p:cTn id="62" dur="1230" accel="100000" fill="hold">
                                          <p:stCondLst>
                                            <p:cond delay="770"/>
                                          </p:stCondLst>
                                        </p:cTn>
                                        <p:tgtEl>
                                          <p:spTgt spid="3">
                                            <p:txEl>
                                              <p:pRg st="3" end="3"/>
                                            </p:txEl>
                                          </p:spTgt>
                                        </p:tgtEl>
                                      </p:cBhvr>
                                      <p:from x="200000" y="450000"/>
                                      <p:to x="100000" y="100000"/>
                                    </p:animScale>
                                    <p:set>
                                      <p:cBhvr>
                                        <p:cTn id="63" dur="770" fill="hold"/>
                                        <p:tgtEl>
                                          <p:spTgt spid="3">
                                            <p:txEl>
                                              <p:pRg st="3" end="3"/>
                                            </p:txEl>
                                          </p:spTgt>
                                        </p:tgtEl>
                                        <p:attrNameLst>
                                          <p:attrName>ppt_x</p:attrName>
                                        </p:attrNameLst>
                                      </p:cBhvr>
                                      <p:to>
                                        <p:strVal val="(0.5)"/>
                                      </p:to>
                                    </p:set>
                                    <p:anim from="(0.5)" to="(#ppt_x)" calcmode="lin" valueType="num">
                                      <p:cBhvr>
                                        <p:cTn id="64" dur="1230" accel="100000" fill="hold">
                                          <p:stCondLst>
                                            <p:cond delay="770"/>
                                          </p:stCondLst>
                                        </p:cTn>
                                        <p:tgtEl>
                                          <p:spTgt spid="3">
                                            <p:txEl>
                                              <p:pRg st="3" end="3"/>
                                            </p:txEl>
                                          </p:spTgt>
                                        </p:tgtEl>
                                        <p:attrNameLst>
                                          <p:attrName>ppt_x</p:attrName>
                                        </p:attrNameLst>
                                      </p:cBhvr>
                                    </p:anim>
                                    <p:set>
                                      <p:cBhvr>
                                        <p:cTn id="65" dur="770" fill="hold"/>
                                        <p:tgtEl>
                                          <p:spTgt spid="3">
                                            <p:txEl>
                                              <p:pRg st="3" end="3"/>
                                            </p:txEl>
                                          </p:spTgt>
                                        </p:tgtEl>
                                        <p:attrNameLst>
                                          <p:attrName>ppt_y</p:attrName>
                                        </p:attrNameLst>
                                      </p:cBhvr>
                                      <p:to>
                                        <p:strVal val="(#ppt_y+0.4)"/>
                                      </p:to>
                                    </p:set>
                                    <p:anim from="(#ppt_y+0.4)" to="(#ppt_y)" calcmode="lin" valueType="num">
                                      <p:cBhvr>
                                        <p:cTn id="66" dur="1230" accel="100000" fill="hold">
                                          <p:stCondLst>
                                            <p:cond delay="770"/>
                                          </p:stCondLst>
                                        </p:cTn>
                                        <p:tgtEl>
                                          <p:spTgt spid="3">
                                            <p:txEl>
                                              <p:pRg st="3" end="3"/>
                                            </p:txEl>
                                          </p:spTgt>
                                        </p:tgtEl>
                                        <p:attrNameLst>
                                          <p:attrName>ppt_y</p:attrName>
                                        </p:attrNameLst>
                                      </p:cBhvr>
                                    </p:anim>
                                  </p:childTnLst>
                                </p:cTn>
                              </p:par>
                              <p:par>
                                <p:cTn id="67" presetID="51" presetClass="entr" presetSubtype="0" fill="hold" nodeType="withEffect">
                                  <p:stCondLst>
                                    <p:cond delay="0"/>
                                  </p:stCondLst>
                                  <p:childTnLst>
                                    <p:set>
                                      <p:cBhvr>
                                        <p:cTn id="68" dur="1" fill="hold">
                                          <p:stCondLst>
                                            <p:cond delay="0"/>
                                          </p:stCondLst>
                                        </p:cTn>
                                        <p:tgtEl>
                                          <p:spTgt spid="3">
                                            <p:txEl>
                                              <p:pRg st="4" end="4"/>
                                            </p:txEl>
                                          </p:spTgt>
                                        </p:tgtEl>
                                        <p:attrNameLst>
                                          <p:attrName>style.visibility</p:attrName>
                                        </p:attrNameLst>
                                      </p:cBhvr>
                                      <p:to>
                                        <p:strVal val="visible"/>
                                      </p:to>
                                    </p:set>
                                    <p:animEffect transition="in" filter="fade">
                                      <p:cBhvr>
                                        <p:cTn id="69" dur="770" decel="100000"/>
                                        <p:tgtEl>
                                          <p:spTgt spid="3">
                                            <p:txEl>
                                              <p:pRg st="4" end="4"/>
                                            </p:txEl>
                                          </p:spTgt>
                                        </p:tgtEl>
                                      </p:cBhvr>
                                    </p:animEffect>
                                    <p:animScale>
                                      <p:cBhvr>
                                        <p:cTn id="70" dur="770" decel="100000"/>
                                        <p:tgtEl>
                                          <p:spTgt spid="3">
                                            <p:txEl>
                                              <p:pRg st="4" end="4"/>
                                            </p:txEl>
                                          </p:spTgt>
                                        </p:tgtEl>
                                      </p:cBhvr>
                                      <p:from x="10000" y="10000"/>
                                      <p:to x="200000" y="450000"/>
                                    </p:animScale>
                                    <p:animScale>
                                      <p:cBhvr>
                                        <p:cTn id="71" dur="1230" accel="100000" fill="hold">
                                          <p:stCondLst>
                                            <p:cond delay="770"/>
                                          </p:stCondLst>
                                        </p:cTn>
                                        <p:tgtEl>
                                          <p:spTgt spid="3">
                                            <p:txEl>
                                              <p:pRg st="4" end="4"/>
                                            </p:txEl>
                                          </p:spTgt>
                                        </p:tgtEl>
                                      </p:cBhvr>
                                      <p:from x="200000" y="450000"/>
                                      <p:to x="100000" y="100000"/>
                                    </p:animScale>
                                    <p:set>
                                      <p:cBhvr>
                                        <p:cTn id="72" dur="770" fill="hold"/>
                                        <p:tgtEl>
                                          <p:spTgt spid="3">
                                            <p:txEl>
                                              <p:pRg st="4" end="4"/>
                                            </p:txEl>
                                          </p:spTgt>
                                        </p:tgtEl>
                                        <p:attrNameLst>
                                          <p:attrName>ppt_x</p:attrName>
                                        </p:attrNameLst>
                                      </p:cBhvr>
                                      <p:to>
                                        <p:strVal val="(0.5)"/>
                                      </p:to>
                                    </p:set>
                                    <p:anim from="(0.5)" to="(#ppt_x)" calcmode="lin" valueType="num">
                                      <p:cBhvr>
                                        <p:cTn id="73" dur="1230" accel="100000" fill="hold">
                                          <p:stCondLst>
                                            <p:cond delay="770"/>
                                          </p:stCondLst>
                                        </p:cTn>
                                        <p:tgtEl>
                                          <p:spTgt spid="3">
                                            <p:txEl>
                                              <p:pRg st="4" end="4"/>
                                            </p:txEl>
                                          </p:spTgt>
                                        </p:tgtEl>
                                        <p:attrNameLst>
                                          <p:attrName>ppt_x</p:attrName>
                                        </p:attrNameLst>
                                      </p:cBhvr>
                                    </p:anim>
                                    <p:set>
                                      <p:cBhvr>
                                        <p:cTn id="74" dur="770" fill="hold"/>
                                        <p:tgtEl>
                                          <p:spTgt spid="3">
                                            <p:txEl>
                                              <p:pRg st="4" end="4"/>
                                            </p:txEl>
                                          </p:spTgt>
                                        </p:tgtEl>
                                        <p:attrNameLst>
                                          <p:attrName>ppt_y</p:attrName>
                                        </p:attrNameLst>
                                      </p:cBhvr>
                                      <p:to>
                                        <p:strVal val="(#ppt_y+0.4)"/>
                                      </p:to>
                                    </p:set>
                                    <p:anim from="(#ppt_y+0.4)" to="(#ppt_y)" calcmode="lin" valueType="num">
                                      <p:cBhvr>
                                        <p:cTn id="75" dur="1230" accel="100000" fill="hold">
                                          <p:stCondLst>
                                            <p:cond delay="770"/>
                                          </p:stCondLst>
                                        </p:cTn>
                                        <p:tgtEl>
                                          <p:spTgt spid="3">
                                            <p:txEl>
                                              <p:pRg st="4" end="4"/>
                                            </p:txEl>
                                          </p:spTgt>
                                        </p:tgtEl>
                                        <p:attrNameLst>
                                          <p:attrName>ppt_y</p:attrName>
                                        </p:attrNameLst>
                                      </p:cBhvr>
                                    </p:anim>
                                  </p:childTnLst>
                                </p:cTn>
                              </p:par>
                              <p:par>
                                <p:cTn id="76" presetID="51" presetClass="entr" presetSubtype="0" fill="hold" nodeType="withEffect">
                                  <p:stCondLst>
                                    <p:cond delay="0"/>
                                  </p:stCondLst>
                                  <p:childTnLst>
                                    <p:set>
                                      <p:cBhvr>
                                        <p:cTn id="77" dur="1" fill="hold">
                                          <p:stCondLst>
                                            <p:cond delay="0"/>
                                          </p:stCondLst>
                                        </p:cTn>
                                        <p:tgtEl>
                                          <p:spTgt spid="3">
                                            <p:txEl>
                                              <p:pRg st="5" end="5"/>
                                            </p:txEl>
                                          </p:spTgt>
                                        </p:tgtEl>
                                        <p:attrNameLst>
                                          <p:attrName>style.visibility</p:attrName>
                                        </p:attrNameLst>
                                      </p:cBhvr>
                                      <p:to>
                                        <p:strVal val="visible"/>
                                      </p:to>
                                    </p:set>
                                    <p:animEffect transition="in" filter="fade">
                                      <p:cBhvr>
                                        <p:cTn id="78" dur="770" decel="100000"/>
                                        <p:tgtEl>
                                          <p:spTgt spid="3">
                                            <p:txEl>
                                              <p:pRg st="5" end="5"/>
                                            </p:txEl>
                                          </p:spTgt>
                                        </p:tgtEl>
                                      </p:cBhvr>
                                    </p:animEffect>
                                    <p:animScale>
                                      <p:cBhvr>
                                        <p:cTn id="79" dur="770" decel="100000"/>
                                        <p:tgtEl>
                                          <p:spTgt spid="3">
                                            <p:txEl>
                                              <p:pRg st="5" end="5"/>
                                            </p:txEl>
                                          </p:spTgt>
                                        </p:tgtEl>
                                      </p:cBhvr>
                                      <p:from x="10000" y="10000"/>
                                      <p:to x="200000" y="450000"/>
                                    </p:animScale>
                                    <p:animScale>
                                      <p:cBhvr>
                                        <p:cTn id="80" dur="1230" accel="100000" fill="hold">
                                          <p:stCondLst>
                                            <p:cond delay="770"/>
                                          </p:stCondLst>
                                        </p:cTn>
                                        <p:tgtEl>
                                          <p:spTgt spid="3">
                                            <p:txEl>
                                              <p:pRg st="5" end="5"/>
                                            </p:txEl>
                                          </p:spTgt>
                                        </p:tgtEl>
                                      </p:cBhvr>
                                      <p:from x="200000" y="450000"/>
                                      <p:to x="100000" y="100000"/>
                                    </p:animScale>
                                    <p:set>
                                      <p:cBhvr>
                                        <p:cTn id="81" dur="770" fill="hold"/>
                                        <p:tgtEl>
                                          <p:spTgt spid="3">
                                            <p:txEl>
                                              <p:pRg st="5" end="5"/>
                                            </p:txEl>
                                          </p:spTgt>
                                        </p:tgtEl>
                                        <p:attrNameLst>
                                          <p:attrName>ppt_x</p:attrName>
                                        </p:attrNameLst>
                                      </p:cBhvr>
                                      <p:to>
                                        <p:strVal val="(0.5)"/>
                                      </p:to>
                                    </p:set>
                                    <p:anim from="(0.5)" to="(#ppt_x)" calcmode="lin" valueType="num">
                                      <p:cBhvr>
                                        <p:cTn id="82" dur="1230" accel="100000" fill="hold">
                                          <p:stCondLst>
                                            <p:cond delay="770"/>
                                          </p:stCondLst>
                                        </p:cTn>
                                        <p:tgtEl>
                                          <p:spTgt spid="3">
                                            <p:txEl>
                                              <p:pRg st="5" end="5"/>
                                            </p:txEl>
                                          </p:spTgt>
                                        </p:tgtEl>
                                        <p:attrNameLst>
                                          <p:attrName>ppt_x</p:attrName>
                                        </p:attrNameLst>
                                      </p:cBhvr>
                                    </p:anim>
                                    <p:set>
                                      <p:cBhvr>
                                        <p:cTn id="83" dur="770" fill="hold"/>
                                        <p:tgtEl>
                                          <p:spTgt spid="3">
                                            <p:txEl>
                                              <p:pRg st="5" end="5"/>
                                            </p:txEl>
                                          </p:spTgt>
                                        </p:tgtEl>
                                        <p:attrNameLst>
                                          <p:attrName>ppt_y</p:attrName>
                                        </p:attrNameLst>
                                      </p:cBhvr>
                                      <p:to>
                                        <p:strVal val="(#ppt_y+0.4)"/>
                                      </p:to>
                                    </p:set>
                                    <p:anim from="(#ppt_y+0.4)" to="(#ppt_y)" calcmode="lin" valueType="num">
                                      <p:cBhvr>
                                        <p:cTn id="84" dur="1230" accel="100000" fill="hold">
                                          <p:stCondLst>
                                            <p:cond delay="770"/>
                                          </p:stCondLst>
                                        </p:cTn>
                                        <p:tgtEl>
                                          <p:spTgt spid="3">
                                            <p:txEl>
                                              <p:pRg st="5" end="5"/>
                                            </p:txEl>
                                          </p:spTgt>
                                        </p:tgtEl>
                                        <p:attrNameLst>
                                          <p:attrName>ppt_y</p:attrName>
                                        </p:attrNameLst>
                                      </p:cBhvr>
                                    </p:anim>
                                  </p:childTnLst>
                                </p:cTn>
                              </p:par>
                            </p:childTnLst>
                          </p:cTn>
                        </p:par>
                        <p:par>
                          <p:cTn id="85" fill="hold">
                            <p:stCondLst>
                              <p:cond delay="2000"/>
                            </p:stCondLst>
                            <p:childTnLst>
                              <p:par>
                                <p:cTn id="86" presetID="3" presetClass="entr" presetSubtype="10" fill="hold" nodeType="afterEffect">
                                  <p:stCondLst>
                                    <p:cond delay="0"/>
                                  </p:stCondLst>
                                  <p:childTnLst>
                                    <p:set>
                                      <p:cBhvr>
                                        <p:cTn id="87" dur="1" fill="hold">
                                          <p:stCondLst>
                                            <p:cond delay="0"/>
                                          </p:stCondLst>
                                        </p:cTn>
                                        <p:tgtEl>
                                          <p:spTgt spid="3">
                                            <p:txEl>
                                              <p:pRg st="0" end="0"/>
                                            </p:txEl>
                                          </p:spTgt>
                                        </p:tgtEl>
                                        <p:attrNameLst>
                                          <p:attrName>style.visibility</p:attrName>
                                        </p:attrNameLst>
                                      </p:cBhvr>
                                      <p:to>
                                        <p:strVal val="visible"/>
                                      </p:to>
                                    </p:set>
                                    <p:animEffect transition="in" filter="blinds(horizontal)">
                                      <p:cBhvr>
                                        <p:cTn id="88" dur="500"/>
                                        <p:tgtEl>
                                          <p:spTgt spid="3">
                                            <p:txEl>
                                              <p:pRg st="0" end="0"/>
                                            </p:txEl>
                                          </p:spTgt>
                                        </p:tgtEl>
                                      </p:cBhvr>
                                    </p:animEffect>
                                  </p:childTnLst>
                                </p:cTn>
                              </p:par>
                            </p:childTnLst>
                          </p:cTn>
                        </p:par>
                        <p:par>
                          <p:cTn id="89" fill="hold">
                            <p:stCondLst>
                              <p:cond delay="2500"/>
                            </p:stCondLst>
                            <p:childTnLst>
                              <p:par>
                                <p:cTn id="90" presetID="3" presetClass="entr" presetSubtype="10" fill="hold" nodeType="afterEffect">
                                  <p:stCondLst>
                                    <p:cond delay="0"/>
                                  </p:stCondLst>
                                  <p:childTnLst>
                                    <p:set>
                                      <p:cBhvr>
                                        <p:cTn id="91" dur="1" fill="hold">
                                          <p:stCondLst>
                                            <p:cond delay="0"/>
                                          </p:stCondLst>
                                        </p:cTn>
                                        <p:tgtEl>
                                          <p:spTgt spid="3">
                                            <p:txEl>
                                              <p:pRg st="1" end="1"/>
                                            </p:txEl>
                                          </p:spTgt>
                                        </p:tgtEl>
                                        <p:attrNameLst>
                                          <p:attrName>style.visibility</p:attrName>
                                        </p:attrNameLst>
                                      </p:cBhvr>
                                      <p:to>
                                        <p:strVal val="visible"/>
                                      </p:to>
                                    </p:set>
                                    <p:animEffect transition="in" filter="blinds(horizontal)">
                                      <p:cBhvr>
                                        <p:cTn id="92" dur="500"/>
                                        <p:tgtEl>
                                          <p:spTgt spid="3">
                                            <p:txEl>
                                              <p:pRg st="1" end="1"/>
                                            </p:txEl>
                                          </p:spTgt>
                                        </p:tgtEl>
                                      </p:cBhvr>
                                    </p:animEffect>
                                  </p:childTnLst>
                                </p:cTn>
                              </p:par>
                            </p:childTnLst>
                          </p:cTn>
                        </p:par>
                        <p:par>
                          <p:cTn id="93" fill="hold">
                            <p:stCondLst>
                              <p:cond delay="3000"/>
                            </p:stCondLst>
                            <p:childTnLst>
                              <p:par>
                                <p:cTn id="94" presetID="3" presetClass="entr" presetSubtype="10" fill="hold" nodeType="afterEffect">
                                  <p:stCondLst>
                                    <p:cond delay="0"/>
                                  </p:stCondLst>
                                  <p:childTnLst>
                                    <p:set>
                                      <p:cBhvr>
                                        <p:cTn id="95" dur="1" fill="hold">
                                          <p:stCondLst>
                                            <p:cond delay="0"/>
                                          </p:stCondLst>
                                        </p:cTn>
                                        <p:tgtEl>
                                          <p:spTgt spid="3">
                                            <p:txEl>
                                              <p:pRg st="2" end="2"/>
                                            </p:txEl>
                                          </p:spTgt>
                                        </p:tgtEl>
                                        <p:attrNameLst>
                                          <p:attrName>style.visibility</p:attrName>
                                        </p:attrNameLst>
                                      </p:cBhvr>
                                      <p:to>
                                        <p:strVal val="visible"/>
                                      </p:to>
                                    </p:set>
                                    <p:animEffect transition="in" filter="blinds(horizontal)">
                                      <p:cBhvr>
                                        <p:cTn id="96" dur="500"/>
                                        <p:tgtEl>
                                          <p:spTgt spid="3">
                                            <p:txEl>
                                              <p:pRg st="2" end="2"/>
                                            </p:txEl>
                                          </p:spTgt>
                                        </p:tgtEl>
                                      </p:cBhvr>
                                    </p:animEffect>
                                  </p:childTnLst>
                                </p:cTn>
                              </p:par>
                            </p:childTnLst>
                          </p:cTn>
                        </p:par>
                        <p:par>
                          <p:cTn id="97" fill="hold">
                            <p:stCondLst>
                              <p:cond delay="3500"/>
                            </p:stCondLst>
                            <p:childTnLst>
                              <p:par>
                                <p:cTn id="98" presetID="3" presetClass="entr" presetSubtype="10" fill="hold" nodeType="afterEffect">
                                  <p:stCondLst>
                                    <p:cond delay="0"/>
                                  </p:stCondLst>
                                  <p:childTnLst>
                                    <p:set>
                                      <p:cBhvr>
                                        <p:cTn id="99" dur="1" fill="hold">
                                          <p:stCondLst>
                                            <p:cond delay="0"/>
                                          </p:stCondLst>
                                        </p:cTn>
                                        <p:tgtEl>
                                          <p:spTgt spid="3">
                                            <p:txEl>
                                              <p:pRg st="3" end="3"/>
                                            </p:txEl>
                                          </p:spTgt>
                                        </p:tgtEl>
                                        <p:attrNameLst>
                                          <p:attrName>style.visibility</p:attrName>
                                        </p:attrNameLst>
                                      </p:cBhvr>
                                      <p:to>
                                        <p:strVal val="visible"/>
                                      </p:to>
                                    </p:set>
                                    <p:animEffect transition="in" filter="blinds(horizontal)">
                                      <p:cBhvr>
                                        <p:cTn id="100" dur="500"/>
                                        <p:tgtEl>
                                          <p:spTgt spid="3">
                                            <p:txEl>
                                              <p:pRg st="3" end="3"/>
                                            </p:txEl>
                                          </p:spTgt>
                                        </p:tgtEl>
                                      </p:cBhvr>
                                    </p:animEffect>
                                  </p:childTnLst>
                                </p:cTn>
                              </p:par>
                            </p:childTnLst>
                          </p:cTn>
                        </p:par>
                        <p:par>
                          <p:cTn id="101" fill="hold">
                            <p:stCondLst>
                              <p:cond delay="4000"/>
                            </p:stCondLst>
                            <p:childTnLst>
                              <p:par>
                                <p:cTn id="102" presetID="3" presetClass="entr" presetSubtype="10" fill="hold" nodeType="afterEffect">
                                  <p:stCondLst>
                                    <p:cond delay="0"/>
                                  </p:stCondLst>
                                  <p:childTnLst>
                                    <p:set>
                                      <p:cBhvr>
                                        <p:cTn id="103" dur="1" fill="hold">
                                          <p:stCondLst>
                                            <p:cond delay="0"/>
                                          </p:stCondLst>
                                        </p:cTn>
                                        <p:tgtEl>
                                          <p:spTgt spid="3">
                                            <p:txEl>
                                              <p:pRg st="4" end="4"/>
                                            </p:txEl>
                                          </p:spTgt>
                                        </p:tgtEl>
                                        <p:attrNameLst>
                                          <p:attrName>style.visibility</p:attrName>
                                        </p:attrNameLst>
                                      </p:cBhvr>
                                      <p:to>
                                        <p:strVal val="visible"/>
                                      </p:to>
                                    </p:set>
                                    <p:animEffect transition="in" filter="blinds(horizontal)">
                                      <p:cBhvr>
                                        <p:cTn id="104" dur="500"/>
                                        <p:tgtEl>
                                          <p:spTgt spid="3">
                                            <p:txEl>
                                              <p:pRg st="4" end="4"/>
                                            </p:txEl>
                                          </p:spTgt>
                                        </p:tgtEl>
                                      </p:cBhvr>
                                    </p:animEffect>
                                  </p:childTnLst>
                                </p:cTn>
                              </p:par>
                            </p:childTnLst>
                          </p:cTn>
                        </p:par>
                        <p:par>
                          <p:cTn id="105" fill="hold">
                            <p:stCondLst>
                              <p:cond delay="4500"/>
                            </p:stCondLst>
                            <p:childTnLst>
                              <p:par>
                                <p:cTn id="106" presetID="3" presetClass="entr" presetSubtype="10" fill="hold" nodeType="afterEffect">
                                  <p:stCondLst>
                                    <p:cond delay="0"/>
                                  </p:stCondLst>
                                  <p:childTnLst>
                                    <p:set>
                                      <p:cBhvr>
                                        <p:cTn id="107" dur="1" fill="hold">
                                          <p:stCondLst>
                                            <p:cond delay="0"/>
                                          </p:stCondLst>
                                        </p:cTn>
                                        <p:tgtEl>
                                          <p:spTgt spid="3">
                                            <p:txEl>
                                              <p:pRg st="5" end="5"/>
                                            </p:txEl>
                                          </p:spTgt>
                                        </p:tgtEl>
                                        <p:attrNameLst>
                                          <p:attrName>style.visibility</p:attrName>
                                        </p:attrNameLst>
                                      </p:cBhvr>
                                      <p:to>
                                        <p:strVal val="visible"/>
                                      </p:to>
                                    </p:set>
                                    <p:animEffect transition="in" filter="blinds(horizontal)">
                                      <p:cBhvr>
                                        <p:cTn id="10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«Созвездия» удивительных чисел.</a:t>
            </a:r>
            <a:endParaRPr lang="ru-RU" dirty="0"/>
          </a:p>
        </p:txBody>
      </p:sp>
      <p:sp>
        <p:nvSpPr>
          <p:cNvPr id="3" name="Содержимое 2"/>
          <p:cNvSpPr>
            <a:spLocks noGrp="1"/>
          </p:cNvSpPr>
          <p:nvPr>
            <p:ph sz="half" idx="1"/>
          </p:nvPr>
        </p:nvSpPr>
        <p:spPr/>
        <p:txBody>
          <a:bodyPr>
            <a:normAutofit/>
          </a:bodyPr>
          <a:lstStyle/>
          <a:p>
            <a:pPr>
              <a:buFont typeface="Wingdings" pitchFamily="2" charset="2"/>
              <a:buChar char="Ø"/>
            </a:pPr>
            <a:r>
              <a:rPr lang="ru-RU" sz="2000" dirty="0" smtClean="0"/>
              <a:t>«7»</a:t>
            </a:r>
          </a:p>
          <a:p>
            <a:pPr algn="ctr">
              <a:buNone/>
            </a:pPr>
            <a:r>
              <a:rPr lang="ru-RU" sz="2000" dirty="0" smtClean="0"/>
              <a:t>       Все знают, в частности, о том, что овладение счетом долго находилось в стадии: один, два, много. Позже, «много» – это уже </a:t>
            </a:r>
            <a:r>
              <a:rPr lang="ru-RU" sz="2000" b="1" dirty="0" smtClean="0"/>
              <a:t>«семь» </a:t>
            </a:r>
            <a:r>
              <a:rPr lang="ru-RU" sz="2000" dirty="0" smtClean="0"/>
              <a:t>и больше. Следы этой стадии доходят вплоть до нашего времени, проявляясь в пословицах, поговорках и стихах о числе </a:t>
            </a:r>
            <a:r>
              <a:rPr lang="ru-RU" sz="2000" b="1" dirty="0" smtClean="0"/>
              <a:t>«семь» </a:t>
            </a:r>
            <a:r>
              <a:rPr lang="ru-RU" sz="2000" dirty="0" smtClean="0"/>
              <a:t>– математический символ множественности.</a:t>
            </a:r>
            <a:endParaRPr lang="ru-RU" sz="2000" dirty="0"/>
          </a:p>
        </p:txBody>
      </p:sp>
      <p:sp>
        <p:nvSpPr>
          <p:cNvPr id="4" name="Содержимое 3"/>
          <p:cNvSpPr>
            <a:spLocks noGrp="1"/>
          </p:cNvSpPr>
          <p:nvPr>
            <p:ph sz="half" idx="2"/>
          </p:nvPr>
        </p:nvSpPr>
        <p:spPr/>
        <p:txBody>
          <a:bodyPr>
            <a:normAutofit/>
          </a:bodyPr>
          <a:lstStyle/>
          <a:p>
            <a:pPr marL="277813" indent="-277813" algn="ctr">
              <a:buFont typeface="Wingdings" pitchFamily="2" charset="2"/>
              <a:buChar char="Ø"/>
            </a:pPr>
            <a:endParaRPr lang="ru-RU" sz="2000" dirty="0" smtClean="0"/>
          </a:p>
          <a:p>
            <a:pPr>
              <a:buNone/>
            </a:pPr>
            <a:r>
              <a:rPr lang="ru-RU" sz="2000" dirty="0" smtClean="0"/>
              <a:t>Пословицы о числе семь:</a:t>
            </a:r>
          </a:p>
          <a:p>
            <a:pPr>
              <a:buNone/>
            </a:pPr>
            <a:r>
              <a:rPr lang="ru-RU" sz="2000" dirty="0" smtClean="0"/>
              <a:t>     Семеро одного не ждут.</a:t>
            </a:r>
          </a:p>
          <a:p>
            <a:pPr>
              <a:buNone/>
            </a:pPr>
            <a:r>
              <a:rPr lang="ru-RU" sz="2000" dirty="0" smtClean="0"/>
              <a:t>     Семь дел в одни руки не берут.</a:t>
            </a:r>
          </a:p>
          <a:p>
            <a:pPr>
              <a:buNone/>
            </a:pPr>
            <a:r>
              <a:rPr lang="ru-RU" sz="2000" dirty="0" smtClean="0"/>
              <a:t>      Семь бед – один ответ.</a:t>
            </a:r>
            <a:endParaRPr lang="ru-RU" sz="2000" dirty="0"/>
          </a:p>
        </p:txBody>
      </p:sp>
      <p:pic>
        <p:nvPicPr>
          <p:cNvPr id="2050" name="Picture 2"/>
          <p:cNvPicPr>
            <a:picLocks noChangeAspect="1" noChangeArrowheads="1"/>
          </p:cNvPicPr>
          <p:nvPr/>
        </p:nvPicPr>
        <p:blipFill>
          <a:blip r:embed="rId3" cstate="print"/>
          <a:srcRect/>
          <a:stretch>
            <a:fillRect/>
          </a:stretch>
        </p:blipFill>
        <p:spPr bwMode="auto">
          <a:xfrm>
            <a:off x="5220072" y="3789040"/>
            <a:ext cx="2376264" cy="2449894"/>
          </a:xfrm>
          <a:prstGeom prst="rect">
            <a:avLst/>
          </a:prstGeom>
          <a:noFill/>
          <a:ln w="9525">
            <a:noFill/>
            <a:miter lim="800000"/>
            <a:headEnd/>
            <a:tailEnd/>
          </a:ln>
        </p:spPr>
      </p:pic>
    </p:spTree>
  </p:cSld>
  <p:clrMapOvr>
    <a:masterClrMapping/>
  </p:clrMapOvr>
  <p:transition advTm="2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
                                            <p:txEl>
                                              <p:pRg st="1" end="1"/>
                                            </p:txEl>
                                          </p:spTgt>
                                        </p:tgtEl>
                                      </p:cBhvr>
                                    </p:animEffect>
                                  </p:childTnLst>
                                </p:cTn>
                              </p:par>
                            </p:childTnLst>
                          </p:cTn>
                        </p:par>
                        <p:par>
                          <p:cTn id="26" fill="hold">
                            <p:stCondLst>
                              <p:cond delay="2000"/>
                            </p:stCondLst>
                            <p:childTnLst>
                              <p:par>
                                <p:cTn id="27" presetID="48" presetClass="entr" presetSubtype="0" accel="50000" fill="hold" nodeType="afterEffect">
                                  <p:stCondLst>
                                    <p:cond delay="7000"/>
                                  </p:stCondLst>
                                  <p:childTnLst>
                                    <p:set>
                                      <p:cBhvr>
                                        <p:cTn id="28" dur="1" fill="hold">
                                          <p:stCondLst>
                                            <p:cond delay="0"/>
                                          </p:stCondLst>
                                        </p:cTn>
                                        <p:tgtEl>
                                          <p:spTgt spid="4">
                                            <p:txEl>
                                              <p:pRg st="1" end="1"/>
                                            </p:txEl>
                                          </p:spTgt>
                                        </p:tgtEl>
                                        <p:attrNameLst>
                                          <p:attrName>style.visibility</p:attrName>
                                        </p:attrNameLst>
                                      </p:cBhvr>
                                      <p:to>
                                        <p:strVal val="visible"/>
                                      </p:to>
                                    </p:set>
                                    <p:anim calcmode="lin" valueType="num">
                                      <p:cBhvr>
                                        <p:cTn id="29" dur="1000" fill="hold"/>
                                        <p:tgtEl>
                                          <p:spTgt spid="4">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4">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4">
                                            <p:txEl>
                                              <p:pRg st="1" end="1"/>
                                            </p:txEl>
                                          </p:spTgt>
                                        </p:tgtEl>
                                        <p:attrNameLst>
                                          <p:attrName>ppt_y</p:attrName>
                                        </p:attrNameLst>
                                      </p:cBhvr>
                                      <p:tavLst>
                                        <p:tav tm="0">
                                          <p:val>
                                            <p:strVal val="#ppt_y"/>
                                          </p:val>
                                        </p:tav>
                                        <p:tav tm="100000">
                                          <p:val>
                                            <p:strVal val="#ppt_y"/>
                                          </p:val>
                                        </p:tav>
                                      </p:tavLst>
                                    </p:anim>
                                    <p:animEffect transition="in" filter="fade">
                                      <p:cBhvr>
                                        <p:cTn id="32" dur="1000"/>
                                        <p:tgtEl>
                                          <p:spTgt spid="4">
                                            <p:txEl>
                                              <p:pRg st="1" end="1"/>
                                            </p:txEl>
                                          </p:spTgt>
                                        </p:tgtEl>
                                      </p:cBhvr>
                                    </p:animEffect>
                                  </p:childTnLst>
                                </p:cTn>
                              </p:par>
                              <p:par>
                                <p:cTn id="33" presetID="2" presetClass="entr" presetSubtype="4" fill="hold" nodeType="withEffect">
                                  <p:stCondLst>
                                    <p:cond delay="700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additive="base">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7" presetID="3" presetClass="entr" presetSubtype="10" fill="hold" nodeType="withEffect">
                                  <p:stCondLst>
                                    <p:cond delay="7000"/>
                                  </p:stCondLst>
                                  <p:childTnLst>
                                    <p:set>
                                      <p:cBhvr>
                                        <p:cTn id="38" dur="1" fill="hold">
                                          <p:stCondLst>
                                            <p:cond delay="0"/>
                                          </p:stCondLst>
                                        </p:cTn>
                                        <p:tgtEl>
                                          <p:spTgt spid="4">
                                            <p:txEl>
                                              <p:pRg st="3" end="3"/>
                                            </p:txEl>
                                          </p:spTgt>
                                        </p:tgtEl>
                                        <p:attrNameLst>
                                          <p:attrName>style.visibility</p:attrName>
                                        </p:attrNameLst>
                                      </p:cBhvr>
                                      <p:to>
                                        <p:strVal val="visible"/>
                                      </p:to>
                                    </p:set>
                                    <p:animEffect transition="in" filter="blinds(horizontal)">
                                      <p:cBhvr>
                                        <p:cTn id="39" dur="500"/>
                                        <p:tgtEl>
                                          <p:spTgt spid="4">
                                            <p:txEl>
                                              <p:pRg st="3" end="3"/>
                                            </p:txEl>
                                          </p:spTgt>
                                        </p:tgtEl>
                                      </p:cBhvr>
                                    </p:animEffect>
                                  </p:childTnLst>
                                </p:cTn>
                              </p:par>
                              <p:par>
                                <p:cTn id="40" presetID="8" presetClass="entr" presetSubtype="16" fill="hold" nodeType="withEffect">
                                  <p:stCondLst>
                                    <p:cond delay="700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diamond(in)">
                                      <p:cBhvr>
                                        <p:cTn id="42" dur="2000"/>
                                        <p:tgtEl>
                                          <p:spTgt spid="4">
                                            <p:txEl>
                                              <p:pRg st="4" end="4"/>
                                            </p:txEl>
                                          </p:spTgt>
                                        </p:tgtEl>
                                      </p:cBhvr>
                                    </p:animEffect>
                                  </p:childTnLst>
                                </p:cTn>
                              </p:par>
                            </p:childTnLst>
                          </p:cTn>
                        </p:par>
                        <p:par>
                          <p:cTn id="43" fill="hold">
                            <p:stCondLst>
                              <p:cond delay="11000"/>
                            </p:stCondLst>
                            <p:childTnLst>
                              <p:par>
                                <p:cTn id="44" presetID="30" presetClass="entr" presetSubtype="0" fill="hold" nodeType="afterEffect">
                                  <p:stCondLst>
                                    <p:cond delay="0"/>
                                  </p:stCondLst>
                                  <p:childTnLst>
                                    <p:set>
                                      <p:cBhvr>
                                        <p:cTn id="45" dur="1" fill="hold">
                                          <p:stCondLst>
                                            <p:cond delay="0"/>
                                          </p:stCondLst>
                                        </p:cTn>
                                        <p:tgtEl>
                                          <p:spTgt spid="2050"/>
                                        </p:tgtEl>
                                        <p:attrNameLst>
                                          <p:attrName>style.visibility</p:attrName>
                                        </p:attrNameLst>
                                      </p:cBhvr>
                                      <p:to>
                                        <p:strVal val="visible"/>
                                      </p:to>
                                    </p:set>
                                    <p:animEffect transition="in" filter="fade">
                                      <p:cBhvr>
                                        <p:cTn id="46" dur="800" decel="100000"/>
                                        <p:tgtEl>
                                          <p:spTgt spid="2050"/>
                                        </p:tgtEl>
                                      </p:cBhvr>
                                    </p:animEffect>
                                    <p:anim calcmode="lin" valueType="num">
                                      <p:cBhvr>
                                        <p:cTn id="47" dur="800" decel="100000" fill="hold"/>
                                        <p:tgtEl>
                                          <p:spTgt spid="2050"/>
                                        </p:tgtEl>
                                        <p:attrNameLst>
                                          <p:attrName>style.rotation</p:attrName>
                                        </p:attrNameLst>
                                      </p:cBhvr>
                                      <p:tavLst>
                                        <p:tav tm="0">
                                          <p:val>
                                            <p:fltVal val="-90"/>
                                          </p:val>
                                        </p:tav>
                                        <p:tav tm="100000">
                                          <p:val>
                                            <p:fltVal val="0"/>
                                          </p:val>
                                        </p:tav>
                                      </p:tavLst>
                                    </p:anim>
                                    <p:anim calcmode="lin" valueType="num">
                                      <p:cBhvr>
                                        <p:cTn id="48" dur="800" decel="100000" fill="hold"/>
                                        <p:tgtEl>
                                          <p:spTgt spid="2050"/>
                                        </p:tgtEl>
                                        <p:attrNameLst>
                                          <p:attrName>ppt_x</p:attrName>
                                        </p:attrNameLst>
                                      </p:cBhvr>
                                      <p:tavLst>
                                        <p:tav tm="0">
                                          <p:val>
                                            <p:strVal val="#ppt_x+0.4"/>
                                          </p:val>
                                        </p:tav>
                                        <p:tav tm="100000">
                                          <p:val>
                                            <p:strVal val="#ppt_x-0.05"/>
                                          </p:val>
                                        </p:tav>
                                      </p:tavLst>
                                    </p:anim>
                                    <p:anim calcmode="lin" valueType="num">
                                      <p:cBhvr>
                                        <p:cTn id="49" dur="800" decel="100000" fill="hold"/>
                                        <p:tgtEl>
                                          <p:spTgt spid="2050"/>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2050"/>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205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«Созвездия» удивительных чисел.</a:t>
            </a:r>
            <a:endParaRPr lang="ru-RU" dirty="0"/>
          </a:p>
        </p:txBody>
      </p:sp>
      <p:sp>
        <p:nvSpPr>
          <p:cNvPr id="3" name="Содержимое 2"/>
          <p:cNvSpPr>
            <a:spLocks noGrp="1"/>
          </p:cNvSpPr>
          <p:nvPr>
            <p:ph sz="half" idx="1"/>
          </p:nvPr>
        </p:nvSpPr>
        <p:spPr/>
        <p:txBody>
          <a:bodyPr>
            <a:normAutofit lnSpcReduction="10000"/>
          </a:bodyPr>
          <a:lstStyle/>
          <a:p>
            <a:pPr>
              <a:buFont typeface="Wingdings" pitchFamily="2" charset="2"/>
              <a:buChar char="Ø"/>
            </a:pPr>
            <a:r>
              <a:rPr lang="ru-RU" sz="2400" b="1" dirty="0" smtClean="0"/>
              <a:t>Простые числа:</a:t>
            </a:r>
          </a:p>
          <a:p>
            <a:pPr>
              <a:buNone/>
            </a:pPr>
            <a:r>
              <a:rPr lang="ru-RU" sz="2000" dirty="0" smtClean="0"/>
              <a:t>          Роль</a:t>
            </a:r>
            <a:r>
              <a:rPr lang="ru-RU" sz="2000" b="1" dirty="0" smtClean="0"/>
              <a:t> простых </a:t>
            </a:r>
            <a:r>
              <a:rPr lang="ru-RU" sz="2000" dirty="0" smtClean="0"/>
              <a:t>чисел в математике: они являются теми кирпичиками, из которых с помощью умножения строят все остальные числа. </a:t>
            </a:r>
            <a:r>
              <a:rPr lang="ru-RU" sz="2000" b="1" dirty="0" smtClean="0"/>
              <a:t>Простые</a:t>
            </a:r>
            <a:r>
              <a:rPr lang="ru-RU" sz="2000" dirty="0" smtClean="0"/>
              <a:t> числа, это такие числа, которые не имеют никаких других делителей, кроме единицы и самого себя.</a:t>
            </a:r>
          </a:p>
          <a:p>
            <a:pPr>
              <a:buNone/>
            </a:pPr>
            <a:r>
              <a:rPr lang="ru-RU" sz="2000" dirty="0" smtClean="0"/>
              <a:t>        Например :</a:t>
            </a:r>
          </a:p>
          <a:p>
            <a:pPr>
              <a:buNone/>
            </a:pPr>
            <a:r>
              <a:rPr lang="ru-RU" sz="2000" dirty="0" smtClean="0"/>
              <a:t>      7, 41, 53 – </a:t>
            </a:r>
            <a:r>
              <a:rPr lang="ru-RU" sz="2000" b="1" dirty="0" smtClean="0"/>
              <a:t>простые числа</a:t>
            </a:r>
            <a:r>
              <a:rPr lang="ru-RU" sz="2000" dirty="0" smtClean="0"/>
              <a:t>.   </a:t>
            </a:r>
          </a:p>
          <a:p>
            <a:pPr>
              <a:buFont typeface="Wingdings" pitchFamily="2" charset="2"/>
              <a:buChar char="Ø"/>
            </a:pPr>
            <a:endParaRPr lang="ru-RU" sz="2000" b="1" dirty="0"/>
          </a:p>
        </p:txBody>
      </p:sp>
      <p:sp>
        <p:nvSpPr>
          <p:cNvPr id="4" name="Содержимое 3"/>
          <p:cNvSpPr>
            <a:spLocks noGrp="1"/>
          </p:cNvSpPr>
          <p:nvPr>
            <p:ph sz="half" idx="2"/>
          </p:nvPr>
        </p:nvSpPr>
        <p:spPr/>
        <p:txBody>
          <a:bodyPr>
            <a:normAutofit lnSpcReduction="10000"/>
          </a:bodyPr>
          <a:lstStyle/>
          <a:p>
            <a:pPr>
              <a:buFont typeface="Wingdings" pitchFamily="2" charset="2"/>
              <a:buChar char="Ø"/>
            </a:pPr>
            <a:r>
              <a:rPr lang="ru-RU" sz="2400" b="1" dirty="0" smtClean="0"/>
              <a:t>Составные числа:</a:t>
            </a:r>
          </a:p>
          <a:p>
            <a:pPr>
              <a:buNone/>
            </a:pPr>
            <a:r>
              <a:rPr lang="ru-RU" sz="2400" b="1" dirty="0" smtClean="0"/>
              <a:t>         </a:t>
            </a:r>
            <a:r>
              <a:rPr lang="ru-RU" sz="2000" dirty="0" smtClean="0"/>
              <a:t>Составное число – натуральное число, большее 1, не являющееся простым. Каждое составное число является произведением двух натуральных чисел, больших 1. Основная теорема арифметики утверждает, что любое составное число может быть разложено в произведение простых множителей, причём единственным способом.</a:t>
            </a:r>
            <a:endParaRPr lang="ru-RU" sz="2400" dirty="0" smtClean="0"/>
          </a:p>
          <a:p>
            <a:pPr>
              <a:buNone/>
            </a:pPr>
            <a:endParaRPr lang="ru-RU" sz="2400" dirty="0"/>
          </a:p>
        </p:txBody>
      </p:sp>
      <p:pic>
        <p:nvPicPr>
          <p:cNvPr id="1026" name="Picture 2" descr="C:\Users\user\Pictures\IMG_3404.JPG"/>
          <p:cNvPicPr>
            <a:picLocks noChangeAspect="1" noChangeArrowheads="1"/>
          </p:cNvPicPr>
          <p:nvPr/>
        </p:nvPicPr>
        <p:blipFill>
          <a:blip r:embed="rId3" cstate="print"/>
          <a:srcRect/>
          <a:stretch>
            <a:fillRect/>
          </a:stretch>
        </p:blipFill>
        <p:spPr bwMode="auto">
          <a:xfrm>
            <a:off x="323528" y="1268760"/>
            <a:ext cx="3810000" cy="3403600"/>
          </a:xfrm>
          <a:prstGeom prst="rect">
            <a:avLst/>
          </a:prstGeom>
          <a:noFill/>
        </p:spPr>
      </p:pic>
    </p:spTree>
  </p:cSld>
  <p:clrMapOvr>
    <a:masterClrMapping/>
  </p:clrMapOvr>
  <p:transition advTm="28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4)">
                                      <p:cBhvr>
                                        <p:cTn id="10" dur="2000"/>
                                        <p:tgtEl>
                                          <p:spTgt spid="3">
                                            <p:txEl>
                                              <p:pRg st="1" end="1"/>
                                            </p:txEl>
                                          </p:spTgt>
                                        </p:tgtEl>
                                      </p:cBhvr>
                                    </p:animEffect>
                                  </p:childTnLst>
                                </p:cTn>
                              </p:par>
                              <p:par>
                                <p:cTn id="11" presetID="21"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4)">
                                      <p:cBhvr>
                                        <p:cTn id="13" dur="2000"/>
                                        <p:tgtEl>
                                          <p:spTgt spid="3">
                                            <p:txEl>
                                              <p:pRg st="2" end="2"/>
                                            </p:txEl>
                                          </p:spTgt>
                                        </p:tgtEl>
                                      </p:cBhvr>
                                    </p:animEffect>
                                  </p:childTnLst>
                                </p:cTn>
                              </p:par>
                              <p:par>
                                <p:cTn id="14" presetID="21"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4)">
                                      <p:cBhvr>
                                        <p:cTn id="16" dur="2000"/>
                                        <p:tgtEl>
                                          <p:spTgt spid="3">
                                            <p:txEl>
                                              <p:pRg st="3" end="3"/>
                                            </p:txEl>
                                          </p:spTgt>
                                        </p:tgtEl>
                                      </p:cBhvr>
                                    </p:animEffect>
                                  </p:childTnLst>
                                </p:cTn>
                              </p:par>
                            </p:childTnLst>
                          </p:cTn>
                        </p:par>
                        <p:par>
                          <p:cTn id="17" fill="hold">
                            <p:stCondLst>
                              <p:cond delay="2000"/>
                            </p:stCondLst>
                            <p:childTnLst>
                              <p:par>
                                <p:cTn id="18" presetID="35" presetClass="entr" presetSubtype="0" fill="hold" nodeType="afterEffect">
                                  <p:stCondLst>
                                    <p:cond delay="16000"/>
                                  </p:stCondLst>
                                  <p:childTnLst>
                                    <p:set>
                                      <p:cBhvr>
                                        <p:cTn id="19" dur="1" fill="hold">
                                          <p:stCondLst>
                                            <p:cond delay="0"/>
                                          </p:stCondLst>
                                        </p:cTn>
                                        <p:tgtEl>
                                          <p:spTgt spid="1026"/>
                                        </p:tgtEl>
                                        <p:attrNameLst>
                                          <p:attrName>style.visibility</p:attrName>
                                        </p:attrNameLst>
                                      </p:cBhvr>
                                      <p:to>
                                        <p:strVal val="visible"/>
                                      </p:to>
                                    </p:set>
                                    <p:animEffect transition="in" filter="fade">
                                      <p:cBhvr>
                                        <p:cTn id="20" dur="2000"/>
                                        <p:tgtEl>
                                          <p:spTgt spid="1026"/>
                                        </p:tgtEl>
                                      </p:cBhvr>
                                    </p:animEffect>
                                    <p:anim calcmode="lin" valueType="num">
                                      <p:cBhvr>
                                        <p:cTn id="21" dur="2000" fill="hold"/>
                                        <p:tgtEl>
                                          <p:spTgt spid="1026"/>
                                        </p:tgtEl>
                                        <p:attrNameLst>
                                          <p:attrName>style.rotation</p:attrName>
                                        </p:attrNameLst>
                                      </p:cBhvr>
                                      <p:tavLst>
                                        <p:tav tm="0">
                                          <p:val>
                                            <p:fltVal val="720"/>
                                          </p:val>
                                        </p:tav>
                                        <p:tav tm="100000">
                                          <p:val>
                                            <p:fltVal val="0"/>
                                          </p:val>
                                        </p:tav>
                                      </p:tavLst>
                                    </p:anim>
                                    <p:anim calcmode="lin" valueType="num">
                                      <p:cBhvr>
                                        <p:cTn id="22" dur="2000" fill="hold"/>
                                        <p:tgtEl>
                                          <p:spTgt spid="1026"/>
                                        </p:tgtEl>
                                        <p:attrNameLst>
                                          <p:attrName>ppt_h</p:attrName>
                                        </p:attrNameLst>
                                      </p:cBhvr>
                                      <p:tavLst>
                                        <p:tav tm="0">
                                          <p:val>
                                            <p:fltVal val="0"/>
                                          </p:val>
                                        </p:tav>
                                        <p:tav tm="100000">
                                          <p:val>
                                            <p:strVal val="#ppt_h"/>
                                          </p:val>
                                        </p:tav>
                                      </p:tavLst>
                                    </p:anim>
                                    <p:anim calcmode="lin" valueType="num">
                                      <p:cBhvr>
                                        <p:cTn id="23" dur="2000" fill="hold"/>
                                        <p:tgtEl>
                                          <p:spTgt spid="1026"/>
                                        </p:tgtEl>
                                        <p:attrNameLst>
                                          <p:attrName>ppt_w</p:attrName>
                                        </p:attrNameLst>
                                      </p:cBhvr>
                                      <p:tavLst>
                                        <p:tav tm="0">
                                          <p:val>
                                            <p:fltVal val="0"/>
                                          </p:val>
                                        </p:tav>
                                        <p:tav tm="100000">
                                          <p:val>
                                            <p:strVal val="#ppt_w"/>
                                          </p:val>
                                        </p:tav>
                                      </p:tavLst>
                                    </p:anim>
                                  </p:childTnLst>
                                </p:cTn>
                              </p:par>
                            </p:childTnLst>
                          </p:cTn>
                        </p:par>
                        <p:par>
                          <p:cTn id="24" fill="hold">
                            <p:stCondLst>
                              <p:cond delay="20000"/>
                            </p:stCondLst>
                            <p:childTnLst>
                              <p:par>
                                <p:cTn id="25" presetID="30" presetClass="entr" presetSubtype="0" fill="hold" nodeType="after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800" decel="100000"/>
                                        <p:tgtEl>
                                          <p:spTgt spid="4">
                                            <p:txEl>
                                              <p:pRg st="0" end="0"/>
                                            </p:txEl>
                                          </p:spTgt>
                                        </p:tgtEl>
                                      </p:cBhvr>
                                    </p:animEffect>
                                    <p:anim calcmode="lin" valueType="num">
                                      <p:cBhvr>
                                        <p:cTn id="28"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par>
                                <p:cTn id="33" presetID="30" presetClass="entr" presetSubtype="0" fill="hold"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800" decel="100000"/>
                                        <p:tgtEl>
                                          <p:spTgt spid="4">
                                            <p:txEl>
                                              <p:pRg st="1" end="1"/>
                                            </p:txEl>
                                          </p:spTgt>
                                        </p:tgtEl>
                                      </p:cBhvr>
                                    </p:animEffect>
                                    <p:anim calcmode="lin" valueType="num">
                                      <p:cBhvr>
                                        <p:cTn id="36"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«Созвездия» удивительных чисел.</a:t>
            </a:r>
            <a:endParaRPr lang="ru-RU" dirty="0"/>
          </a:p>
        </p:txBody>
      </p:sp>
      <p:sp>
        <p:nvSpPr>
          <p:cNvPr id="3" name="Содержимое 2"/>
          <p:cNvSpPr>
            <a:spLocks noGrp="1"/>
          </p:cNvSpPr>
          <p:nvPr>
            <p:ph sz="half" idx="1"/>
          </p:nvPr>
        </p:nvSpPr>
        <p:spPr/>
        <p:txBody>
          <a:bodyPr>
            <a:normAutofit fontScale="70000" lnSpcReduction="20000"/>
          </a:bodyPr>
          <a:lstStyle/>
          <a:p>
            <a:pPr>
              <a:buFont typeface="Wingdings" pitchFamily="2" charset="2"/>
              <a:buChar char="Ø"/>
            </a:pPr>
            <a:r>
              <a:rPr lang="ru-RU" i="1" dirty="0" smtClean="0"/>
              <a:t>Числа «Дружественные»  – это два натуральных числа, для которых сумма всех делителей первого числа (кроме него самого) равна второму числу и сумма всех делителей второго числа (кроме него самого) равна первому числу. </a:t>
            </a:r>
          </a:p>
          <a:p>
            <a:pPr marL="0" indent="0">
              <a:buNone/>
            </a:pPr>
            <a:r>
              <a:rPr lang="ru-RU" i="1" dirty="0" smtClean="0"/>
              <a:t>   История дружественных чисел теряется в    глубине веков. Эти удивительные числа были открыты последователями Пифагора. Правда пифагорейцы знали только одну пару на </a:t>
            </a:r>
            <a:r>
              <a:rPr lang="ru-RU" dirty="0" smtClean="0"/>
              <a:t>свойство </a:t>
            </a:r>
          </a:p>
          <a:p>
            <a:pPr>
              <a:buFont typeface="Wingdings" pitchFamily="2" charset="2"/>
              <a:buChar char="Ø"/>
            </a:pPr>
            <a:endParaRPr lang="ru-RU" dirty="0"/>
          </a:p>
        </p:txBody>
      </p:sp>
      <p:sp>
        <p:nvSpPr>
          <p:cNvPr id="4" name="Содержимое 3"/>
          <p:cNvSpPr>
            <a:spLocks noGrp="1"/>
          </p:cNvSpPr>
          <p:nvPr>
            <p:ph sz="half" idx="2"/>
          </p:nvPr>
        </p:nvSpPr>
        <p:spPr/>
        <p:txBody>
          <a:bodyPr>
            <a:normAutofit fontScale="70000" lnSpcReduction="20000"/>
          </a:bodyPr>
          <a:lstStyle/>
          <a:p>
            <a:pPr>
              <a:buFont typeface="Wingdings" pitchFamily="2" charset="2"/>
              <a:buChar char="Ø"/>
            </a:pPr>
            <a:r>
              <a:rPr lang="ru-RU" i="1" dirty="0" smtClean="0"/>
              <a:t>«Совершенные»</a:t>
            </a:r>
          </a:p>
          <a:p>
            <a:pPr>
              <a:buNone/>
            </a:pPr>
            <a:r>
              <a:rPr lang="ru-RU" i="1" dirty="0" smtClean="0"/>
              <a:t>           Совершенное число – натуральное число, равное сумме всех своих собственных делителей. По мере того как натуральные числа возрастают, совершенные числа встречаются всё реже. </a:t>
            </a:r>
          </a:p>
          <a:p>
            <a:pPr>
              <a:buNone/>
            </a:pPr>
            <a:endParaRPr lang="ru-RU" dirty="0" smtClean="0"/>
          </a:p>
          <a:p>
            <a:pPr>
              <a:buFont typeface="Wingdings" pitchFamily="2" charset="2"/>
              <a:buChar char="Ø"/>
            </a:pPr>
            <a:r>
              <a:rPr lang="ru-RU" i="1" dirty="0" smtClean="0">
                <a:solidFill>
                  <a:schemeClr val="tx1">
                    <a:lumMod val="95000"/>
                  </a:schemeClr>
                </a:solidFill>
              </a:rPr>
              <a:t>Числа «Близнецы» - два простых числа, которые </a:t>
            </a:r>
          </a:p>
          <a:p>
            <a:pPr marL="0" indent="0">
              <a:buNone/>
            </a:pPr>
            <a:r>
              <a:rPr lang="ru-RU" i="1" dirty="0" smtClean="0">
                <a:solidFill>
                  <a:schemeClr val="tx1">
                    <a:lumMod val="95000"/>
                  </a:schemeClr>
                </a:solidFill>
              </a:rPr>
              <a:t>отличаются на 2, как 5 и 7, 11 и 13, 17 и 19. Любопытно, что в натуральном ряду имеется даже «тройня» - это числа 3, 5, 7. Ну а сколько всего существует чисел-близнецов в современной науке неизвестно.</a:t>
            </a:r>
          </a:p>
          <a:p>
            <a:pPr>
              <a:buFont typeface="Wingdings" pitchFamily="2" charset="2"/>
              <a:buChar char="Ø"/>
            </a:pPr>
            <a:endParaRPr lang="ru-RU" dirty="0">
              <a:solidFill>
                <a:schemeClr val="tx1">
                  <a:lumMod val="95000"/>
                </a:schemeClr>
              </a:solidFill>
            </a:endParaRPr>
          </a:p>
        </p:txBody>
      </p:sp>
      <p:pic>
        <p:nvPicPr>
          <p:cNvPr id="2051" name="Picture 3" descr="C:\Users\user\Pictures\IMG_3405.PNG"/>
          <p:cNvPicPr>
            <a:picLocks noChangeAspect="1" noChangeArrowheads="1"/>
          </p:cNvPicPr>
          <p:nvPr/>
        </p:nvPicPr>
        <p:blipFill>
          <a:blip r:embed="rId3" cstate="print"/>
          <a:srcRect/>
          <a:stretch>
            <a:fillRect/>
          </a:stretch>
        </p:blipFill>
        <p:spPr bwMode="auto">
          <a:xfrm>
            <a:off x="0" y="3707904"/>
            <a:ext cx="5208240" cy="3150096"/>
          </a:xfrm>
          <a:prstGeom prst="rect">
            <a:avLst/>
          </a:prstGeom>
          <a:noFill/>
        </p:spPr>
      </p:pic>
    </p:spTree>
  </p:cSld>
  <p:clrMapOvr>
    <a:masterClrMapping/>
  </p:clrMapOvr>
  <p:transition advTm="28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
                                            <p:txEl>
                                              <p:pRg st="1" end="1"/>
                                            </p:txEl>
                                          </p:spTgt>
                                        </p:tgtEl>
                                      </p:cBhvr>
                                    </p:animEffect>
                                  </p:childTnLst>
                                </p:cTn>
                              </p:par>
                            </p:childTnLst>
                          </p:cTn>
                        </p:par>
                        <p:par>
                          <p:cTn id="26" fill="hold">
                            <p:stCondLst>
                              <p:cond delay="2000"/>
                            </p:stCondLst>
                            <p:childTnLst>
                              <p:par>
                                <p:cTn id="27" presetID="19" presetClass="entr" presetSubtype="10" fill="hold" nodeType="afterEffect">
                                  <p:stCondLst>
                                    <p:cond delay="19000"/>
                                  </p:stCondLst>
                                  <p:childTnLst>
                                    <p:set>
                                      <p:cBhvr>
                                        <p:cTn id="28" dur="1" fill="hold">
                                          <p:stCondLst>
                                            <p:cond delay="0"/>
                                          </p:stCondLst>
                                        </p:cTn>
                                        <p:tgtEl>
                                          <p:spTgt spid="2051"/>
                                        </p:tgtEl>
                                        <p:attrNameLst>
                                          <p:attrName>style.visibility</p:attrName>
                                        </p:attrNameLst>
                                      </p:cBhvr>
                                      <p:to>
                                        <p:strVal val="visible"/>
                                      </p:to>
                                    </p:set>
                                    <p:anim calcmode="lin" valueType="num">
                                      <p:cBhvr>
                                        <p:cTn id="29" dur="5000" fill="hold"/>
                                        <p:tgtEl>
                                          <p:spTgt spid="2051"/>
                                        </p:tgtEl>
                                        <p:attrNameLst>
                                          <p:attrName>ppt_w</p:attrName>
                                        </p:attrNameLst>
                                      </p:cBhvr>
                                      <p:tavLst>
                                        <p:tav tm="0" fmla="#ppt_w*sin(2.5*pi*$)">
                                          <p:val>
                                            <p:fltVal val="0"/>
                                          </p:val>
                                        </p:tav>
                                        <p:tav tm="100000">
                                          <p:val>
                                            <p:fltVal val="1"/>
                                          </p:val>
                                        </p:tav>
                                      </p:tavLst>
                                    </p:anim>
                                    <p:anim calcmode="lin" valueType="num">
                                      <p:cBhvr>
                                        <p:cTn id="30" dur="5000" fill="hold"/>
                                        <p:tgtEl>
                                          <p:spTgt spid="2051"/>
                                        </p:tgtEl>
                                        <p:attrNameLst>
                                          <p:attrName>ppt_h</p:attrName>
                                        </p:attrNameLst>
                                      </p:cBhvr>
                                      <p:tavLst>
                                        <p:tav tm="0">
                                          <p:val>
                                            <p:strVal val="#ppt_h"/>
                                          </p:val>
                                        </p:tav>
                                        <p:tav tm="100000">
                                          <p:val>
                                            <p:strVal val="#ppt_h"/>
                                          </p:val>
                                        </p:tav>
                                      </p:tavLst>
                                    </p:anim>
                                  </p:childTnLst>
                                </p:cTn>
                              </p:par>
                            </p:childTnLst>
                          </p:cTn>
                        </p:par>
                        <p:par>
                          <p:cTn id="31" fill="hold">
                            <p:stCondLst>
                              <p:cond delay="26000"/>
                            </p:stCondLst>
                            <p:childTnLst>
                              <p:par>
                                <p:cTn id="32" presetID="25" presetClass="entr" presetSubtype="0" fill="hold" nodeType="afterEffect">
                                  <p:stCondLst>
                                    <p:cond delay="500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p:cTn id="34"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37"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4">
                                            <p:txEl>
                                              <p:pRg st="0" end="0"/>
                                            </p:txEl>
                                          </p:spTgt>
                                        </p:tgtEl>
                                      </p:cBhvr>
                                    </p:animEffect>
                                  </p:childTnLst>
                                </p:cTn>
                              </p:par>
                              <p:par>
                                <p:cTn id="42" presetID="25" presetClass="entr" presetSubtype="0" fill="hold" nodeType="withEffect">
                                  <p:stCondLst>
                                    <p:cond delay="5000"/>
                                  </p:stCondLst>
                                  <p:childTnLst>
                                    <p:set>
                                      <p:cBhvr>
                                        <p:cTn id="43" dur="1" fill="hold">
                                          <p:stCondLst>
                                            <p:cond delay="0"/>
                                          </p:stCondLst>
                                        </p:cTn>
                                        <p:tgtEl>
                                          <p:spTgt spid="4">
                                            <p:txEl>
                                              <p:pRg st="1" end="1"/>
                                            </p:txEl>
                                          </p:spTgt>
                                        </p:tgtEl>
                                        <p:attrNameLst>
                                          <p:attrName>style.visibility</p:attrName>
                                        </p:attrNameLst>
                                      </p:cBhvr>
                                      <p:to>
                                        <p:strVal val="visible"/>
                                      </p:to>
                                    </p:set>
                                    <p:anim calcmode="lin" valueType="num">
                                      <p:cBhvr>
                                        <p:cTn id="44"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47"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4">
                                            <p:txEl>
                                              <p:pRg st="1" end="1"/>
                                            </p:txEl>
                                          </p:spTgt>
                                        </p:tgtEl>
                                      </p:cBhvr>
                                    </p:animEffect>
                                  </p:childTnLst>
                                </p:cTn>
                              </p:par>
                            </p:childTnLst>
                          </p:cTn>
                        </p:par>
                        <p:par>
                          <p:cTn id="52" fill="hold">
                            <p:stCondLst>
                              <p:cond delay="32000"/>
                            </p:stCondLst>
                            <p:childTnLst>
                              <p:par>
                                <p:cTn id="53" presetID="25" presetClass="entr" presetSubtype="0" fill="hold" nodeType="afterEffect">
                                  <p:stCondLst>
                                    <p:cond delay="5000"/>
                                  </p:stCondLst>
                                  <p:childTnLst>
                                    <p:set>
                                      <p:cBhvr>
                                        <p:cTn id="54" dur="1" fill="hold">
                                          <p:stCondLst>
                                            <p:cond delay="0"/>
                                          </p:stCondLst>
                                        </p:cTn>
                                        <p:tgtEl>
                                          <p:spTgt spid="4">
                                            <p:txEl>
                                              <p:pRg st="3" end="3"/>
                                            </p:txEl>
                                          </p:spTgt>
                                        </p:tgtEl>
                                        <p:attrNameLst>
                                          <p:attrName>style.visibility</p:attrName>
                                        </p:attrNameLst>
                                      </p:cBhvr>
                                      <p:to>
                                        <p:strVal val="visible"/>
                                      </p:to>
                                    </p:set>
                                    <p:anim calcmode="lin" valueType="num">
                                      <p:cBhvr>
                                        <p:cTn id="55"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58"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4">
                                            <p:txEl>
                                              <p:pRg st="3" end="3"/>
                                            </p:txEl>
                                          </p:spTgt>
                                        </p:tgtEl>
                                      </p:cBhvr>
                                    </p:animEffect>
                                  </p:childTnLst>
                                </p:cTn>
                              </p:par>
                              <p:par>
                                <p:cTn id="63" presetID="25" presetClass="entr" presetSubtype="0" fill="hold" nodeType="withEffect">
                                  <p:stCondLst>
                                    <p:cond delay="5000"/>
                                  </p:stCondLst>
                                  <p:childTnLst>
                                    <p:set>
                                      <p:cBhvr>
                                        <p:cTn id="64" dur="1" fill="hold">
                                          <p:stCondLst>
                                            <p:cond delay="0"/>
                                          </p:stCondLst>
                                        </p:cTn>
                                        <p:tgtEl>
                                          <p:spTgt spid="4">
                                            <p:txEl>
                                              <p:pRg st="4" end="4"/>
                                            </p:txEl>
                                          </p:spTgt>
                                        </p:tgtEl>
                                        <p:attrNameLst>
                                          <p:attrName>style.visibility</p:attrName>
                                        </p:attrNameLst>
                                      </p:cBhvr>
                                      <p:to>
                                        <p:strVal val="visible"/>
                                      </p:to>
                                    </p:set>
                                    <p:anim calcmode="lin" valueType="num">
                                      <p:cBhvr>
                                        <p:cTn id="65" dur="500" decel="50000" fill="hold">
                                          <p:stCondLst>
                                            <p:cond delay="0"/>
                                          </p:stCondLst>
                                        </p:cTn>
                                        <p:tgtEl>
                                          <p:spTgt spid="4">
                                            <p:txEl>
                                              <p:pRg st="4" end="4"/>
                                            </p:txEl>
                                          </p:spTgt>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4">
                                            <p:txEl>
                                              <p:pRg st="4" end="4"/>
                                            </p:txEl>
                                          </p:spTgt>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4">
                                            <p:txEl>
                                              <p:pRg st="4" end="4"/>
                                            </p:txEl>
                                          </p:spTgt>
                                        </p:tgtEl>
                                        <p:attrNameLst>
                                          <p:attrName>ppt_w</p:attrName>
                                        </p:attrNameLst>
                                      </p:cBhvr>
                                      <p:tavLst>
                                        <p:tav tm="0">
                                          <p:val>
                                            <p:strVal val="#ppt_w*.05"/>
                                          </p:val>
                                        </p:tav>
                                        <p:tav tm="100000">
                                          <p:val>
                                            <p:strVal val="#ppt_w"/>
                                          </p:val>
                                        </p:tav>
                                      </p:tavLst>
                                    </p:anim>
                                    <p:anim calcmode="lin" valueType="num">
                                      <p:cBhvr>
                                        <p:cTn id="68" dur="10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4">
                                            <p:txEl>
                                              <p:pRg st="4" end="4"/>
                                            </p:txEl>
                                          </p:spTgt>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4">
                                            <p:txEl>
                                              <p:pRg st="4" end="4"/>
                                            </p:txEl>
                                          </p:spTgt>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4">
                                            <p:txEl>
                                              <p:pRg st="4" end="4"/>
                                            </p:txEl>
                                          </p:spTgt>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1"/>
          </p:nvPr>
        </p:nvSpPr>
        <p:spPr/>
        <p:txBody>
          <a:bodyPr>
            <a:normAutofit/>
          </a:bodyPr>
          <a:lstStyle/>
          <a:p>
            <a:pPr marL="650875" indent="-201613">
              <a:buNone/>
            </a:pPr>
            <a:r>
              <a:rPr lang="ru-RU" sz="2000" dirty="0" smtClean="0"/>
              <a:t>Разгадка:</a:t>
            </a:r>
          </a:p>
          <a:p>
            <a:pPr>
              <a:buNone/>
            </a:pPr>
            <a:r>
              <a:rPr lang="ru-RU" sz="2000" dirty="0" smtClean="0"/>
              <a:t>      </a:t>
            </a:r>
            <a:r>
              <a:rPr lang="en-US" sz="2000" dirty="0" smtClean="0"/>
              <a:t>   </a:t>
            </a:r>
            <a:r>
              <a:rPr lang="ru-RU" sz="2000" dirty="0" smtClean="0"/>
              <a:t> Разгадка в равенстве  1001=7</a:t>
            </a:r>
            <a:r>
              <a:rPr lang="en-US" sz="2000" dirty="0" smtClean="0"/>
              <a:t>x</a:t>
            </a:r>
            <a:r>
              <a:rPr lang="ru-RU" sz="2000" dirty="0" smtClean="0"/>
              <a:t>11</a:t>
            </a:r>
            <a:r>
              <a:rPr lang="en-US" sz="2000" dirty="0" smtClean="0"/>
              <a:t>x13</a:t>
            </a:r>
          </a:p>
          <a:p>
            <a:pPr>
              <a:buNone/>
            </a:pPr>
            <a:r>
              <a:rPr lang="en-US" sz="2000" dirty="0" smtClean="0"/>
              <a:t> </a:t>
            </a:r>
            <a:r>
              <a:rPr lang="ru-RU" sz="2000" dirty="0" smtClean="0"/>
              <a:t>             Ведь если рядом с трехзначным числом еще раз написать это же число, то первоначальное  число умножится на 1001 (например, 289 289=289</a:t>
            </a:r>
            <a:r>
              <a:rPr lang="en-US" sz="2000" dirty="0" smtClean="0"/>
              <a:t>x1001)</a:t>
            </a:r>
            <a:r>
              <a:rPr lang="ru-RU" sz="2000" dirty="0" smtClean="0"/>
              <a:t>. А при последовательном делении на 7, 11 и 13 полученное число разделится на 1001, и мы снова получаем исходное число.</a:t>
            </a:r>
          </a:p>
          <a:p>
            <a:pPr marL="650875" indent="-201613">
              <a:buNone/>
            </a:pPr>
            <a:endParaRPr lang="ru-RU" sz="2000" dirty="0"/>
          </a:p>
        </p:txBody>
      </p:sp>
      <p:sp>
        <p:nvSpPr>
          <p:cNvPr id="2" name="Заголовок 1"/>
          <p:cNvSpPr>
            <a:spLocks noGrp="1"/>
          </p:cNvSpPr>
          <p:nvPr>
            <p:ph type="title"/>
          </p:nvPr>
        </p:nvSpPr>
        <p:spPr/>
        <p:txBody>
          <a:bodyPr>
            <a:noAutofit/>
          </a:bodyPr>
          <a:lstStyle/>
          <a:p>
            <a:r>
              <a:rPr lang="ru-RU" sz="3600" dirty="0" smtClean="0"/>
              <a:t>Числовые фокусы.</a:t>
            </a:r>
            <a:endParaRPr lang="ru-RU" sz="3600" dirty="0"/>
          </a:p>
        </p:txBody>
      </p:sp>
      <p:sp>
        <p:nvSpPr>
          <p:cNvPr id="3" name="Текст 2"/>
          <p:cNvSpPr>
            <a:spLocks noGrp="1"/>
          </p:cNvSpPr>
          <p:nvPr>
            <p:ph type="body" idx="2"/>
          </p:nvPr>
        </p:nvSpPr>
        <p:spPr>
          <a:xfrm>
            <a:off x="457200" y="1524000"/>
            <a:ext cx="3610744" cy="4602163"/>
          </a:xfrm>
        </p:spPr>
        <p:txBody>
          <a:bodyPr>
            <a:normAutofit lnSpcReduction="10000"/>
          </a:bodyPr>
          <a:lstStyle/>
          <a:p>
            <a:pPr marL="342900" indent="-342900"/>
            <a:r>
              <a:rPr lang="ru-RU" dirty="0" smtClean="0"/>
              <a:t>1. </a:t>
            </a:r>
            <a:r>
              <a:rPr lang="ru-RU" sz="2000" dirty="0" smtClean="0"/>
              <a:t>          Если вы не знаете как удивить своих товарищей, удивите их числовыми фокусами. Предложите одному человеку написать трехзначное число. Другой пусть припишет к нему то же самое число, третий разделит полученное шестизначное число на 7, четвёртый разделит это частное на 11, а пятый разделит то, что получилось на 13 и передаст первому. Тот увидит задуманное им число.</a:t>
            </a:r>
            <a:endParaRPr lang="ru-RU" sz="2000" dirty="0"/>
          </a:p>
        </p:txBody>
      </p:sp>
      <p:pic>
        <p:nvPicPr>
          <p:cNvPr id="3074" name="Picture 2"/>
          <p:cNvPicPr>
            <a:picLocks noChangeAspect="1" noChangeArrowheads="1"/>
          </p:cNvPicPr>
          <p:nvPr/>
        </p:nvPicPr>
        <p:blipFill>
          <a:blip r:embed="rId3" cstate="print"/>
          <a:srcRect/>
          <a:stretch>
            <a:fillRect/>
          </a:stretch>
        </p:blipFill>
        <p:spPr bwMode="auto">
          <a:xfrm>
            <a:off x="4211960" y="3789040"/>
            <a:ext cx="3869965" cy="2532063"/>
          </a:xfrm>
          <a:prstGeom prst="rect">
            <a:avLst/>
          </a:prstGeom>
          <a:noFill/>
          <a:ln w="9525">
            <a:noFill/>
            <a:miter lim="800000"/>
            <a:headEnd/>
            <a:tailEnd/>
          </a:ln>
          <a:effectLst/>
        </p:spPr>
      </p:pic>
    </p:spTree>
  </p:cSld>
  <p:clrMapOvr>
    <a:masterClrMapping/>
  </p:clrMapOvr>
  <p:transition advTm="2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par>
                          <p:cTn id="8" fill="hold">
                            <p:stCondLst>
                              <p:cond delay="2000"/>
                            </p:stCondLst>
                            <p:childTnLst>
                              <p:par>
                                <p:cTn id="9" presetID="0" presetClass="path" presetSubtype="0" accel="50000" decel="50000" fill="hold" nodeType="afterEffect">
                                  <p:stCondLst>
                                    <p:cond delay="0"/>
                                  </p:stCondLst>
                                  <p:childTnLst>
                                    <p:animMotion origin="layout" path="M 5.55556E-6 -8.94542E-6 C -0.01805 -0.15842 -0.03593 -0.31661 -0.02308 -0.38946 C -0.01024 -0.46231 0.06824 -0.50255 0.07692 -0.43664 C 0.0856 -0.37073 0.03942 -0.07586 0.02917 0.00601 C 0.01893 0.08788 0.01702 0.07146 0.01528 0.05527 " pathEditMode="relative" ptsTypes="aaaaA">
                                      <p:cBhvr>
                                        <p:cTn id="10" dur="2000" fill="hold"/>
                                        <p:tgtEl>
                                          <p:spTgt spid="3074"/>
                                        </p:tgtEl>
                                        <p:attrNameLst>
                                          <p:attrName>ppt_x</p:attrName>
                                          <p:attrName>ppt_y</p:attrName>
                                        </p:attrNameLst>
                                      </p:cBhvr>
                                    </p:animMotion>
                                  </p:childTnLst>
                                </p:cTn>
                              </p:par>
                            </p:childTnLst>
                          </p:cTn>
                        </p:par>
                        <p:par>
                          <p:cTn id="11" fill="hold">
                            <p:stCondLst>
                              <p:cond delay="4000"/>
                            </p:stCondLst>
                            <p:childTnLst>
                              <p:par>
                                <p:cTn id="12" presetID="48" presetClass="entr" presetSubtype="0" accel="50000" fill="hold" nodeType="afterEffect">
                                  <p:stCondLst>
                                    <p:cond delay="1000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0" fill="hold"/>
                                        <p:tgtEl>
                                          <p:spTgt spid="4">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5000" fill="hold"/>
                                        <p:tgtEl>
                                          <p:spTgt spid="4">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6" dur="50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7" dur="5000"/>
                                        <p:tgtEl>
                                          <p:spTgt spid="4">
                                            <p:txEl>
                                              <p:pRg st="0" end="0"/>
                                            </p:txEl>
                                          </p:spTgt>
                                        </p:tgtEl>
                                      </p:cBhvr>
                                    </p:animEffect>
                                  </p:childTnLst>
                                </p:cTn>
                              </p:par>
                              <p:par>
                                <p:cTn id="18" presetID="48" presetClass="entr" presetSubtype="0" accel="50000" fill="hold" nodeType="withEffect">
                                  <p:stCondLst>
                                    <p:cond delay="1000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p:cTn id="20" dur="1000" fill="hold"/>
                                        <p:tgtEl>
                                          <p:spTgt spid="4">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4">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
                                          </p:val>
                                        </p:tav>
                                        <p:tav tm="100000">
                                          <p:val>
                                            <p:strVal val="#ppt_y"/>
                                          </p:val>
                                        </p:tav>
                                      </p:tavLst>
                                    </p:anim>
                                    <p:animEffect transition="in" filter="fade">
                                      <p:cBhvr>
                                        <p:cTn id="23" dur="1000"/>
                                        <p:tgtEl>
                                          <p:spTgt spid="4">
                                            <p:txEl>
                                              <p:pRg st="1" end="1"/>
                                            </p:txEl>
                                          </p:spTgt>
                                        </p:tgtEl>
                                      </p:cBhvr>
                                    </p:animEffect>
                                  </p:childTnLst>
                                </p:cTn>
                              </p:par>
                              <p:par>
                                <p:cTn id="24" presetID="48" presetClass="entr" presetSubtype="0" accel="50000" fill="hold" nodeType="withEffect">
                                  <p:stCondLst>
                                    <p:cond delay="1000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p:cTn id="26" dur="1000" fill="hold"/>
                                        <p:tgtEl>
                                          <p:spTgt spid="4">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1000" fill="hold"/>
                                        <p:tgtEl>
                                          <p:spTgt spid="4">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
                                          </p:val>
                                        </p:tav>
                                        <p:tav tm="100000">
                                          <p:val>
                                            <p:strVal val="#ppt_y"/>
                                          </p:val>
                                        </p:tav>
                                      </p:tavLst>
                                    </p:anim>
                                    <p:animEffect transition="in" filter="fade">
                                      <p:cBhvr>
                                        <p:cTn id="29"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Числовые фокусы. </a:t>
            </a:r>
            <a:endParaRPr lang="ru-RU" dirty="0"/>
          </a:p>
        </p:txBody>
      </p:sp>
      <p:sp>
        <p:nvSpPr>
          <p:cNvPr id="4" name="Содержимое 3"/>
          <p:cNvSpPr>
            <a:spLocks noGrp="1"/>
          </p:cNvSpPr>
          <p:nvPr>
            <p:ph sz="half" idx="2"/>
          </p:nvPr>
        </p:nvSpPr>
        <p:spPr/>
        <p:txBody>
          <a:bodyPr/>
          <a:lstStyle/>
          <a:p>
            <a:pPr>
              <a:buNone/>
            </a:pPr>
            <a:r>
              <a:rPr lang="en-US" dirty="0" smtClean="0"/>
              <a:t>    </a:t>
            </a:r>
            <a:r>
              <a:rPr lang="ru-RU" sz="2000" dirty="0" smtClean="0"/>
              <a:t>Разгадка:</a:t>
            </a:r>
          </a:p>
          <a:p>
            <a:pPr>
              <a:buNone/>
            </a:pPr>
            <a:r>
              <a:rPr lang="ru-RU" sz="2000" dirty="0" smtClean="0"/>
              <a:t>        Разгадка в равенстве </a:t>
            </a:r>
            <a:r>
              <a:rPr lang="en-US" sz="2000" dirty="0" smtClean="0"/>
              <a:t>                </a:t>
            </a:r>
            <a:r>
              <a:rPr lang="ru-RU" sz="2000" dirty="0" smtClean="0"/>
              <a:t>10 001=73</a:t>
            </a:r>
            <a:r>
              <a:rPr lang="en-US" sz="2000" dirty="0" smtClean="0"/>
              <a:t>x137.</a:t>
            </a:r>
            <a:r>
              <a:rPr lang="ru-RU" sz="2000" dirty="0" smtClean="0"/>
              <a:t> Это объясняется тем, что</a:t>
            </a:r>
            <a:r>
              <a:rPr lang="en-US" sz="2000" dirty="0" smtClean="0"/>
              <a:t>            </a:t>
            </a:r>
            <a:r>
              <a:rPr lang="ru-RU" sz="2000" dirty="0" smtClean="0"/>
              <a:t> 10 101=3</a:t>
            </a:r>
            <a:r>
              <a:rPr lang="en-US" sz="2000" dirty="0" smtClean="0"/>
              <a:t>x7x13x37</a:t>
            </a:r>
            <a:r>
              <a:rPr lang="ru-RU" sz="2000" dirty="0" smtClean="0"/>
              <a:t>. А четырехзначные числа повторяют один раз и делят на 73 и 137.</a:t>
            </a:r>
            <a:endParaRPr lang="ru-RU" sz="2000" dirty="0"/>
          </a:p>
        </p:txBody>
      </p:sp>
      <p:pic>
        <p:nvPicPr>
          <p:cNvPr id="1026" name="Picture 2" descr="C:\Users\user\Pictures\IMG_3385.PNG"/>
          <p:cNvPicPr>
            <a:picLocks noChangeAspect="1" noChangeArrowheads="1"/>
          </p:cNvPicPr>
          <p:nvPr/>
        </p:nvPicPr>
        <p:blipFill>
          <a:blip r:embed="rId3" cstate="print"/>
          <a:srcRect/>
          <a:stretch>
            <a:fillRect/>
          </a:stretch>
        </p:blipFill>
        <p:spPr bwMode="auto">
          <a:xfrm>
            <a:off x="3995936" y="4293096"/>
            <a:ext cx="4009628" cy="2564904"/>
          </a:xfrm>
          <a:prstGeom prst="rect">
            <a:avLst/>
          </a:prstGeom>
          <a:noFill/>
        </p:spPr>
      </p:pic>
      <p:sp>
        <p:nvSpPr>
          <p:cNvPr id="6" name="Содержимое 5"/>
          <p:cNvSpPr>
            <a:spLocks noGrp="1"/>
          </p:cNvSpPr>
          <p:nvPr>
            <p:ph sz="half" idx="1"/>
          </p:nvPr>
        </p:nvSpPr>
        <p:spPr/>
        <p:txBody>
          <a:bodyPr>
            <a:normAutofit/>
          </a:bodyPr>
          <a:lstStyle/>
          <a:p>
            <a:pPr>
              <a:buNone/>
            </a:pPr>
            <a:r>
              <a:rPr lang="ru-RU" sz="1400" dirty="0" smtClean="0"/>
              <a:t>2.  </a:t>
            </a:r>
            <a:r>
              <a:rPr lang="ru-RU" sz="2000" dirty="0" smtClean="0"/>
              <a:t> Ещё один фокус: фокус с двузначными числами очень похож на предыдущий , только в этом, числа надо повторить два раза, а полученное шестизначное число делить на 3, 7, 13 и 37. </a:t>
            </a:r>
            <a:endParaRPr lang="ru-RU" sz="1400" dirty="0"/>
          </a:p>
        </p:txBody>
      </p:sp>
    </p:spTree>
  </p:cSld>
  <p:clrMapOvr>
    <a:masterClrMapping/>
  </p:clrMapOvr>
  <p:transition advTm="15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xEl>
                                              <p:pRg st="0" end="0"/>
                                            </p:txEl>
                                          </p:spTgt>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1026"/>
                                        </p:tgtEl>
                                        <p:attrNameLst>
                                          <p:attrName>style.visibility</p:attrName>
                                        </p:attrNameLst>
                                      </p:cBhvr>
                                      <p:to>
                                        <p:strVal val="visible"/>
                                      </p:to>
                                    </p:set>
                                    <p:anim calcmode="lin" valueType="num">
                                      <p:cBhvr>
                                        <p:cTn id="18"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21" dur="1000" fill="hold"/>
                                        <p:tgtEl>
                                          <p:spTgt spid="1026"/>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1026"/>
                                        </p:tgtEl>
                                      </p:cBhvr>
                                    </p:animEffect>
                                  </p:childTnLst>
                                </p:cTn>
                              </p:par>
                            </p:childTnLst>
                          </p:cTn>
                        </p:par>
                        <p:par>
                          <p:cTn id="26" fill="hold">
                            <p:stCondLst>
                              <p:cond delay="2000"/>
                            </p:stCondLst>
                            <p:childTnLst>
                              <p:par>
                                <p:cTn id="27" presetID="51" presetClass="entr" presetSubtype="0" fill="hold" grpId="0" nodeType="afterEffect">
                                  <p:stCondLst>
                                    <p:cond delay="700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770" decel="100000"/>
                                        <p:tgtEl>
                                          <p:spTgt spid="4">
                                            <p:txEl>
                                              <p:pRg st="0" end="0"/>
                                            </p:txEl>
                                          </p:spTgt>
                                        </p:tgtEl>
                                      </p:cBhvr>
                                    </p:animEffect>
                                    <p:animScale>
                                      <p:cBhvr>
                                        <p:cTn id="30" dur="770" decel="100000"/>
                                        <p:tgtEl>
                                          <p:spTgt spid="4">
                                            <p:txEl>
                                              <p:pRg st="0" end="0"/>
                                            </p:txEl>
                                          </p:spTgt>
                                        </p:tgtEl>
                                      </p:cBhvr>
                                      <p:from x="10000" y="10000"/>
                                      <p:to x="200000" y="450000"/>
                                    </p:animScale>
                                    <p:animScale>
                                      <p:cBhvr>
                                        <p:cTn id="31" dur="1230" accel="100000" fill="hold">
                                          <p:stCondLst>
                                            <p:cond delay="770"/>
                                          </p:stCondLst>
                                        </p:cTn>
                                        <p:tgtEl>
                                          <p:spTgt spid="4">
                                            <p:txEl>
                                              <p:pRg st="0" end="0"/>
                                            </p:txEl>
                                          </p:spTgt>
                                        </p:tgtEl>
                                      </p:cBhvr>
                                      <p:from x="200000" y="450000"/>
                                      <p:to x="100000" y="100000"/>
                                    </p:animScale>
                                    <p:set>
                                      <p:cBhvr>
                                        <p:cTn id="32" dur="770" fill="hold"/>
                                        <p:tgtEl>
                                          <p:spTgt spid="4">
                                            <p:txEl>
                                              <p:pRg st="0" end="0"/>
                                            </p:txEl>
                                          </p:spTgt>
                                        </p:tgtEl>
                                        <p:attrNameLst>
                                          <p:attrName>ppt_x</p:attrName>
                                        </p:attrNameLst>
                                      </p:cBhvr>
                                      <p:to>
                                        <p:strVal val="(0.5)"/>
                                      </p:to>
                                    </p:set>
                                    <p:anim from="(0.5)" to="(#ppt_x)" calcmode="lin" valueType="num">
                                      <p:cBhvr>
                                        <p:cTn id="33" dur="1230" accel="100000" fill="hold">
                                          <p:stCondLst>
                                            <p:cond delay="770"/>
                                          </p:stCondLst>
                                        </p:cTn>
                                        <p:tgtEl>
                                          <p:spTgt spid="4">
                                            <p:txEl>
                                              <p:pRg st="0" end="0"/>
                                            </p:txEl>
                                          </p:spTgt>
                                        </p:tgtEl>
                                        <p:attrNameLst>
                                          <p:attrName>ppt_x</p:attrName>
                                        </p:attrNameLst>
                                      </p:cBhvr>
                                    </p:anim>
                                    <p:set>
                                      <p:cBhvr>
                                        <p:cTn id="34" dur="770" fill="hold"/>
                                        <p:tgtEl>
                                          <p:spTgt spid="4">
                                            <p:txEl>
                                              <p:pRg st="0" end="0"/>
                                            </p:txEl>
                                          </p:spTgt>
                                        </p:tgtEl>
                                        <p:attrNameLst>
                                          <p:attrName>ppt_y</p:attrName>
                                        </p:attrNameLst>
                                      </p:cBhvr>
                                      <p:to>
                                        <p:strVal val="(#ppt_y+0.4)"/>
                                      </p:to>
                                    </p:set>
                                    <p:anim from="(#ppt_y+0.4)" to="(#ppt_y)" calcmode="lin" valueType="num">
                                      <p:cBhvr>
                                        <p:cTn id="35" dur="1230" accel="100000" fill="hold">
                                          <p:stCondLst>
                                            <p:cond delay="770"/>
                                          </p:stCondLst>
                                        </p:cTn>
                                        <p:tgtEl>
                                          <p:spTgt spid="4">
                                            <p:txEl>
                                              <p:pRg st="0" end="0"/>
                                            </p:txEl>
                                          </p:spTgt>
                                        </p:tgtEl>
                                        <p:attrNameLst>
                                          <p:attrName>ppt_y</p:attrName>
                                        </p:attrNameLst>
                                      </p:cBhvr>
                                    </p:anim>
                                  </p:childTnLst>
                                </p:cTn>
                              </p:par>
                              <p:par>
                                <p:cTn id="36" presetID="51" presetClass="entr" presetSubtype="0" fill="hold" grpId="0" nodeType="withEffect">
                                  <p:stCondLst>
                                    <p:cond delay="700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fade">
                                      <p:cBhvr>
                                        <p:cTn id="38" dur="770" decel="100000"/>
                                        <p:tgtEl>
                                          <p:spTgt spid="4">
                                            <p:txEl>
                                              <p:pRg st="1" end="1"/>
                                            </p:txEl>
                                          </p:spTgt>
                                        </p:tgtEl>
                                      </p:cBhvr>
                                    </p:animEffect>
                                    <p:animScale>
                                      <p:cBhvr>
                                        <p:cTn id="39" dur="770" decel="100000"/>
                                        <p:tgtEl>
                                          <p:spTgt spid="4">
                                            <p:txEl>
                                              <p:pRg st="1" end="1"/>
                                            </p:txEl>
                                          </p:spTgt>
                                        </p:tgtEl>
                                      </p:cBhvr>
                                      <p:from x="10000" y="10000"/>
                                      <p:to x="200000" y="450000"/>
                                    </p:animScale>
                                    <p:animScale>
                                      <p:cBhvr>
                                        <p:cTn id="40" dur="1230" accel="100000" fill="hold">
                                          <p:stCondLst>
                                            <p:cond delay="770"/>
                                          </p:stCondLst>
                                        </p:cTn>
                                        <p:tgtEl>
                                          <p:spTgt spid="4">
                                            <p:txEl>
                                              <p:pRg st="1" end="1"/>
                                            </p:txEl>
                                          </p:spTgt>
                                        </p:tgtEl>
                                      </p:cBhvr>
                                      <p:from x="200000" y="450000"/>
                                      <p:to x="100000" y="100000"/>
                                    </p:animScale>
                                    <p:set>
                                      <p:cBhvr>
                                        <p:cTn id="41" dur="770" fill="hold"/>
                                        <p:tgtEl>
                                          <p:spTgt spid="4">
                                            <p:txEl>
                                              <p:pRg st="1" end="1"/>
                                            </p:txEl>
                                          </p:spTgt>
                                        </p:tgtEl>
                                        <p:attrNameLst>
                                          <p:attrName>ppt_x</p:attrName>
                                        </p:attrNameLst>
                                      </p:cBhvr>
                                      <p:to>
                                        <p:strVal val="(0.5)"/>
                                      </p:to>
                                    </p:set>
                                    <p:anim from="(0.5)" to="(#ppt_x)" calcmode="lin" valueType="num">
                                      <p:cBhvr>
                                        <p:cTn id="42" dur="1230" accel="100000" fill="hold">
                                          <p:stCondLst>
                                            <p:cond delay="770"/>
                                          </p:stCondLst>
                                        </p:cTn>
                                        <p:tgtEl>
                                          <p:spTgt spid="4">
                                            <p:txEl>
                                              <p:pRg st="1" end="1"/>
                                            </p:txEl>
                                          </p:spTgt>
                                        </p:tgtEl>
                                        <p:attrNameLst>
                                          <p:attrName>ppt_x</p:attrName>
                                        </p:attrNameLst>
                                      </p:cBhvr>
                                    </p:anim>
                                    <p:set>
                                      <p:cBhvr>
                                        <p:cTn id="43" dur="770" fill="hold"/>
                                        <p:tgtEl>
                                          <p:spTgt spid="4">
                                            <p:txEl>
                                              <p:pRg st="1" end="1"/>
                                            </p:txEl>
                                          </p:spTgt>
                                        </p:tgtEl>
                                        <p:attrNameLst>
                                          <p:attrName>ppt_y</p:attrName>
                                        </p:attrNameLst>
                                      </p:cBhvr>
                                      <p:to>
                                        <p:strVal val="(#ppt_y+0.4)"/>
                                      </p:to>
                                    </p:set>
                                    <p:anim from="(#ppt_y+0.4)" to="(#ppt_y)" calcmode="lin" valueType="num">
                                      <p:cBhvr>
                                        <p:cTn id="44" dur="1230" accel="100000" fill="hold">
                                          <p:stCondLst>
                                            <p:cond delay="770"/>
                                          </p:stCondLst>
                                        </p:cTn>
                                        <p:tgtEl>
                                          <p:spTgt spid="4">
                                            <p:txEl>
                                              <p:pRg st="1" end="1"/>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Используемая литература.</a:t>
            </a:r>
            <a:endParaRPr lang="ru-RU" dirty="0"/>
          </a:p>
        </p:txBody>
      </p:sp>
      <p:sp>
        <p:nvSpPr>
          <p:cNvPr id="3" name="Содержимое 2"/>
          <p:cNvSpPr>
            <a:spLocks noGrp="1"/>
          </p:cNvSpPr>
          <p:nvPr>
            <p:ph idx="1"/>
          </p:nvPr>
        </p:nvSpPr>
        <p:spPr/>
        <p:txBody>
          <a:bodyPr>
            <a:normAutofit/>
          </a:bodyPr>
          <a:lstStyle/>
          <a:p>
            <a:pPr>
              <a:buFont typeface="Wingdings" pitchFamily="2" charset="2"/>
              <a:buChar char="Ø"/>
            </a:pPr>
            <a:r>
              <a:rPr lang="en-US" sz="2000" dirty="0" smtClean="0"/>
              <a:t>foxdesign.ru/aphorism/author/a_goethe.html</a:t>
            </a:r>
          </a:p>
          <a:p>
            <a:pPr>
              <a:buFont typeface="Wingdings" pitchFamily="2" charset="2"/>
              <a:buChar char="Ø"/>
            </a:pPr>
            <a:r>
              <a:rPr lang="en-US" sz="2000" dirty="0" smtClean="0"/>
              <a:t>numbers.kalan.cc/statements.php</a:t>
            </a:r>
          </a:p>
          <a:p>
            <a:pPr>
              <a:buFont typeface="Wingdings" pitchFamily="2" charset="2"/>
              <a:buChar char="Ø"/>
            </a:pPr>
            <a:r>
              <a:rPr lang="en-US" sz="2000" dirty="0" smtClean="0"/>
              <a:t>my-dictionary.ru</a:t>
            </a:r>
            <a:r>
              <a:rPr lang="ru-RU" sz="2000" dirty="0" smtClean="0"/>
              <a:t>/</a:t>
            </a:r>
            <a:r>
              <a:rPr lang="en-US" sz="2000" dirty="0" smtClean="0"/>
              <a:t>word/37953/</a:t>
            </a:r>
            <a:r>
              <a:rPr lang="en-US" sz="2000" dirty="0" err="1" smtClean="0"/>
              <a:t>chislo</a:t>
            </a:r>
            <a:r>
              <a:rPr lang="en-US" sz="2000" dirty="0" smtClean="0"/>
              <a:t> </a:t>
            </a:r>
          </a:p>
          <a:p>
            <a:pPr>
              <a:buFont typeface="Wingdings" pitchFamily="2" charset="2"/>
              <a:buChar char="Ø"/>
            </a:pPr>
            <a:r>
              <a:rPr lang="en-US" sz="2000" dirty="0" smtClean="0">
                <a:solidFill>
                  <a:schemeClr val="tx1">
                    <a:lumMod val="95000"/>
                  </a:schemeClr>
                </a:solidFill>
                <a:hlinkClick r:id="rId3"/>
              </a:rPr>
              <a:t>https://ru.wikipedia.org/wiki/</a:t>
            </a:r>
            <a:r>
              <a:rPr lang="ru-RU" sz="2000" dirty="0" smtClean="0">
                <a:solidFill>
                  <a:schemeClr val="tx1">
                    <a:lumMod val="95000"/>
                  </a:schemeClr>
                </a:solidFill>
                <a:hlinkClick r:id="rId3"/>
              </a:rPr>
              <a:t>Число</a:t>
            </a:r>
            <a:endParaRPr lang="en-US" sz="2000" dirty="0" smtClean="0">
              <a:solidFill>
                <a:schemeClr val="tx1">
                  <a:lumMod val="95000"/>
                </a:schemeClr>
              </a:solidFill>
            </a:endParaRPr>
          </a:p>
          <a:p>
            <a:pPr>
              <a:buFont typeface="Wingdings" pitchFamily="2" charset="2"/>
              <a:buChar char="Ø"/>
            </a:pPr>
            <a:r>
              <a:rPr lang="en-US" sz="2000" dirty="0" smtClean="0">
                <a:solidFill>
                  <a:schemeClr val="tx1">
                    <a:lumMod val="95000"/>
                  </a:schemeClr>
                </a:solidFill>
                <a:hlinkClick r:id="rId4"/>
              </a:rPr>
              <a:t>https://ru.wikipedia.org/wiki/</a:t>
            </a:r>
            <a:r>
              <a:rPr lang="ru-RU" sz="2000" dirty="0" err="1" smtClean="0">
                <a:solidFill>
                  <a:schemeClr val="tx1">
                    <a:lumMod val="95000"/>
                  </a:schemeClr>
                </a:solidFill>
                <a:hlinkClick r:id="rId4"/>
              </a:rPr>
              <a:t>Дружественные_числа</a:t>
            </a:r>
            <a:r>
              <a:rPr lang="ru-RU" sz="2000" dirty="0" smtClean="0">
                <a:solidFill>
                  <a:schemeClr val="tx1">
                    <a:lumMod val="95000"/>
                  </a:schemeClr>
                </a:solidFill>
              </a:rPr>
              <a:t> </a:t>
            </a:r>
            <a:endParaRPr lang="en-US" sz="2000" dirty="0" smtClean="0">
              <a:solidFill>
                <a:schemeClr val="tx1">
                  <a:lumMod val="95000"/>
                </a:schemeClr>
              </a:solidFill>
            </a:endParaRPr>
          </a:p>
          <a:p>
            <a:pPr>
              <a:buFont typeface="Wingdings" pitchFamily="2" charset="2"/>
              <a:buChar char="Ø"/>
            </a:pPr>
            <a:r>
              <a:rPr lang="ru-RU" sz="2000" dirty="0" err="1" smtClean="0"/>
              <a:t>И.Я.Депман</a:t>
            </a:r>
            <a:r>
              <a:rPr lang="ru-RU" sz="2000" dirty="0" smtClean="0"/>
              <a:t> Н. </a:t>
            </a:r>
            <a:r>
              <a:rPr lang="ru-RU" sz="2000" dirty="0" err="1" smtClean="0"/>
              <a:t>Я.Виленкин</a:t>
            </a:r>
            <a:r>
              <a:rPr lang="ru-RU" sz="2000" dirty="0" smtClean="0"/>
              <a:t> «За страницами учебника математики» </a:t>
            </a:r>
          </a:p>
          <a:p>
            <a:pPr>
              <a:buFont typeface="Wingdings" pitchFamily="2" charset="2"/>
              <a:buChar char="Ø"/>
            </a:pPr>
            <a:r>
              <a:rPr lang="ru-RU" sz="2000" dirty="0" err="1" smtClean="0"/>
              <a:t>Б.А.Кордемский</a:t>
            </a:r>
            <a:r>
              <a:rPr lang="ru-RU" sz="2000" dirty="0" smtClean="0"/>
              <a:t> «Увлечь школьника  математикой»</a:t>
            </a:r>
          </a:p>
          <a:p>
            <a:pPr>
              <a:buFont typeface="Wingdings" pitchFamily="2" charset="2"/>
              <a:buChar char="Ø"/>
            </a:pPr>
            <a:r>
              <a:rPr lang="en-US" sz="2000" dirty="0" smtClean="0">
                <a:hlinkClick r:id="rId5"/>
              </a:rPr>
              <a:t>https</a:t>
            </a:r>
            <a:r>
              <a:rPr lang="ru-RU" sz="2000" dirty="0" smtClean="0">
                <a:hlinkClick r:id="rId5"/>
              </a:rPr>
              <a:t>://</a:t>
            </a:r>
            <a:r>
              <a:rPr lang="en-US" sz="2000" dirty="0" smtClean="0">
                <a:hlinkClick r:id="rId5"/>
              </a:rPr>
              <a:t>ru.wikipedia.org/wiki/</a:t>
            </a:r>
            <a:r>
              <a:rPr lang="ru-RU" sz="2000" dirty="0" err="1" smtClean="0">
                <a:hlinkClick r:id="rId5"/>
              </a:rPr>
              <a:t>Составное_число</a:t>
            </a:r>
            <a:r>
              <a:rPr lang="ru-RU" sz="2000" dirty="0" smtClean="0"/>
              <a:t> </a:t>
            </a:r>
            <a:endParaRPr lang="ru-RU" sz="2000" dirty="0"/>
          </a:p>
        </p:txBody>
      </p:sp>
    </p:spTree>
  </p:cSld>
  <p:clrMapOvr>
    <a:masterClrMapping/>
  </p:clrMapOvr>
  <p:transition advTm="5000">
    <p:fade thruBlk="1"/>
    <p:sndAc>
      <p:stSnd>
        <p:snd r:embed="rId2" name="arrow.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cap="none" dirty="0" smtClean="0"/>
              <a:t>Спасибо за</a:t>
            </a:r>
            <a:r>
              <a:rPr lang="ru-RU" dirty="0" smtClean="0"/>
              <a:t> </a:t>
            </a:r>
            <a:r>
              <a:rPr lang="ru-RU" cap="none" dirty="0" smtClean="0"/>
              <a:t>внимание.</a:t>
            </a:r>
            <a:endParaRPr lang="ru-RU" cap="none"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ransition advTm="2000">
    <p:fade thruBlk="1"/>
    <p:sndAc>
      <p:stSnd>
        <p:snd r:embed="rId2"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Goethe_(Stieler_1828).jpg"/>
          <p:cNvPicPr>
            <a:picLocks noGrp="1" noChangeAspect="1"/>
          </p:cNvPicPr>
          <p:nvPr>
            <p:ph sz="half" idx="1"/>
          </p:nvPr>
        </p:nvPicPr>
        <p:blipFill>
          <a:blip r:embed="rId3" cstate="print"/>
          <a:stretch>
            <a:fillRect/>
          </a:stretch>
        </p:blipFill>
        <p:spPr>
          <a:xfrm>
            <a:off x="395536" y="404812"/>
            <a:ext cx="4320480" cy="5976515"/>
          </a:xfrm>
        </p:spPr>
      </p:pic>
      <p:sp>
        <p:nvSpPr>
          <p:cNvPr id="4" name="Содержимое 3"/>
          <p:cNvSpPr>
            <a:spLocks noGrp="1"/>
          </p:cNvSpPr>
          <p:nvPr>
            <p:ph sz="half" idx="2"/>
          </p:nvPr>
        </p:nvSpPr>
        <p:spPr>
          <a:xfrm>
            <a:off x="4860032" y="692696"/>
            <a:ext cx="4038600" cy="4525963"/>
          </a:xfrm>
        </p:spPr>
        <p:txBody>
          <a:bodyPr/>
          <a:lstStyle/>
          <a:p>
            <a:endParaRPr lang="ru-RU" i="1" dirty="0" smtClean="0"/>
          </a:p>
          <a:p>
            <a:endParaRPr lang="ru-RU" i="1" dirty="0"/>
          </a:p>
          <a:p>
            <a:r>
              <a:rPr lang="ru-RU" i="1" dirty="0" smtClean="0"/>
              <a:t>Числа не управляют миром, но показывают, как управляется мир.</a:t>
            </a:r>
          </a:p>
          <a:p>
            <a:pPr algn="r">
              <a:buNone/>
            </a:pPr>
            <a:r>
              <a:rPr lang="ru-RU" i="1" dirty="0" smtClean="0"/>
              <a:t>                             </a:t>
            </a:r>
          </a:p>
          <a:p>
            <a:pPr algn="r">
              <a:buNone/>
            </a:pPr>
            <a:r>
              <a:rPr lang="ru-RU" i="1" dirty="0"/>
              <a:t> </a:t>
            </a:r>
            <a:r>
              <a:rPr lang="ru-RU" i="1" dirty="0" smtClean="0"/>
              <a:t>И. Гете</a:t>
            </a:r>
            <a:endParaRPr lang="ru-RU" i="1" dirty="0"/>
          </a:p>
        </p:txBody>
      </p:sp>
    </p:spTree>
  </p:cSld>
  <p:clrMapOvr>
    <a:masterClrMapping/>
  </p:clrMapOvr>
  <p:transition advTm="5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linds(horizontal)">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blinds(horizontal)">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blinds(horizontal)">
                                      <p:cBhvr>
                                        <p:cTn id="17" dur="500"/>
                                        <p:tgtEl>
                                          <p:spTgt spid="4">
                                            <p:txEl>
                                              <p:pRg st="4" end="4"/>
                                            </p:txEl>
                                          </p:spTgt>
                                        </p:tgtEl>
                                      </p:cBhvr>
                                    </p:animEffect>
                                  </p:childTnLst>
                                </p:cTn>
                              </p:par>
                            </p:childTnLst>
                          </p:cTn>
                        </p:par>
                        <p:par>
                          <p:cTn id="18" fill="hold">
                            <p:stCondLst>
                              <p:cond delay="500"/>
                            </p:stCondLst>
                            <p:childTnLst>
                              <p:par>
                                <p:cTn id="19" presetID="3" presetClass="entr" presetSubtype="10" fill="hold" nodeType="afterEffect">
                                  <p:stCondLst>
                                    <p:cond delay="200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Содержимое 2"/>
          <p:cNvSpPr>
            <a:spLocks noGrp="1"/>
          </p:cNvSpPr>
          <p:nvPr>
            <p:ph idx="1"/>
          </p:nvPr>
        </p:nvSpPr>
        <p:spPr/>
        <p:txBody>
          <a:bodyPr/>
          <a:lstStyle/>
          <a:p>
            <a:pPr marL="1079500" indent="-269875" defTabSz="989013">
              <a:buFont typeface="+mj-lt"/>
              <a:buAutoNum type="arabicPeriod"/>
            </a:pPr>
            <a:r>
              <a:rPr lang="ru-RU" dirty="0" smtClean="0"/>
              <a:t>Число – что это?</a:t>
            </a:r>
          </a:p>
          <a:p>
            <a:pPr marL="1079500" indent="-269875" defTabSz="989013">
              <a:buFont typeface="+mj-lt"/>
              <a:buAutoNum type="arabicPeriod"/>
            </a:pPr>
            <a:r>
              <a:rPr lang="ru-RU" dirty="0" smtClean="0"/>
              <a:t>История числа.</a:t>
            </a:r>
          </a:p>
          <a:p>
            <a:pPr marL="1079500" indent="-269875" defTabSz="989013">
              <a:buFont typeface="+mj-lt"/>
              <a:buAutoNum type="arabicPeriod"/>
            </a:pPr>
            <a:r>
              <a:rPr lang="ru-RU" dirty="0" smtClean="0"/>
              <a:t>Высказывания о числах.</a:t>
            </a:r>
          </a:p>
          <a:p>
            <a:pPr marL="1079500" indent="-269875" defTabSz="989013">
              <a:buFont typeface="+mj-lt"/>
              <a:buAutoNum type="arabicPeriod"/>
            </a:pPr>
            <a:r>
              <a:rPr lang="ru-RU" dirty="0" smtClean="0"/>
              <a:t>«Созвездия» удивительных чисел.</a:t>
            </a:r>
          </a:p>
          <a:p>
            <a:pPr marL="1079500" indent="-269875" defTabSz="989013">
              <a:buFont typeface="+mj-lt"/>
              <a:buAutoNum type="arabicPeriod"/>
            </a:pPr>
            <a:r>
              <a:rPr lang="ru-RU" dirty="0" smtClean="0"/>
              <a:t>Числовые фокусы.</a:t>
            </a:r>
            <a:endParaRPr lang="ru-RU" dirty="0"/>
          </a:p>
        </p:txBody>
      </p:sp>
    </p:spTree>
  </p:cSld>
  <p:clrMapOvr>
    <a:masterClrMapping/>
  </p:clrMapOvr>
  <p:transition advTm="1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ox(i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amond(in)">
                                      <p:cBhvr>
                                        <p:cTn id="23" dur="2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checkerboard(across)">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Число – что это?</a:t>
            </a:r>
            <a:endParaRPr lang="ru-RU" dirty="0"/>
          </a:p>
        </p:txBody>
      </p:sp>
      <p:sp>
        <p:nvSpPr>
          <p:cNvPr id="3" name="Содержимое 2"/>
          <p:cNvSpPr>
            <a:spLocks noGrp="1"/>
          </p:cNvSpPr>
          <p:nvPr>
            <p:ph idx="1"/>
          </p:nvPr>
        </p:nvSpPr>
        <p:spPr/>
        <p:txBody>
          <a:bodyPr/>
          <a:lstStyle/>
          <a:p>
            <a:pPr>
              <a:buFont typeface="Wingdings" pitchFamily="2" charset="2"/>
              <a:buChar char="Ø"/>
            </a:pPr>
            <a:r>
              <a:rPr lang="ru-RU" dirty="0" smtClean="0"/>
              <a:t> </a:t>
            </a:r>
            <a:r>
              <a:rPr lang="ru-RU" b="1" dirty="0" smtClean="0"/>
              <a:t>Число</a:t>
            </a:r>
            <a:r>
              <a:rPr lang="ru-RU" dirty="0" smtClean="0"/>
              <a:t> - основное понятие математики - величина, при помощи которой производится счет.</a:t>
            </a:r>
          </a:p>
          <a:p>
            <a:pPr>
              <a:buFont typeface="Wingdings" pitchFamily="2" charset="2"/>
              <a:buChar char="Ø"/>
            </a:pPr>
            <a:r>
              <a:rPr lang="ru-RU" b="1" dirty="0" smtClean="0"/>
              <a:t>Число</a:t>
            </a:r>
            <a:r>
              <a:rPr lang="ru-RU" dirty="0" smtClean="0"/>
              <a:t> - основное понятие математики используемое для количественной характеристики, сравнения, нумерации объектов и их частей. </a:t>
            </a:r>
          </a:p>
          <a:p>
            <a:pPr>
              <a:buFont typeface="Wingdings" pitchFamily="2" charset="2"/>
              <a:buChar char="Ø"/>
            </a:pPr>
            <a:r>
              <a:rPr lang="ru-RU" dirty="0" smtClean="0"/>
              <a:t> «Число» – это абстрактное понятие, удачно отображающее некоторые свойства реального мира.</a:t>
            </a:r>
            <a:endParaRPr lang="ru-RU" dirty="0"/>
          </a:p>
        </p:txBody>
      </p:sp>
      <p:pic>
        <p:nvPicPr>
          <p:cNvPr id="2050" name="Picture 2" descr="C:\Users\user\Pictures\IMG_3381.JPG"/>
          <p:cNvPicPr>
            <a:picLocks noChangeAspect="1" noChangeArrowheads="1"/>
          </p:cNvPicPr>
          <p:nvPr/>
        </p:nvPicPr>
        <p:blipFill>
          <a:blip r:embed="rId3" cstate="print"/>
          <a:srcRect/>
          <a:stretch>
            <a:fillRect/>
          </a:stretch>
        </p:blipFill>
        <p:spPr bwMode="auto">
          <a:xfrm>
            <a:off x="2339753" y="2476500"/>
            <a:ext cx="4166862" cy="3328764"/>
          </a:xfrm>
          <a:prstGeom prst="rect">
            <a:avLst/>
          </a:prstGeom>
          <a:noFill/>
        </p:spPr>
      </p:pic>
    </p:spTree>
  </p:cSld>
  <p:clrMapOvr>
    <a:masterClrMapping/>
  </p:clrMapOvr>
  <p:transition advTm="16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amond(in)">
                                      <p:cBhvr>
                                        <p:cTn id="11" dur="2000"/>
                                        <p:tgtEl>
                                          <p:spTgt spid="3">
                                            <p:txEl>
                                              <p:pRg st="1" end="1"/>
                                            </p:txEl>
                                          </p:spTgt>
                                        </p:tgtEl>
                                      </p:cBhvr>
                                    </p:animEffect>
                                  </p:childTnLst>
                                </p:cTn>
                              </p:par>
                            </p:childTnLst>
                          </p:cTn>
                        </p:par>
                        <p:par>
                          <p:cTn id="12" fill="hold">
                            <p:stCondLst>
                              <p:cond delay="2500"/>
                            </p:stCondLst>
                            <p:childTnLst>
                              <p:par>
                                <p:cTn id="13" presetID="4" presetClass="entr" presetSubtype="16"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childTnLst>
                          </p:cTn>
                        </p:par>
                        <p:par>
                          <p:cTn id="16" fill="hold">
                            <p:stCondLst>
                              <p:cond delay="3000"/>
                            </p:stCondLst>
                            <p:childTnLst>
                              <p:par>
                                <p:cTn id="17" presetID="21" presetClass="entr" presetSubtype="4" fill="hold" nodeType="afterEffect">
                                  <p:stCondLst>
                                    <p:cond delay="15000"/>
                                  </p:stCondLst>
                                  <p:childTnLst>
                                    <p:set>
                                      <p:cBhvr>
                                        <p:cTn id="18" dur="1" fill="hold">
                                          <p:stCondLst>
                                            <p:cond delay="0"/>
                                          </p:stCondLst>
                                        </p:cTn>
                                        <p:tgtEl>
                                          <p:spTgt spid="2050"/>
                                        </p:tgtEl>
                                        <p:attrNameLst>
                                          <p:attrName>style.visibility</p:attrName>
                                        </p:attrNameLst>
                                      </p:cBhvr>
                                      <p:to>
                                        <p:strVal val="visible"/>
                                      </p:to>
                                    </p:set>
                                    <p:animEffect transition="in" filter="wheel(4)">
                                      <p:cBhvr>
                                        <p:cTn id="1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числа.</a:t>
            </a:r>
            <a:endParaRPr lang="ru-RU" dirty="0"/>
          </a:p>
        </p:txBody>
      </p:sp>
      <p:sp>
        <p:nvSpPr>
          <p:cNvPr id="3" name="Содержимое 2"/>
          <p:cNvSpPr>
            <a:spLocks noGrp="1"/>
          </p:cNvSpPr>
          <p:nvPr>
            <p:ph idx="1"/>
          </p:nvPr>
        </p:nvSpPr>
        <p:spPr/>
        <p:txBody>
          <a:bodyPr>
            <a:normAutofit fontScale="70000" lnSpcReduction="20000"/>
          </a:bodyPr>
          <a:lstStyle/>
          <a:p>
            <a:pPr marL="547688" indent="441325" algn="ctr">
              <a:buNone/>
            </a:pPr>
            <a:r>
              <a:rPr lang="ru-RU" dirty="0" smtClean="0"/>
              <a:t>        Первыми записями чисел можно считать зарубки на костях, а позднее - черточки. Но большие числа изображать таким способом было неудобно, то есть затруднительно было изображать множественное через элемент одиночного. Это противоречие было разрешено введением особых знаков (у каждого народа своих) для некоторых совокупностей черточек.</a:t>
            </a:r>
          </a:p>
          <a:p>
            <a:pPr marL="547688" indent="441325" algn="ctr">
              <a:buNone/>
            </a:pPr>
            <a:r>
              <a:rPr lang="ru-RU" dirty="0" smtClean="0"/>
              <a:t>       На первых ступенях развития понятие числа определялось потребностями счета и измерения. Так появились сначала натуральные числа (которые обозначались черточками на папирусе). Крупным шагом вперед было изобретение индийцами современной позиционной системы счисления, позволяющей записать любое натуральное число при помощи десяти знаков - цифр.</a:t>
            </a:r>
          </a:p>
          <a:p>
            <a:pPr marL="547688" indent="441325" algn="ctr">
              <a:buNone/>
            </a:pPr>
            <a:r>
              <a:rPr lang="ru-RU" dirty="0" smtClean="0"/>
              <a:t>       Исторически первым расширением понятия числа является присоединение к натуральным числам дробных чисел. Далее были введены отрицательные числа, рациональные, иррациональные. Заключительным этапом в развитии понятия числа является введение комплексных чисел.</a:t>
            </a:r>
          </a:p>
          <a:p>
            <a:endParaRPr lang="ru-RU" dirty="0"/>
          </a:p>
        </p:txBody>
      </p:sp>
      <p:pic>
        <p:nvPicPr>
          <p:cNvPr id="4" name="Picture 4" descr="http://edu.znate.ru/tw_files2/urls_23/57/d-56925/56925_html_m41f47d64.jpg"/>
          <p:cNvPicPr>
            <a:picLocks noChangeAspect="1" noChangeArrowheads="1"/>
          </p:cNvPicPr>
          <p:nvPr/>
        </p:nvPicPr>
        <p:blipFill>
          <a:blip r:embed="rId3" cstate="print"/>
          <a:srcRect/>
          <a:stretch>
            <a:fillRect/>
          </a:stretch>
        </p:blipFill>
        <p:spPr bwMode="auto">
          <a:xfrm>
            <a:off x="-6151306" y="2564904"/>
            <a:ext cx="6151306" cy="3168352"/>
          </a:xfrm>
          <a:prstGeom prst="rect">
            <a:avLst/>
          </a:prstGeom>
          <a:noFill/>
        </p:spPr>
      </p:pic>
    </p:spTree>
  </p:cSld>
  <p:clrMapOvr>
    <a:masterClrMapping/>
  </p:clrMapOvr>
  <p:transition advTm="45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0" presetClass="path" presetSubtype="0" accel="50000" decel="50000" fill="hold" nodeType="afterEffect">
                                  <p:stCondLst>
                                    <p:cond delay="43000"/>
                                  </p:stCondLst>
                                  <p:childTnLst>
                                    <p:animMotion origin="layout" path="M -2.77778E-7 4.81481E-6 C 0.11615 0.04629 0.23247 0.09259 0.33993 0.08217 C 0.4474 0.07176 0.56389 -0.04445 0.64497 -0.06227 C 0.72604 -0.08009 0.79462 -0.03056 0.82656 -0.02431 C 0.85851 -0.01806 0.84757 -0.0213 0.83663 -0.02431 " pathEditMode="relative" ptsTypes="aaaaA">
                                      <p:cBhvr>
                                        <p:cTn id="21" dur="5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чисел.</a:t>
            </a:r>
            <a:endParaRPr lang="ru-RU" dirty="0"/>
          </a:p>
        </p:txBody>
      </p:sp>
      <p:sp>
        <p:nvSpPr>
          <p:cNvPr id="3" name="Содержимое 2"/>
          <p:cNvSpPr>
            <a:spLocks noGrp="1"/>
          </p:cNvSpPr>
          <p:nvPr>
            <p:ph idx="1"/>
          </p:nvPr>
        </p:nvSpPr>
        <p:spPr/>
        <p:txBody>
          <a:bodyPr/>
          <a:lstStyle/>
          <a:p>
            <a:pPr marL="90488" indent="88900">
              <a:buNone/>
            </a:pPr>
            <a:r>
              <a:rPr lang="ru-RU" dirty="0" smtClean="0"/>
              <a:t>          Впервые о числах начал рассуждать Пифагор</a:t>
            </a:r>
          </a:p>
          <a:p>
            <a:pPr marL="90488" indent="88900">
              <a:buNone/>
            </a:pPr>
            <a:endParaRPr lang="ru-RU" dirty="0"/>
          </a:p>
        </p:txBody>
      </p:sp>
      <p:pic>
        <p:nvPicPr>
          <p:cNvPr id="1026" name="Picture 2" descr="C:\Users\user\Downloads\30859_html_m696b89e3.png"/>
          <p:cNvPicPr>
            <a:picLocks noChangeAspect="1" noChangeArrowheads="1"/>
          </p:cNvPicPr>
          <p:nvPr/>
        </p:nvPicPr>
        <p:blipFill>
          <a:blip r:embed="rId3" cstate="print"/>
          <a:srcRect/>
          <a:stretch>
            <a:fillRect/>
          </a:stretch>
        </p:blipFill>
        <p:spPr bwMode="auto">
          <a:xfrm>
            <a:off x="4860032" y="2780928"/>
            <a:ext cx="3096344" cy="3450212"/>
          </a:xfrm>
          <a:prstGeom prst="rect">
            <a:avLst/>
          </a:prstGeom>
          <a:noFill/>
        </p:spPr>
      </p:pic>
      <p:pic>
        <p:nvPicPr>
          <p:cNvPr id="6" name="Picture 3" descr="C:\Users\user\Downloads\Pifagor.jpg"/>
          <p:cNvPicPr>
            <a:picLocks noChangeAspect="1" noChangeArrowheads="1"/>
          </p:cNvPicPr>
          <p:nvPr/>
        </p:nvPicPr>
        <p:blipFill>
          <a:blip r:embed="rId4" cstate="print"/>
          <a:srcRect/>
          <a:stretch>
            <a:fillRect/>
          </a:stretch>
        </p:blipFill>
        <p:spPr bwMode="auto">
          <a:xfrm>
            <a:off x="899592" y="2780928"/>
            <a:ext cx="3384376" cy="3459472"/>
          </a:xfrm>
          <a:prstGeom prst="rect">
            <a:avLst/>
          </a:prstGeom>
          <a:noFill/>
        </p:spPr>
      </p:pic>
    </p:spTree>
  </p:cSld>
  <p:clrMapOvr>
    <a:masterClrMapping/>
  </p:clrMapOvr>
  <p:transition advTm="1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ox(in)">
                                      <p:cBhvr>
                                        <p:cTn id="11" dur="500"/>
                                        <p:tgtEl>
                                          <p:spTgt spid="6"/>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additive="base">
                                        <p:cTn id="15" dur="500" fill="hold"/>
                                        <p:tgtEl>
                                          <p:spTgt spid="1026"/>
                                        </p:tgtEl>
                                        <p:attrNameLst>
                                          <p:attrName>ppt_x</p:attrName>
                                        </p:attrNameLst>
                                      </p:cBhvr>
                                      <p:tavLst>
                                        <p:tav tm="0">
                                          <p:val>
                                            <p:strVal val="#ppt_x"/>
                                          </p:val>
                                        </p:tav>
                                        <p:tav tm="100000">
                                          <p:val>
                                            <p:strVal val="#ppt_x"/>
                                          </p:val>
                                        </p:tav>
                                      </p:tavLst>
                                    </p:anim>
                                    <p:anim calcmode="lin" valueType="num">
                                      <p:cBhvr additive="base">
                                        <p:cTn id="1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Высказывания о числах.</a:t>
            </a:r>
            <a:endParaRPr lang="ru-RU" dirty="0"/>
          </a:p>
        </p:txBody>
      </p:sp>
      <p:sp>
        <p:nvSpPr>
          <p:cNvPr id="5" name="Содержимое 4"/>
          <p:cNvSpPr>
            <a:spLocks noGrp="1"/>
          </p:cNvSpPr>
          <p:nvPr>
            <p:ph sz="quarter" idx="2"/>
          </p:nvPr>
        </p:nvSpPr>
        <p:spPr>
          <a:xfrm>
            <a:off x="457200" y="1484784"/>
            <a:ext cx="4040188" cy="4641379"/>
          </a:xfrm>
        </p:spPr>
        <p:txBody>
          <a:bodyPr/>
          <a:lstStyle/>
          <a:p>
            <a:pPr>
              <a:buFont typeface="Wingdings" pitchFamily="2" charset="2"/>
              <a:buChar char="Ø"/>
            </a:pPr>
            <a:r>
              <a:rPr lang="ru-RU" dirty="0" smtClean="0"/>
              <a:t>Мы... никогда не стали бы разумными, если бы исключили число из человеческой природы.</a:t>
            </a:r>
          </a:p>
          <a:p>
            <a:pPr>
              <a:buNone/>
            </a:pPr>
            <a:r>
              <a:rPr lang="ru-RU" dirty="0" smtClean="0"/>
              <a:t>                    Платон.</a:t>
            </a:r>
          </a:p>
          <a:p>
            <a:pPr>
              <a:buNone/>
            </a:pPr>
            <a:endParaRPr lang="ru-RU" dirty="0" smtClean="0"/>
          </a:p>
          <a:p>
            <a:pPr>
              <a:buNone/>
            </a:pPr>
            <a:endParaRPr lang="ru-RU" dirty="0" smtClean="0"/>
          </a:p>
        </p:txBody>
      </p:sp>
      <p:sp>
        <p:nvSpPr>
          <p:cNvPr id="6" name="Содержимое 5"/>
          <p:cNvSpPr>
            <a:spLocks noGrp="1"/>
          </p:cNvSpPr>
          <p:nvPr>
            <p:ph sz="quarter" idx="4"/>
          </p:nvPr>
        </p:nvSpPr>
        <p:spPr>
          <a:xfrm>
            <a:off x="4644008" y="1484784"/>
            <a:ext cx="4041775" cy="4680520"/>
          </a:xfrm>
        </p:spPr>
        <p:txBody>
          <a:bodyPr/>
          <a:lstStyle/>
          <a:p>
            <a:pPr>
              <a:buFont typeface="Wingdings" pitchFamily="2" charset="2"/>
              <a:buChar char="Ø"/>
            </a:pPr>
            <a:r>
              <a:rPr lang="ru-RU" dirty="0" smtClean="0"/>
              <a:t>Число - это продукт нашего разума...</a:t>
            </a:r>
          </a:p>
          <a:p>
            <a:pPr>
              <a:buNone/>
            </a:pPr>
            <a:r>
              <a:rPr lang="ru-RU" dirty="0" smtClean="0"/>
              <a:t>                       Гаусс.</a:t>
            </a:r>
          </a:p>
          <a:p>
            <a:pPr>
              <a:buNone/>
            </a:pPr>
            <a:r>
              <a:rPr lang="ru-RU" dirty="0" smtClean="0"/>
              <a:t> </a:t>
            </a:r>
            <a:endParaRPr lang="ru-RU" dirty="0"/>
          </a:p>
        </p:txBody>
      </p:sp>
      <p:pic>
        <p:nvPicPr>
          <p:cNvPr id="2049" name="Picture 1" descr="C:\Users\user\Downloads\1397303201_630.jpg"/>
          <p:cNvPicPr>
            <a:picLocks noChangeAspect="1" noChangeArrowheads="1"/>
          </p:cNvPicPr>
          <p:nvPr/>
        </p:nvPicPr>
        <p:blipFill>
          <a:blip r:embed="rId3" cstate="print"/>
          <a:srcRect/>
          <a:stretch>
            <a:fillRect/>
          </a:stretch>
        </p:blipFill>
        <p:spPr bwMode="auto">
          <a:xfrm>
            <a:off x="539552" y="3501008"/>
            <a:ext cx="2644584" cy="3048372"/>
          </a:xfrm>
          <a:prstGeom prst="rect">
            <a:avLst/>
          </a:prstGeom>
          <a:noFill/>
        </p:spPr>
      </p:pic>
      <p:pic>
        <p:nvPicPr>
          <p:cNvPr id="2050" name="Picture 2" descr="C:\Users\user\Downloads\Carl_Friedrich_Gauss.jpg"/>
          <p:cNvPicPr>
            <a:picLocks noChangeAspect="1" noChangeArrowheads="1"/>
          </p:cNvPicPr>
          <p:nvPr/>
        </p:nvPicPr>
        <p:blipFill>
          <a:blip r:embed="rId4" cstate="print"/>
          <a:srcRect/>
          <a:stretch>
            <a:fillRect/>
          </a:stretch>
        </p:blipFill>
        <p:spPr bwMode="auto">
          <a:xfrm>
            <a:off x="5508104" y="3573016"/>
            <a:ext cx="2520280" cy="2959224"/>
          </a:xfrm>
          <a:prstGeom prst="rect">
            <a:avLst/>
          </a:prstGeom>
          <a:noFill/>
        </p:spPr>
      </p:pic>
    </p:spTree>
  </p:cSld>
  <p:clrMapOvr>
    <a:masterClrMapping/>
  </p:clrMapOvr>
  <p:transition advTm="1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2049"/>
                                        </p:tgtEl>
                                        <p:attrNameLst>
                                          <p:attrName>style.visibility</p:attrName>
                                        </p:attrNameLst>
                                      </p:cBhvr>
                                      <p:to>
                                        <p:strVal val="visible"/>
                                      </p:to>
                                    </p:set>
                                    <p:animEffect transition="in" filter="checkerboard(across)">
                                      <p:cBhvr>
                                        <p:cTn id="13" dur="500"/>
                                        <p:tgtEl>
                                          <p:spTgt spid="2049"/>
                                        </p:tgtEl>
                                      </p:cBhvr>
                                    </p:animEffect>
                                  </p:childTnLst>
                                </p:cTn>
                              </p:par>
                            </p:childTnLst>
                          </p:cTn>
                        </p:par>
                        <p:par>
                          <p:cTn id="14" fill="hold">
                            <p:stCondLst>
                              <p:cond delay="500"/>
                            </p:stCondLst>
                            <p:childTnLst>
                              <p:par>
                                <p:cTn id="15" presetID="2" presetClass="entr" presetSubtype="4" fill="hold" nodeType="afterEffect">
                                  <p:stCondLst>
                                    <p:cond delay="500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500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500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5000"/>
                                  </p:stCondLst>
                                  <p:childTnLst>
                                    <p:set>
                                      <p:cBhvr>
                                        <p:cTn id="28" dur="1" fill="hold">
                                          <p:stCondLst>
                                            <p:cond delay="0"/>
                                          </p:stCondLst>
                                        </p:cTn>
                                        <p:tgtEl>
                                          <p:spTgt spid="2050"/>
                                        </p:tgtEl>
                                        <p:attrNameLst>
                                          <p:attrName>style.visibility</p:attrName>
                                        </p:attrNameLst>
                                      </p:cBhvr>
                                      <p:to>
                                        <p:strVal val="visible"/>
                                      </p:to>
                                    </p:set>
                                    <p:anim calcmode="lin" valueType="num">
                                      <p:cBhvr additive="base">
                                        <p:cTn id="29" dur="500" fill="hold"/>
                                        <p:tgtEl>
                                          <p:spTgt spid="2050"/>
                                        </p:tgtEl>
                                        <p:attrNameLst>
                                          <p:attrName>ppt_x</p:attrName>
                                        </p:attrNameLst>
                                      </p:cBhvr>
                                      <p:tavLst>
                                        <p:tav tm="0">
                                          <p:val>
                                            <p:strVal val="#ppt_x"/>
                                          </p:val>
                                        </p:tav>
                                        <p:tav tm="100000">
                                          <p:val>
                                            <p:strVal val="#ppt_x"/>
                                          </p:val>
                                        </p:tav>
                                      </p:tavLst>
                                    </p:anim>
                                    <p:anim calcmode="lin" valueType="num">
                                      <p:cBhvr additive="base">
                                        <p:cTn id="30"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Высказывания о числах.</a:t>
            </a:r>
            <a:endParaRPr lang="ru-RU" dirty="0"/>
          </a:p>
        </p:txBody>
      </p:sp>
      <p:sp>
        <p:nvSpPr>
          <p:cNvPr id="3" name="Содержимое 2"/>
          <p:cNvSpPr>
            <a:spLocks noGrp="1"/>
          </p:cNvSpPr>
          <p:nvPr>
            <p:ph sz="half" idx="1"/>
          </p:nvPr>
        </p:nvSpPr>
        <p:spPr/>
        <p:txBody>
          <a:bodyPr/>
          <a:lstStyle/>
          <a:p>
            <a:pPr>
              <a:buFont typeface="Wingdings" pitchFamily="2" charset="2"/>
              <a:buChar char="Ø"/>
            </a:pPr>
            <a:r>
              <a:rPr lang="ru-RU" dirty="0" smtClean="0"/>
              <a:t>Твой ум без числа ничего не постигает.</a:t>
            </a:r>
          </a:p>
          <a:p>
            <a:pPr>
              <a:buNone/>
            </a:pPr>
            <a:r>
              <a:rPr lang="ru-RU" dirty="0" smtClean="0"/>
              <a:t>                    Кузанский.</a:t>
            </a:r>
          </a:p>
          <a:p>
            <a:pPr>
              <a:buNone/>
            </a:pPr>
            <a:endParaRPr lang="ru-RU" dirty="0"/>
          </a:p>
        </p:txBody>
      </p:sp>
      <p:pic>
        <p:nvPicPr>
          <p:cNvPr id="19458" name="Picture 2" descr="C:\Users\user\Downloads\220px-Nicholas_of_Cusa.jpg"/>
          <p:cNvPicPr>
            <a:picLocks noChangeAspect="1" noChangeArrowheads="1"/>
          </p:cNvPicPr>
          <p:nvPr/>
        </p:nvPicPr>
        <p:blipFill>
          <a:blip r:embed="rId3" cstate="print"/>
          <a:srcRect/>
          <a:stretch>
            <a:fillRect/>
          </a:stretch>
        </p:blipFill>
        <p:spPr bwMode="auto">
          <a:xfrm>
            <a:off x="539552" y="3454400"/>
            <a:ext cx="2794000" cy="3403600"/>
          </a:xfrm>
          <a:prstGeom prst="rect">
            <a:avLst/>
          </a:prstGeom>
          <a:noFill/>
        </p:spPr>
      </p:pic>
      <p:sp>
        <p:nvSpPr>
          <p:cNvPr id="12" name="Содержимое 11"/>
          <p:cNvSpPr>
            <a:spLocks noGrp="1"/>
          </p:cNvSpPr>
          <p:nvPr>
            <p:ph sz="half" idx="2"/>
          </p:nvPr>
        </p:nvSpPr>
        <p:spPr/>
        <p:txBody>
          <a:bodyPr/>
          <a:lstStyle/>
          <a:p>
            <a:pPr>
              <a:buFont typeface="Wingdings" pitchFamily="2" charset="2"/>
              <a:buChar char="Ø"/>
            </a:pPr>
            <a:r>
              <a:rPr lang="ru-RU" dirty="0" smtClean="0"/>
              <a:t>Число лежит в основе всякого восприятия красоты.</a:t>
            </a:r>
          </a:p>
          <a:p>
            <a:pPr marL="0" indent="0" algn="r">
              <a:buNone/>
            </a:pPr>
            <a:r>
              <a:rPr lang="ru-RU" dirty="0" smtClean="0"/>
              <a:t> Блаженный Августин </a:t>
            </a:r>
          </a:p>
          <a:p>
            <a:pPr marL="0" indent="0" algn="r">
              <a:buNone/>
            </a:pPr>
            <a:r>
              <a:rPr lang="ru-RU" dirty="0" smtClean="0"/>
              <a:t>из трактата «О музыке»</a:t>
            </a:r>
            <a:endParaRPr lang="ru-RU" dirty="0"/>
          </a:p>
        </p:txBody>
      </p:sp>
      <p:pic>
        <p:nvPicPr>
          <p:cNvPr id="1026" name="Picture 2" descr="C:\Users\user\Pictures\IMG_3383.JPG"/>
          <p:cNvPicPr>
            <a:picLocks noChangeAspect="1" noChangeArrowheads="1"/>
          </p:cNvPicPr>
          <p:nvPr/>
        </p:nvPicPr>
        <p:blipFill>
          <a:blip r:embed="rId4" cstate="print"/>
          <a:srcRect/>
          <a:stretch>
            <a:fillRect/>
          </a:stretch>
        </p:blipFill>
        <p:spPr bwMode="auto">
          <a:xfrm>
            <a:off x="5364088" y="3933056"/>
            <a:ext cx="2357516" cy="2924944"/>
          </a:xfrm>
          <a:prstGeom prst="rect">
            <a:avLst/>
          </a:prstGeom>
          <a:noFill/>
        </p:spPr>
      </p:pic>
    </p:spTree>
  </p:cSld>
  <p:clrMapOvr>
    <a:masterClrMapping/>
  </p:clrMapOvr>
  <p:transition advTm="1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15" presetClass="entr" presetSubtype="0" fill="hold" nodeType="withEffect">
                                  <p:stCondLst>
                                    <p:cond delay="0"/>
                                  </p:stCondLst>
                                  <p:childTnLst>
                                    <p:set>
                                      <p:cBhvr>
                                        <p:cTn id="9" dur="1" fill="hold">
                                          <p:stCondLst>
                                            <p:cond delay="0"/>
                                          </p:stCondLst>
                                        </p:cTn>
                                        <p:tgtEl>
                                          <p:spTgt spid="19458"/>
                                        </p:tgtEl>
                                        <p:attrNameLst>
                                          <p:attrName>style.visibility</p:attrName>
                                        </p:attrNameLst>
                                      </p:cBhvr>
                                      <p:to>
                                        <p:strVal val="visible"/>
                                      </p:to>
                                    </p:set>
                                    <p:anim calcmode="lin" valueType="num">
                                      <p:cBhvr>
                                        <p:cTn id="10" dur="1000" fill="hold"/>
                                        <p:tgtEl>
                                          <p:spTgt spid="19458"/>
                                        </p:tgtEl>
                                        <p:attrNameLst>
                                          <p:attrName>ppt_w</p:attrName>
                                        </p:attrNameLst>
                                      </p:cBhvr>
                                      <p:tavLst>
                                        <p:tav tm="0">
                                          <p:val>
                                            <p:fltVal val="0"/>
                                          </p:val>
                                        </p:tav>
                                        <p:tav tm="100000">
                                          <p:val>
                                            <p:strVal val="#ppt_w"/>
                                          </p:val>
                                        </p:tav>
                                      </p:tavLst>
                                    </p:anim>
                                    <p:anim calcmode="lin" valueType="num">
                                      <p:cBhvr>
                                        <p:cTn id="11" dur="1000" fill="hold"/>
                                        <p:tgtEl>
                                          <p:spTgt spid="19458"/>
                                        </p:tgtEl>
                                        <p:attrNameLst>
                                          <p:attrName>ppt_h</p:attrName>
                                        </p:attrNameLst>
                                      </p:cBhvr>
                                      <p:tavLst>
                                        <p:tav tm="0">
                                          <p:val>
                                            <p:fltVal val="0"/>
                                          </p:val>
                                        </p:tav>
                                        <p:tav tm="100000">
                                          <p:val>
                                            <p:strVal val="#ppt_h"/>
                                          </p:val>
                                        </p:tav>
                                      </p:tavLst>
                                    </p:anim>
                                    <p:anim calcmode="lin" valueType="num">
                                      <p:cBhvr>
                                        <p:cTn id="12" dur="1000" fill="hold"/>
                                        <p:tgtEl>
                                          <p:spTgt spid="19458"/>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19458"/>
                                        </p:tgtEl>
                                        <p:attrNameLst>
                                          <p:attrName>ppt_y</p:attrName>
                                        </p:attrNameLst>
                                      </p:cBhvr>
                                      <p:tavLst>
                                        <p:tav tm="0" fmla="#ppt_y+(sin(-2*pi*(1-$))*-#ppt_x+cos(-2*pi*(1-$))*(1-#ppt_y))*(1-$)">
                                          <p:val>
                                            <p:fltVal val="0"/>
                                          </p:val>
                                        </p:tav>
                                        <p:tav tm="100000">
                                          <p:val>
                                            <p:fltVal val="1"/>
                                          </p:val>
                                        </p:tav>
                                      </p:tavLst>
                                    </p:anim>
                                  </p:childTnLst>
                                </p:cTn>
                              </p:par>
                              <p:par>
                                <p:cTn id="14" presetID="4" presetClass="entr" presetSubtype="16"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500"/>
                                        <p:tgtEl>
                                          <p:spTgt spid="3">
                                            <p:txEl>
                                              <p:pRg st="1" end="1"/>
                                            </p:txEl>
                                          </p:spTgt>
                                        </p:tgtEl>
                                      </p:cBhvr>
                                    </p:animEffect>
                                  </p:childTnLst>
                                </p:cTn>
                              </p:par>
                            </p:childTnLst>
                          </p:cTn>
                        </p:par>
                        <p:par>
                          <p:cTn id="17" fill="hold">
                            <p:stCondLst>
                              <p:cond delay="1000"/>
                            </p:stCondLst>
                            <p:childTnLst>
                              <p:par>
                                <p:cTn id="18" presetID="8" presetClass="entr" presetSubtype="16" fill="hold" nodeType="afterEffect">
                                  <p:stCondLst>
                                    <p:cond delay="5000"/>
                                  </p:stCondLst>
                                  <p:childTnLst>
                                    <p:set>
                                      <p:cBhvr>
                                        <p:cTn id="19" dur="1" fill="hold">
                                          <p:stCondLst>
                                            <p:cond delay="0"/>
                                          </p:stCondLst>
                                        </p:cTn>
                                        <p:tgtEl>
                                          <p:spTgt spid="12">
                                            <p:txEl>
                                              <p:pRg st="0" end="0"/>
                                            </p:txEl>
                                          </p:spTgt>
                                        </p:tgtEl>
                                        <p:attrNameLst>
                                          <p:attrName>style.visibility</p:attrName>
                                        </p:attrNameLst>
                                      </p:cBhvr>
                                      <p:to>
                                        <p:strVal val="visible"/>
                                      </p:to>
                                    </p:set>
                                    <p:animEffect transition="in" filter="diamond(in)">
                                      <p:cBhvr>
                                        <p:cTn id="20" dur="2000"/>
                                        <p:tgtEl>
                                          <p:spTgt spid="12">
                                            <p:txEl>
                                              <p:pRg st="0" end="0"/>
                                            </p:txEl>
                                          </p:spTgt>
                                        </p:tgtEl>
                                      </p:cBhvr>
                                    </p:animEffect>
                                  </p:childTnLst>
                                </p:cTn>
                              </p:par>
                              <p:par>
                                <p:cTn id="21" presetID="8" presetClass="entr" presetSubtype="16" fill="hold" nodeType="withEffect">
                                  <p:stCondLst>
                                    <p:cond delay="5000"/>
                                  </p:stCondLst>
                                  <p:childTnLst>
                                    <p:set>
                                      <p:cBhvr>
                                        <p:cTn id="22" dur="1" fill="hold">
                                          <p:stCondLst>
                                            <p:cond delay="0"/>
                                          </p:stCondLst>
                                        </p:cTn>
                                        <p:tgtEl>
                                          <p:spTgt spid="12">
                                            <p:txEl>
                                              <p:pRg st="1" end="1"/>
                                            </p:txEl>
                                          </p:spTgt>
                                        </p:tgtEl>
                                        <p:attrNameLst>
                                          <p:attrName>style.visibility</p:attrName>
                                        </p:attrNameLst>
                                      </p:cBhvr>
                                      <p:to>
                                        <p:strVal val="visible"/>
                                      </p:to>
                                    </p:set>
                                    <p:animEffect transition="in" filter="diamond(in)">
                                      <p:cBhvr>
                                        <p:cTn id="23" dur="2000"/>
                                        <p:tgtEl>
                                          <p:spTgt spid="12">
                                            <p:txEl>
                                              <p:pRg st="1" end="1"/>
                                            </p:txEl>
                                          </p:spTgt>
                                        </p:tgtEl>
                                      </p:cBhvr>
                                    </p:animEffect>
                                  </p:childTnLst>
                                </p:cTn>
                              </p:par>
                              <p:par>
                                <p:cTn id="24" presetID="8" presetClass="entr" presetSubtype="16" fill="hold" nodeType="withEffect">
                                  <p:stCondLst>
                                    <p:cond delay="5000"/>
                                  </p:stCondLst>
                                  <p:childTnLst>
                                    <p:set>
                                      <p:cBhvr>
                                        <p:cTn id="25" dur="1" fill="hold">
                                          <p:stCondLst>
                                            <p:cond delay="0"/>
                                          </p:stCondLst>
                                        </p:cTn>
                                        <p:tgtEl>
                                          <p:spTgt spid="12">
                                            <p:txEl>
                                              <p:pRg st="2" end="2"/>
                                            </p:txEl>
                                          </p:spTgt>
                                        </p:tgtEl>
                                        <p:attrNameLst>
                                          <p:attrName>style.visibility</p:attrName>
                                        </p:attrNameLst>
                                      </p:cBhvr>
                                      <p:to>
                                        <p:strVal val="visible"/>
                                      </p:to>
                                    </p:set>
                                    <p:animEffect transition="in" filter="diamond(in)">
                                      <p:cBhvr>
                                        <p:cTn id="26" dur="2000"/>
                                        <p:tgtEl>
                                          <p:spTgt spid="12">
                                            <p:txEl>
                                              <p:pRg st="2" end="2"/>
                                            </p:txEl>
                                          </p:spTgt>
                                        </p:tgtEl>
                                      </p:cBhvr>
                                    </p:animEffect>
                                  </p:childTnLst>
                                </p:cTn>
                              </p:par>
                              <p:par>
                                <p:cTn id="27" presetID="8" presetClass="entr" presetSubtype="16" fill="hold" nodeType="withEffect">
                                  <p:stCondLst>
                                    <p:cond delay="5000"/>
                                  </p:stCondLst>
                                  <p:childTnLst>
                                    <p:set>
                                      <p:cBhvr>
                                        <p:cTn id="28" dur="1" fill="hold">
                                          <p:stCondLst>
                                            <p:cond delay="0"/>
                                          </p:stCondLst>
                                        </p:cTn>
                                        <p:tgtEl>
                                          <p:spTgt spid="1026"/>
                                        </p:tgtEl>
                                        <p:attrNameLst>
                                          <p:attrName>style.visibility</p:attrName>
                                        </p:attrNameLst>
                                      </p:cBhvr>
                                      <p:to>
                                        <p:strVal val="visible"/>
                                      </p:to>
                                    </p:set>
                                    <p:animEffect transition="in" filter="diamond(in)">
                                      <p:cBhvr>
                                        <p:cTn id="2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«Созвездия» удивительных чисел.</a:t>
            </a:r>
            <a:endParaRPr lang="ru-RU" dirty="0"/>
          </a:p>
        </p:txBody>
      </p:sp>
      <p:sp>
        <p:nvSpPr>
          <p:cNvPr id="3" name="Содержимое 2"/>
          <p:cNvSpPr>
            <a:spLocks noGrp="1"/>
          </p:cNvSpPr>
          <p:nvPr>
            <p:ph sz="half" idx="1"/>
          </p:nvPr>
        </p:nvSpPr>
        <p:spPr/>
        <p:txBody>
          <a:bodyPr>
            <a:normAutofit/>
          </a:bodyPr>
          <a:lstStyle/>
          <a:p>
            <a:pPr>
              <a:buFont typeface="Wingdings" pitchFamily="2" charset="2"/>
              <a:buChar char="Ø"/>
            </a:pPr>
            <a:r>
              <a:rPr lang="ru-RU" sz="2000" dirty="0" smtClean="0"/>
              <a:t> «0»       </a:t>
            </a:r>
          </a:p>
          <a:p>
            <a:pPr>
              <a:buNone/>
            </a:pPr>
            <a:r>
              <a:rPr lang="ru-RU" sz="2000" dirty="0" smtClean="0"/>
              <a:t>             Нуль- ничто и нечто. Нечто существенное и значительное. В счете он не нужен, но без него не обойдется никакое исчисление. Нуль – число, и нуль – вектор, и нуль – «пустое» множество.</a:t>
            </a:r>
            <a:endParaRPr lang="ru-RU" sz="2000" dirty="0"/>
          </a:p>
        </p:txBody>
      </p:sp>
      <p:sp>
        <p:nvSpPr>
          <p:cNvPr id="4" name="Содержимое 3"/>
          <p:cNvSpPr>
            <a:spLocks noGrp="1"/>
          </p:cNvSpPr>
          <p:nvPr>
            <p:ph sz="half" idx="2"/>
          </p:nvPr>
        </p:nvSpPr>
        <p:spPr/>
        <p:txBody>
          <a:bodyPr>
            <a:normAutofit/>
          </a:bodyPr>
          <a:lstStyle/>
          <a:p>
            <a:pPr>
              <a:buFont typeface="Wingdings" pitchFamily="2" charset="2"/>
              <a:buChar char="Ø"/>
            </a:pPr>
            <a:r>
              <a:rPr lang="ru-RU" sz="2000" dirty="0" smtClean="0"/>
              <a:t>«1»</a:t>
            </a:r>
          </a:p>
          <a:p>
            <a:pPr>
              <a:buNone/>
            </a:pPr>
            <a:r>
              <a:rPr lang="ru-RU" sz="2000" dirty="0" smtClean="0"/>
              <a:t>            «Героиня» аксиом и «прима» всякого счета. Та самая, о которой говорится: «мал, да удал». Без единицы не состоялось бы даже самое примитивное исчисление – двоичное. Единица самый древний предок современного семейства чисел.</a:t>
            </a:r>
            <a:endParaRPr lang="ru-RU" sz="2000" dirty="0"/>
          </a:p>
        </p:txBody>
      </p:sp>
      <p:pic>
        <p:nvPicPr>
          <p:cNvPr id="1027" name="Picture 3" descr="C:\Users\user\Downloads\Безымянный.png"/>
          <p:cNvPicPr>
            <a:picLocks noChangeAspect="1" noChangeArrowheads="1"/>
          </p:cNvPicPr>
          <p:nvPr/>
        </p:nvPicPr>
        <p:blipFill>
          <a:blip r:embed="rId3" cstate="print"/>
          <a:srcRect/>
          <a:stretch>
            <a:fillRect/>
          </a:stretch>
        </p:blipFill>
        <p:spPr bwMode="auto">
          <a:xfrm>
            <a:off x="1691680" y="4725144"/>
            <a:ext cx="1323975" cy="1800200"/>
          </a:xfrm>
          <a:prstGeom prst="rect">
            <a:avLst/>
          </a:prstGeom>
          <a:noFill/>
        </p:spPr>
      </p:pic>
      <p:pic>
        <p:nvPicPr>
          <p:cNvPr id="1028" name="Picture 4" descr="C:\Users\user\Downloads\27540344.jpg"/>
          <p:cNvPicPr>
            <a:picLocks noChangeAspect="1" noChangeArrowheads="1"/>
          </p:cNvPicPr>
          <p:nvPr/>
        </p:nvPicPr>
        <p:blipFill>
          <a:blip r:embed="rId4" cstate="print"/>
          <a:srcRect/>
          <a:stretch>
            <a:fillRect/>
          </a:stretch>
        </p:blipFill>
        <p:spPr bwMode="auto">
          <a:xfrm>
            <a:off x="5868144" y="4797152"/>
            <a:ext cx="1296144" cy="1728192"/>
          </a:xfrm>
          <a:prstGeom prst="rect">
            <a:avLst/>
          </a:prstGeom>
          <a:noFill/>
        </p:spPr>
      </p:pic>
    </p:spTree>
  </p:cSld>
  <p:clrMapOvr>
    <a:masterClrMapping/>
  </p:clrMapOvr>
  <p:transition advTm="20000">
    <p:fade thruBlk="1"/>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nodeType="withEffect">
                                  <p:stCondLst>
                                    <p:cond delay="0"/>
                                  </p:stCondLst>
                                  <p:iterate type="lt">
                                    <p:tmPct val="0"/>
                                  </p:iterate>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48" presetClass="entr" presetSubtype="0" accel="50000" fill="hold" nodeType="withEffect">
                                  <p:stCondLst>
                                    <p:cond delay="0"/>
                                  </p:stCondLst>
                                  <p:childTnLst>
                                    <p:set>
                                      <p:cBhvr>
                                        <p:cTn id="26" dur="1" fill="hold">
                                          <p:stCondLst>
                                            <p:cond delay="0"/>
                                          </p:stCondLst>
                                        </p:cTn>
                                        <p:tgtEl>
                                          <p:spTgt spid="1027"/>
                                        </p:tgtEl>
                                        <p:attrNameLst>
                                          <p:attrName>style.visibility</p:attrName>
                                        </p:attrNameLst>
                                      </p:cBhvr>
                                      <p:to>
                                        <p:strVal val="visible"/>
                                      </p:to>
                                    </p:set>
                                    <p:anim calcmode="lin" valueType="num">
                                      <p:cBhvr>
                                        <p:cTn id="27" dur="1000" fill="hold"/>
                                        <p:tgtEl>
                                          <p:spTgt spid="102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8" dur="1000" fill="hold"/>
                                        <p:tgtEl>
                                          <p:spTgt spid="1027"/>
                                        </p:tgtEl>
                                        <p:attrNameLst>
                                          <p:attrName>ppt_x</p:attrName>
                                        </p:attrNameLst>
                                      </p:cBhvr>
                                      <p:tavLst>
                                        <p:tav tm="0">
                                          <p:val>
                                            <p:fltVal val="-1"/>
                                          </p:val>
                                        </p:tav>
                                        <p:tav tm="50000">
                                          <p:val>
                                            <p:fltVal val="0.95"/>
                                          </p:val>
                                        </p:tav>
                                        <p:tav tm="100000">
                                          <p:val>
                                            <p:strVal val="#ppt_x"/>
                                          </p:val>
                                        </p:tav>
                                      </p:tavLst>
                                    </p:anim>
                                    <p:anim calcmode="lin" valueType="num">
                                      <p:cBhvr>
                                        <p:cTn id="29" dur="1000" fill="hold"/>
                                        <p:tgtEl>
                                          <p:spTgt spid="1027"/>
                                        </p:tgtEl>
                                        <p:attrNameLst>
                                          <p:attrName>ppt_y</p:attrName>
                                        </p:attrNameLst>
                                      </p:cBhvr>
                                      <p:tavLst>
                                        <p:tav tm="0">
                                          <p:val>
                                            <p:strVal val="#ppt_y"/>
                                          </p:val>
                                        </p:tav>
                                        <p:tav tm="100000">
                                          <p:val>
                                            <p:strVal val="#ppt_y"/>
                                          </p:val>
                                        </p:tav>
                                      </p:tavLst>
                                    </p:anim>
                                    <p:animEffect transition="in" filter="fade">
                                      <p:cBhvr>
                                        <p:cTn id="30" dur="1000"/>
                                        <p:tgtEl>
                                          <p:spTgt spid="1027"/>
                                        </p:tgtEl>
                                      </p:cBhvr>
                                    </p:animEffect>
                                  </p:childTnLst>
                                </p:cTn>
                              </p:par>
                            </p:childTnLst>
                          </p:cTn>
                        </p:par>
                        <p:par>
                          <p:cTn id="31" fill="hold">
                            <p:stCondLst>
                              <p:cond delay="1000"/>
                            </p:stCondLst>
                            <p:childTnLst>
                              <p:par>
                                <p:cTn id="32" presetID="25" presetClass="entr" presetSubtype="0" fill="hold" nodeType="afterEffect">
                                  <p:stCondLst>
                                    <p:cond delay="1000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p:cTn id="34"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37"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4">
                                            <p:txEl>
                                              <p:pRg st="0" end="0"/>
                                            </p:txEl>
                                          </p:spTgt>
                                        </p:tgtEl>
                                      </p:cBhvr>
                                    </p:animEffect>
                                  </p:childTnLst>
                                </p:cTn>
                              </p:par>
                              <p:par>
                                <p:cTn id="42" presetID="25" presetClass="entr" presetSubtype="0" fill="hold" nodeType="withEffect">
                                  <p:stCondLst>
                                    <p:cond delay="10000"/>
                                  </p:stCondLst>
                                  <p:childTnLst>
                                    <p:set>
                                      <p:cBhvr>
                                        <p:cTn id="43" dur="1" fill="hold">
                                          <p:stCondLst>
                                            <p:cond delay="0"/>
                                          </p:stCondLst>
                                        </p:cTn>
                                        <p:tgtEl>
                                          <p:spTgt spid="4">
                                            <p:txEl>
                                              <p:pRg st="1" end="1"/>
                                            </p:txEl>
                                          </p:spTgt>
                                        </p:tgtEl>
                                        <p:attrNameLst>
                                          <p:attrName>style.visibility</p:attrName>
                                        </p:attrNameLst>
                                      </p:cBhvr>
                                      <p:to>
                                        <p:strVal val="visible"/>
                                      </p:to>
                                    </p:set>
                                    <p:anim calcmode="lin" valueType="num">
                                      <p:cBhvr>
                                        <p:cTn id="44"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47"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4">
                                            <p:txEl>
                                              <p:pRg st="1" end="1"/>
                                            </p:txEl>
                                          </p:spTgt>
                                        </p:tgtEl>
                                      </p:cBhvr>
                                    </p:animEffect>
                                  </p:childTnLst>
                                </p:cTn>
                              </p:par>
                              <p:par>
                                <p:cTn id="52" presetID="25" presetClass="entr" presetSubtype="0" fill="hold" nodeType="withEffect">
                                  <p:stCondLst>
                                    <p:cond delay="10000"/>
                                  </p:stCondLst>
                                  <p:childTnLst>
                                    <p:set>
                                      <p:cBhvr>
                                        <p:cTn id="53" dur="1" fill="hold">
                                          <p:stCondLst>
                                            <p:cond delay="0"/>
                                          </p:stCondLst>
                                        </p:cTn>
                                        <p:tgtEl>
                                          <p:spTgt spid="1028"/>
                                        </p:tgtEl>
                                        <p:attrNameLst>
                                          <p:attrName>style.visibility</p:attrName>
                                        </p:attrNameLst>
                                      </p:cBhvr>
                                      <p:to>
                                        <p:strVal val="visible"/>
                                      </p:to>
                                    </p:set>
                                    <p:anim calcmode="lin" valueType="num">
                                      <p:cBhvr>
                                        <p:cTn id="54" dur="500" decel="50000" fill="hold">
                                          <p:stCondLst>
                                            <p:cond delay="0"/>
                                          </p:stCondLst>
                                        </p:cTn>
                                        <p:tgtEl>
                                          <p:spTgt spid="1028"/>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028"/>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028"/>
                                        </p:tgtEl>
                                        <p:attrNameLst>
                                          <p:attrName>ppt_w</p:attrName>
                                        </p:attrNameLst>
                                      </p:cBhvr>
                                      <p:tavLst>
                                        <p:tav tm="0">
                                          <p:val>
                                            <p:strVal val="#ppt_w*.05"/>
                                          </p:val>
                                        </p:tav>
                                        <p:tav tm="100000">
                                          <p:val>
                                            <p:strVal val="#ppt_w"/>
                                          </p:val>
                                        </p:tav>
                                      </p:tavLst>
                                    </p:anim>
                                    <p:anim calcmode="lin" valueType="num">
                                      <p:cBhvr>
                                        <p:cTn id="57" dur="1000" fill="hold"/>
                                        <p:tgtEl>
                                          <p:spTgt spid="1028"/>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028"/>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028"/>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028"/>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938</TotalTime>
  <Words>1028</Words>
  <Application>Microsoft Office PowerPoint</Application>
  <PresentationFormat>Экран (4:3)</PresentationFormat>
  <Paragraphs>89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   М и Ф.                   </vt:lpstr>
      <vt:lpstr>Слайд 2</vt:lpstr>
      <vt:lpstr>Содержание.</vt:lpstr>
      <vt:lpstr>Число – что это?</vt:lpstr>
      <vt:lpstr>История числа.</vt:lpstr>
      <vt:lpstr>История чисел.</vt:lpstr>
      <vt:lpstr>Высказывания о числах.</vt:lpstr>
      <vt:lpstr>Высказывания о числах.</vt:lpstr>
      <vt:lpstr>«Созвездия» удивительных чисел.</vt:lpstr>
      <vt:lpstr>«Созвездия» удивительных чисел.</vt:lpstr>
      <vt:lpstr>«Созвездия» удивительных чисел.</vt:lpstr>
      <vt:lpstr>«Созвездия» удивительных чисел.</vt:lpstr>
      <vt:lpstr>Числовые фокусы.</vt:lpstr>
      <vt:lpstr>Числовые фокусы. </vt:lpstr>
      <vt:lpstr>Используемая литература.</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 и Ф.                   (Математика и Фантазия) Числа </dc:title>
  <dc:creator>user</dc:creator>
  <cp:lastModifiedBy>user</cp:lastModifiedBy>
  <cp:revision>96</cp:revision>
  <dcterms:created xsi:type="dcterms:W3CDTF">2014-11-03T06:39:11Z</dcterms:created>
  <dcterms:modified xsi:type="dcterms:W3CDTF">2014-11-18T18:00:09Z</dcterms:modified>
</cp:coreProperties>
</file>