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63" r:id="rId5"/>
    <p:sldId id="264" r:id="rId6"/>
    <p:sldId id="265" r:id="rId7"/>
    <p:sldId id="267" r:id="rId8"/>
    <p:sldId id="268" r:id="rId9"/>
    <p:sldId id="259" r:id="rId10"/>
    <p:sldId id="260" r:id="rId11"/>
    <p:sldId id="261" r:id="rId12"/>
    <p:sldId id="262" r:id="rId13"/>
    <p:sldId id="269" r:id="rId14"/>
    <p:sldId id="26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26" autoAdjust="0"/>
    <p:restoredTop sz="94660"/>
  </p:normalViewPr>
  <p:slideViewPr>
    <p:cSldViewPr>
      <p:cViewPr varScale="1">
        <p:scale>
          <a:sx n="64" d="100"/>
          <a:sy n="64" d="100"/>
        </p:scale>
        <p:origin x="-92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415A2B-D1CE-4AC6-AA99-F260F2C7FE69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991250-9FA4-4636-A7FD-8D0AD007C51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991250-9FA4-4636-A7FD-8D0AD007C512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991250-9FA4-4636-A7FD-8D0AD007C512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CAEB3-739C-41AD-9D1F-FA8DCC9A07AF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5BAB6-3B12-4CF6-9458-987865A702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CAEB3-739C-41AD-9D1F-FA8DCC9A07AF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5BAB6-3B12-4CF6-9458-987865A702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CAEB3-739C-41AD-9D1F-FA8DCC9A07AF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5BAB6-3B12-4CF6-9458-987865A702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CAEB3-739C-41AD-9D1F-FA8DCC9A07AF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5BAB6-3B12-4CF6-9458-987865A702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CAEB3-739C-41AD-9D1F-FA8DCC9A07AF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5BAB6-3B12-4CF6-9458-987865A702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CAEB3-739C-41AD-9D1F-FA8DCC9A07AF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5BAB6-3B12-4CF6-9458-987865A702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CAEB3-739C-41AD-9D1F-FA8DCC9A07AF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5BAB6-3B12-4CF6-9458-987865A702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CAEB3-739C-41AD-9D1F-FA8DCC9A07AF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5BAB6-3B12-4CF6-9458-987865A702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CAEB3-739C-41AD-9D1F-FA8DCC9A07AF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5BAB6-3B12-4CF6-9458-987865A702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CAEB3-739C-41AD-9D1F-FA8DCC9A07AF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5BAB6-3B12-4CF6-9458-987865A702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CAEB3-739C-41AD-9D1F-FA8DCC9A07AF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5BAB6-3B12-4CF6-9458-987865A702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79000"/>
            <a:lum/>
          </a:blip>
          <a:srcRect/>
          <a:stretch>
            <a:fillRect b="-10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BCAEB3-739C-41AD-9D1F-FA8DCC9A07AF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F5BAB6-3B12-4CF6-9458-987865A7022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s://yandex.ru/images/search?source=wiz&amp;img_url=http://thumbs.dreamstime.com/z/bull-moose-pond-alaska-20384762.jpg&amp;_=1430160561585&amp;p=1&amp;text=%D0%BA%D0%B0%D1%80%D1%82%D0%B8%D0%BD%D0%BA%D0%B0%20%D0%BB%D0%BE%D1%81%D1%8C%20%D0%BD%D0%B0%20%D0%B1%D0%B5%D0%BB%D0%BE%D0%BC%20%D1%84%D0%BE%D0%BD%D0%B5&amp;redircnt=1430160559.1&amp;noreask=1&amp;pos=37&amp;rpt=simage&amp;lr=2&amp;pin=1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yandex.ru/images/search?text=%D0%BA%D0%B0%D1%80%D1%82%D0%B8%D0%BD%D0%BA%D0%B0%20%D0%BC%D0%B5%D0%B4%D0%B2%D0%B5%D0%B4%D1%8F&amp;img_url=http://ctv7.ru/sites/default/files/medved_4.jpg&amp;pos=0&amp;rpt=simage&amp;stype=image&amp;lr=2&amp;noreask=1&amp;source=wiz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483768" y="1916832"/>
            <a:ext cx="6480720" cy="4780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i="1" dirty="0" smtClean="0"/>
              <a:t>МЯГКИЙ  ЗНАК  КАК ПОКАЗАТЕЛЬ МЯГКОСТИ СОГЛАСНОГО  ЗВУКА</a:t>
            </a:r>
            <a:endParaRPr lang="ru-RU" sz="6000" b="1" i="1" dirty="0"/>
          </a:p>
        </p:txBody>
      </p:sp>
      <p:pic>
        <p:nvPicPr>
          <p:cNvPr id="2059" name="Picture 11" descr="Алфавит для девочек: Буква Ь - Детские картинки - Картинки - Персональный сайт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220467"/>
            <a:ext cx="3637533" cy="3637533"/>
          </a:xfrm>
          <a:prstGeom prst="rect">
            <a:avLst/>
          </a:prstGeom>
          <a:noFill/>
        </p:spPr>
      </p:pic>
      <p:pic>
        <p:nvPicPr>
          <p:cNvPr id="9218" name="Picture 2" descr="Блестящие картинки с орнаментами smiles24.ru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12245" y="692696"/>
            <a:ext cx="3831755" cy="6827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згляд, кошка, рысь - (картинка, изображение, фото, обои 478145)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3185592"/>
            <a:ext cx="4860032" cy="367240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209862" y="1998975"/>
            <a:ext cx="832257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Меньше тигра, больше кошки,</a:t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Над ушами кисти-рожки..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39553" y="3573016"/>
          <a:ext cx="3312366" cy="720080"/>
        </p:xfrm>
        <a:graphic>
          <a:graphicData uri="http://schemas.openxmlformats.org/drawingml/2006/table">
            <a:tbl>
              <a:tblPr/>
              <a:tblGrid>
                <a:gridCol w="828091"/>
                <a:gridCol w="759084"/>
                <a:gridCol w="702255"/>
                <a:gridCol w="1022936"/>
              </a:tblGrid>
              <a:tr h="72008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b="1" dirty="0" err="1">
                          <a:latin typeface="Times New Roman"/>
                          <a:ea typeface="Calibri"/>
                          <a:cs typeface="Times New Roman"/>
                        </a:rPr>
                        <a:t>р</a:t>
                      </a:r>
                      <a:endParaRPr lang="ru-RU" sz="36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6201" marR="66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b="1" dirty="0" err="1">
                          <a:latin typeface="Times New Roman"/>
                          <a:ea typeface="Calibri"/>
                          <a:cs typeface="Times New Roman"/>
                        </a:rPr>
                        <a:t>ы</a:t>
                      </a:r>
                      <a:endParaRPr lang="ru-RU" sz="36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6201" marR="66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b="1" dirty="0">
                          <a:latin typeface="Times New Roman"/>
                          <a:ea typeface="Calibri"/>
                          <a:cs typeface="Times New Roman"/>
                        </a:rPr>
                        <a:t>с</a:t>
                      </a:r>
                    </a:p>
                  </a:txBody>
                  <a:tcPr marL="66201" marR="66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b="1" dirty="0" err="1">
                          <a:latin typeface="Times New Roman"/>
                          <a:ea typeface="Calibri"/>
                          <a:cs typeface="Times New Roman"/>
                        </a:rPr>
                        <a:t>ь</a:t>
                      </a:r>
                      <a:endParaRPr lang="ru-RU" sz="36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6201" marR="66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39552" y="5013177"/>
            <a:ext cx="37548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/>
              <a:t>1 слог,</a:t>
            </a:r>
          </a:p>
          <a:p>
            <a:r>
              <a:rPr lang="ru-RU" sz="3600" b="1" i="1" dirty="0" smtClean="0"/>
              <a:t>4 буквы, 3 звука.</a:t>
            </a:r>
            <a:endParaRPr lang="ru-RU" sz="3600" b="1" i="1" dirty="0"/>
          </a:p>
        </p:txBody>
      </p:sp>
      <p:pic>
        <p:nvPicPr>
          <p:cNvPr id="8" name="Picture 2" descr="Блестящие картинки с орнаментами smiles24.ru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12245" y="692696"/>
            <a:ext cx="3831755" cy="6827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m2-tub-ru.yandex.net/i?id=ae6a4f5801872251348c92acb3a8c43e&amp;n=21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2564904"/>
            <a:ext cx="5220072" cy="393305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179512" y="1988839"/>
            <a:ext cx="8424936" cy="17412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Ходит по лесу красавец,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Ходит смело и легко,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Рога раскинув широко.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39552" y="3789040"/>
          <a:ext cx="3096344" cy="936104"/>
        </p:xfrm>
        <a:graphic>
          <a:graphicData uri="http://schemas.openxmlformats.org/drawingml/2006/table">
            <a:tbl>
              <a:tblPr/>
              <a:tblGrid>
                <a:gridCol w="774086"/>
                <a:gridCol w="774086"/>
                <a:gridCol w="774086"/>
                <a:gridCol w="774086"/>
              </a:tblGrid>
              <a:tr h="93610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b="1" dirty="0">
                          <a:latin typeface="Times New Roman"/>
                          <a:ea typeface="Calibri"/>
                          <a:cs typeface="Times New Roman"/>
                        </a:rPr>
                        <a:t>л</a:t>
                      </a:r>
                    </a:p>
                  </a:txBody>
                  <a:tcPr marL="66201" marR="66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b="1" dirty="0"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</a:p>
                  </a:txBody>
                  <a:tcPr marL="66201" marR="66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b="1" dirty="0">
                          <a:latin typeface="Times New Roman"/>
                          <a:ea typeface="Calibri"/>
                          <a:cs typeface="Times New Roman"/>
                        </a:rPr>
                        <a:t>с</a:t>
                      </a:r>
                    </a:p>
                  </a:txBody>
                  <a:tcPr marL="66201" marR="66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b="1" dirty="0" err="1">
                          <a:latin typeface="Times New Roman"/>
                          <a:ea typeface="Calibri"/>
                          <a:cs typeface="Times New Roman"/>
                        </a:rPr>
                        <a:t>ь</a:t>
                      </a:r>
                      <a:endParaRPr lang="ru-RU" sz="36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6201" marR="66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67544" y="5085185"/>
            <a:ext cx="44351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/>
              <a:t>  1слог,</a:t>
            </a:r>
          </a:p>
          <a:p>
            <a:r>
              <a:rPr lang="ru-RU" sz="3600" b="1" i="1" dirty="0" smtClean="0"/>
              <a:t> 4 буквы, 3 звука.</a:t>
            </a:r>
            <a:endParaRPr lang="ru-RU" sz="3600" b="1" i="1" dirty="0"/>
          </a:p>
        </p:txBody>
      </p:sp>
      <p:pic>
        <p:nvPicPr>
          <p:cNvPr id="7" name="Picture 2" descr="Блестящие картинки с орнаментами smiles24.ru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12245" y="692696"/>
            <a:ext cx="3831755" cy="6827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аш информационный гид - Мясной союз www.myasnoy-soyuz.ru &quot; Страница 80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3257600"/>
            <a:ext cx="3894624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251520" y="1795646"/>
            <a:ext cx="6408712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Спит или купается.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Всё не раздевается.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День и ночь на ножках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Красные сапожки.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79512" y="4293096"/>
          <a:ext cx="3888432" cy="720080"/>
        </p:xfrm>
        <a:graphic>
          <a:graphicData uri="http://schemas.openxmlformats.org/drawingml/2006/table">
            <a:tbl>
              <a:tblPr/>
              <a:tblGrid>
                <a:gridCol w="972108"/>
                <a:gridCol w="972108"/>
                <a:gridCol w="972108"/>
                <a:gridCol w="972108"/>
              </a:tblGrid>
              <a:tr h="72008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b="1" dirty="0">
                          <a:latin typeface="Times New Roman"/>
                          <a:ea typeface="Calibri"/>
                          <a:cs typeface="Times New Roman"/>
                        </a:rPr>
                        <a:t>г</a:t>
                      </a:r>
                    </a:p>
                  </a:txBody>
                  <a:tcPr marL="66201" marR="66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b="1" dirty="0">
                          <a:latin typeface="Times New Roman"/>
                          <a:ea typeface="Calibri"/>
                          <a:cs typeface="Times New Roman"/>
                        </a:rPr>
                        <a:t>у</a:t>
                      </a:r>
                    </a:p>
                  </a:txBody>
                  <a:tcPr marL="66201" marR="66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b="1" dirty="0">
                          <a:latin typeface="Times New Roman"/>
                          <a:ea typeface="Calibri"/>
                          <a:cs typeface="Times New Roman"/>
                        </a:rPr>
                        <a:t>с</a:t>
                      </a:r>
                    </a:p>
                  </a:txBody>
                  <a:tcPr marL="66201" marR="66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b="1" dirty="0" err="1">
                          <a:latin typeface="Times New Roman"/>
                          <a:ea typeface="Calibri"/>
                          <a:cs typeface="Times New Roman"/>
                        </a:rPr>
                        <a:t>ь</a:t>
                      </a:r>
                      <a:endParaRPr lang="ru-RU" sz="36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6201" marR="66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51520" y="5013176"/>
            <a:ext cx="43204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1 слог,</a:t>
            </a:r>
          </a:p>
          <a:p>
            <a:r>
              <a:rPr lang="ru-RU" sz="3600" b="1" dirty="0" smtClean="0"/>
              <a:t>4 буквы, 3 звука.</a:t>
            </a:r>
            <a:endParaRPr lang="ru-RU" sz="3600" b="1" dirty="0"/>
          </a:p>
        </p:txBody>
      </p:sp>
      <p:pic>
        <p:nvPicPr>
          <p:cNvPr id="7" name="Picture 2" descr="Блестящие картинки с орнаментами smiles24.ru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620688"/>
            <a:ext cx="3831755" cy="7920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Блестящие картинки с орнаментами smiles24.ru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620688"/>
            <a:ext cx="3831755" cy="79208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39552" y="1916832"/>
            <a:ext cx="8208912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u="sng" dirty="0" smtClean="0">
                <a:solidFill>
                  <a:srgbClr val="00B050"/>
                </a:solidFill>
              </a:rPr>
              <a:t>МЯГКОСТЬ </a:t>
            </a:r>
            <a:r>
              <a:rPr lang="ru-RU" sz="4400" b="1" dirty="0" smtClean="0"/>
              <a:t>      согласных  звуков обозначается </a:t>
            </a:r>
            <a:r>
              <a:rPr lang="ru-RU" sz="4400" b="1" dirty="0" smtClean="0"/>
              <a:t>на</a:t>
            </a:r>
          </a:p>
          <a:p>
            <a:pPr algn="ctr"/>
            <a:r>
              <a:rPr lang="ru-RU" sz="4400" b="1" dirty="0" smtClean="0"/>
              <a:t> </a:t>
            </a:r>
            <a:r>
              <a:rPr lang="ru-RU" sz="4400" b="1" dirty="0" smtClean="0"/>
              <a:t>письме  буквами </a:t>
            </a:r>
            <a:r>
              <a:rPr lang="ru-RU" sz="4400" b="1" i="1" dirty="0" smtClean="0">
                <a:solidFill>
                  <a:srgbClr val="C00000"/>
                </a:solidFill>
              </a:rPr>
              <a:t>Е, Ё, Ю, Я,И,</a:t>
            </a:r>
          </a:p>
          <a:p>
            <a:pPr algn="ctr"/>
            <a:r>
              <a:rPr lang="ru-RU" sz="4400" b="1" i="1" dirty="0" smtClean="0"/>
              <a:t>а так же</a:t>
            </a:r>
            <a:endParaRPr lang="ru-RU" sz="4400" b="1" dirty="0" smtClean="0"/>
          </a:p>
          <a:p>
            <a:pPr algn="ctr"/>
            <a:r>
              <a:rPr lang="ru-RU" sz="4400" b="1" u="sng" dirty="0" smtClean="0">
                <a:solidFill>
                  <a:srgbClr val="00B050"/>
                </a:solidFill>
              </a:rPr>
              <a:t>мягким знаком </a:t>
            </a:r>
            <a:r>
              <a:rPr lang="ru-RU" sz="4400" b="1" dirty="0" smtClean="0">
                <a:solidFill>
                  <a:srgbClr val="00B050"/>
                </a:solidFill>
              </a:rPr>
              <a:t>(Ь)</a:t>
            </a:r>
            <a:endParaRPr lang="ru-RU" sz="44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Блестящие картинки с орнаментами smiles24.ru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620688"/>
            <a:ext cx="3831755" cy="79208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79512" y="1844824"/>
            <a:ext cx="57775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51520" y="2492896"/>
            <a:ext cx="4368001" cy="646331"/>
          </a:xfrm>
          <a:prstGeom prst="rect">
            <a:avLst/>
          </a:prstGeom>
          <a:noFill/>
        </p:spPr>
        <p:txBody>
          <a:bodyPr wrap="square" rtlCol="0">
            <a:prstTxWarp prst="textStop">
              <a:avLst/>
            </a:prstTxWarp>
            <a:spAutoFit/>
          </a:bodyPr>
          <a:lstStyle/>
          <a:p>
            <a:r>
              <a:rPr lang="ru-RU" sz="3600" b="1" dirty="0" smtClean="0"/>
              <a:t> </a:t>
            </a:r>
            <a:endParaRPr lang="ru-RU" sz="3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95536" y="3068960"/>
            <a:ext cx="768815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9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827584" y="400506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39552" y="1916832"/>
            <a:ext cx="8136904" cy="2952328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CanUp">
              <a:avLst/>
            </a:prstTxWarp>
            <a:spAutoFit/>
          </a:bodyPr>
          <a:lstStyle/>
          <a:p>
            <a:pPr algn="ctr"/>
            <a:r>
              <a:rPr lang="ru-RU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</a:t>
            </a:r>
            <a:endParaRPr lang="ru-RU" sz="36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512" y="2060849"/>
            <a:ext cx="26642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i="1" dirty="0" smtClean="0"/>
              <a:t>Мел -</a:t>
            </a:r>
            <a:r>
              <a:rPr lang="ru-RU" sz="7200" b="1" i="1" dirty="0" smtClean="0"/>
              <a:t> </a:t>
            </a:r>
            <a:endParaRPr lang="ru-RU" sz="7200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2483768" y="2348880"/>
            <a:ext cx="64087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1 слог, 3 буквы, 3 звука.</a:t>
            </a:r>
            <a:endParaRPr lang="ru-RU" sz="4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51520" y="3429001"/>
            <a:ext cx="28803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i="1" dirty="0" smtClean="0"/>
              <a:t>Мель</a:t>
            </a:r>
            <a:r>
              <a:rPr lang="ru-RU" sz="6000" b="1" dirty="0" smtClean="0"/>
              <a:t> -</a:t>
            </a:r>
            <a:r>
              <a:rPr lang="ru-RU" sz="7200" b="1" dirty="0" smtClean="0"/>
              <a:t> </a:t>
            </a:r>
            <a:endParaRPr lang="ru-RU" sz="72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627784" y="3717032"/>
            <a:ext cx="626469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/>
              <a:t>1 слог, 4 буквы, 3 звука.</a:t>
            </a:r>
            <a:endParaRPr lang="ru-RU" sz="4400" b="1" dirty="0"/>
          </a:p>
        </p:txBody>
      </p:sp>
      <p:pic>
        <p:nvPicPr>
          <p:cNvPr id="15362" name="Picture 2" descr="Мел на асфальте. . Фотохостинг - фотографии, картинки, изображения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437112"/>
            <a:ext cx="3784385" cy="21290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364" name="Picture 4" descr="Скачать обои море, мель, закат, корабль бесплатно для рабочего стола в разрешении 1920x1200 - картинка 48132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4365104"/>
            <a:ext cx="3456384" cy="216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2" descr="Блестящие картинки с орнаментами smiles24.ru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12245" y="692696"/>
            <a:ext cx="3831755" cy="6827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2060849"/>
            <a:ext cx="25202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i="1" dirty="0" smtClean="0"/>
              <a:t>Шест-</a:t>
            </a:r>
            <a:r>
              <a:rPr lang="ru-RU" sz="7200" b="1" i="1" dirty="0" smtClean="0"/>
              <a:t> </a:t>
            </a:r>
            <a:endParaRPr lang="ru-RU" sz="7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987824" y="2276872"/>
            <a:ext cx="597666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/>
              <a:t>1 слог, 4 буквы, 4 звука.</a:t>
            </a:r>
            <a:endParaRPr lang="ru-RU" sz="4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23528" y="3501009"/>
            <a:ext cx="28083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i="1" dirty="0" smtClean="0"/>
              <a:t>Шесть</a:t>
            </a:r>
            <a:r>
              <a:rPr lang="ru-RU" sz="6000" b="1" dirty="0" smtClean="0"/>
              <a:t>-</a:t>
            </a:r>
            <a:endParaRPr lang="ru-RU" sz="60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843808" y="3645024"/>
            <a:ext cx="590465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/>
              <a:t>1 слог, 5 букв, 4 звука.</a:t>
            </a:r>
            <a:endParaRPr lang="ru-RU" sz="4400" b="1" dirty="0"/>
          </a:p>
        </p:txBody>
      </p:sp>
      <p:pic>
        <p:nvPicPr>
          <p:cNvPr id="17412" name="Picture 4" descr="Прыгнуть в высоту. Шест и другие виды спорта Dimambo - мир новосте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653136"/>
            <a:ext cx="4323804" cy="18578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414" name="Picture 6" descr="SYMBOL * Картинка"/>
          <p:cNvPicPr>
            <a:picLocks noChangeAspect="1" noChangeArrowheads="1"/>
          </p:cNvPicPr>
          <p:nvPr/>
        </p:nvPicPr>
        <p:blipFill>
          <a:blip r:embed="rId3" cstate="print"/>
          <a:srcRect l="10850" t="12626" r="8511" b="6735"/>
          <a:stretch>
            <a:fillRect/>
          </a:stretch>
        </p:blipFill>
        <p:spPr bwMode="auto">
          <a:xfrm>
            <a:off x="4757768" y="4293096"/>
            <a:ext cx="3940500" cy="25649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2" descr="Блестящие картинки с орнаментами smiles24.ru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692696"/>
            <a:ext cx="3831755" cy="6827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844824"/>
            <a:ext cx="612068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i="1" dirty="0" smtClean="0"/>
              <a:t>галка</a:t>
            </a:r>
            <a:endParaRPr lang="ru-RU" sz="6600" b="1" i="1" dirty="0"/>
          </a:p>
        </p:txBody>
      </p:sp>
      <p:pic>
        <p:nvPicPr>
          <p:cNvPr id="1032" name="Picture 8" descr="https://im2-tub-ru.yandex.net/i?id=1945d6c5ccdaa4ed8a2e4246fd99b387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573016"/>
            <a:ext cx="3833706" cy="271252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4211960" y="1772816"/>
            <a:ext cx="460851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/>
              <a:t>     </a:t>
            </a:r>
            <a:r>
              <a:rPr lang="ru-RU" sz="6600" b="1" i="1" dirty="0" smtClean="0"/>
              <a:t>галька</a:t>
            </a:r>
            <a:r>
              <a:rPr lang="ru-RU" sz="6000" b="1" dirty="0" smtClean="0"/>
              <a:t>             </a:t>
            </a:r>
            <a:endParaRPr lang="ru-RU" sz="6000" b="1" dirty="0"/>
          </a:p>
        </p:txBody>
      </p:sp>
      <p:pic>
        <p:nvPicPr>
          <p:cNvPr id="9" name="Picture 10" descr="https://im0-tub-ru.yandex.net/i?id=d23c3d3f8ee8b2f260c4f242894c24d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666695"/>
            <a:ext cx="3660998" cy="255920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2" descr="Блестящие картинки с орнаментами smiles24.ru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9078" y="710629"/>
            <a:ext cx="3831755" cy="6827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1916832"/>
            <a:ext cx="362363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i="1" dirty="0" smtClean="0"/>
              <a:t>банька</a:t>
            </a:r>
            <a:endParaRPr lang="ru-RU" sz="6600" b="1" i="1" dirty="0"/>
          </a:p>
        </p:txBody>
      </p:sp>
      <p:sp>
        <p:nvSpPr>
          <p:cNvPr id="3" name="TextBox 2"/>
          <p:cNvSpPr txBox="1"/>
          <p:nvPr/>
        </p:nvSpPr>
        <p:spPr>
          <a:xfrm>
            <a:off x="5292080" y="1844824"/>
            <a:ext cx="309634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i="1" dirty="0" smtClean="0"/>
              <a:t>банка</a:t>
            </a:r>
            <a:endParaRPr lang="ru-RU" sz="6600" b="1" i="1" dirty="0"/>
          </a:p>
        </p:txBody>
      </p:sp>
      <p:pic>
        <p:nvPicPr>
          <p:cNvPr id="23554" name="Picture 2" descr="https://im2-tub-ru.yandex.net/i?id=0387337c717734d009a50ad21df7f047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3043410"/>
            <a:ext cx="3744416" cy="326125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556" name="Picture 4" descr="https://im2-tub-ru.yandex.net/i?id=b1e1afd9644ba970f7042dc2cdd45458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33" y="3284984"/>
            <a:ext cx="4625794" cy="316835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Блестящие картинки с орнаментами smiles24.ru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12245" y="692696"/>
            <a:ext cx="3831755" cy="6827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1916832"/>
            <a:ext cx="278115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/>
              <a:t>полка</a:t>
            </a:r>
            <a:endParaRPr lang="ru-RU" sz="6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860032" y="1844824"/>
            <a:ext cx="3600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/>
              <a:t>полька</a:t>
            </a:r>
            <a:endParaRPr lang="ru-RU" sz="6600" b="1" dirty="0"/>
          </a:p>
        </p:txBody>
      </p:sp>
      <p:pic>
        <p:nvPicPr>
          <p:cNvPr id="24582" name="Picture 6" descr="TUMBA.SU - ТВ тумба TV-01Б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429000"/>
            <a:ext cx="4117260" cy="269165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88" name="Picture 12" descr="Полька Отдыхай .com.ua :) Взгляни на жизнь с улыбкой!"/>
          <p:cNvPicPr>
            <a:picLocks noChangeAspect="1" noChangeArrowheads="1"/>
          </p:cNvPicPr>
          <p:nvPr/>
        </p:nvPicPr>
        <p:blipFill>
          <a:blip r:embed="rId3" cstate="print"/>
          <a:srcRect l="12665" t="4878" r="12335"/>
          <a:stretch>
            <a:fillRect/>
          </a:stretch>
        </p:blipFill>
        <p:spPr bwMode="auto">
          <a:xfrm>
            <a:off x="4932040" y="3025053"/>
            <a:ext cx="3528392" cy="33562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2" descr="Блестящие картинки с орнаментами smiles24.ru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12245" y="692696"/>
            <a:ext cx="3831755" cy="6827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4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2060848"/>
            <a:ext cx="8424936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u="sng" dirty="0" smtClean="0">
                <a:solidFill>
                  <a:srgbClr val="00B050"/>
                </a:solidFill>
              </a:rPr>
              <a:t>МЯГКОСТЬ</a:t>
            </a:r>
            <a:r>
              <a:rPr lang="ru-RU" sz="4800" b="1" u="sng" dirty="0" smtClean="0">
                <a:solidFill>
                  <a:srgbClr val="00B050"/>
                </a:solidFill>
              </a:rPr>
              <a:t> </a:t>
            </a:r>
            <a:r>
              <a:rPr lang="ru-RU" sz="4800" b="1" dirty="0" smtClean="0"/>
              <a:t>      согласных  звуков обозначается на письме  буквами </a:t>
            </a:r>
            <a:r>
              <a:rPr lang="ru-RU" sz="5400" b="1" i="1" dirty="0" smtClean="0">
                <a:solidFill>
                  <a:srgbClr val="C00000"/>
                </a:solidFill>
              </a:rPr>
              <a:t>Е, Ё, Ю, Я,И,</a:t>
            </a:r>
          </a:p>
          <a:p>
            <a:pPr algn="ctr"/>
            <a:r>
              <a:rPr lang="ru-RU" sz="5400" b="1" i="1" dirty="0" smtClean="0"/>
              <a:t>а</a:t>
            </a:r>
            <a:r>
              <a:rPr lang="ru-RU" sz="5400" b="1" i="1" dirty="0" smtClean="0"/>
              <a:t> так же</a:t>
            </a:r>
            <a:endParaRPr lang="ru-RU" sz="4800" b="1" dirty="0" smtClean="0"/>
          </a:p>
          <a:p>
            <a:pPr algn="ctr"/>
            <a:r>
              <a:rPr lang="ru-RU" sz="6000" b="1" u="sng" dirty="0" smtClean="0">
                <a:solidFill>
                  <a:srgbClr val="00B050"/>
                </a:solidFill>
              </a:rPr>
              <a:t>мягким знаком </a:t>
            </a:r>
            <a:r>
              <a:rPr lang="ru-RU" sz="4800" b="1" dirty="0" smtClean="0">
                <a:solidFill>
                  <a:srgbClr val="00B050"/>
                </a:solidFill>
              </a:rPr>
              <a:t>(Ь)</a:t>
            </a:r>
            <a:endParaRPr lang="ru-RU" sz="4800" b="1" dirty="0">
              <a:solidFill>
                <a:srgbClr val="00B050"/>
              </a:solidFill>
            </a:endParaRPr>
          </a:p>
        </p:txBody>
      </p:sp>
      <p:pic>
        <p:nvPicPr>
          <p:cNvPr id="3" name="Picture 2" descr="Блестящие картинки с орнаментами smiles24.ru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12245" y="692696"/>
            <a:ext cx="3652243" cy="6827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916832"/>
            <a:ext cx="8352928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Правила работы в группе</a:t>
            </a: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lang="ru-RU" sz="105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Работай в группе дружно, помни – вы одна команда.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Не бойся высказывать свое мнение.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Работай тихо, не старайся всех перекричать.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Уважай мнение других участников группы.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Думай сам, а не рассчитывай на других.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Отвечай громко, чётко, ясно.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 случае неправильного  ответа группы не вини никого.   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Помни, каждый имеет право на ошибку.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Если вы не можете выбрать того, кто будет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представлять вашу команду, то примените считалочку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или жребий.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http://im0-tub-ru.yandex.net/i?id=19416df9575931cb2a59fcc339d44429&amp;n=24">
            <a:hlinkClick r:id="rId2" tgtFrame="&quot;_blank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2924944"/>
            <a:ext cx="4788024" cy="367240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323528" y="1794546"/>
            <a:ext cx="8136904" cy="1415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733425" algn="l"/>
              </a:tabLst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Летом  по  лесу  гуляет,</a:t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Зимой  в  берлоге  отдыхает.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33425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323527" y="4293096"/>
          <a:ext cx="3490289" cy="792088"/>
        </p:xfrm>
        <a:graphic>
          <a:graphicData uri="http://schemas.openxmlformats.org/drawingml/2006/table">
            <a:tbl>
              <a:tblPr/>
              <a:tblGrid>
                <a:gridCol w="432049"/>
                <a:gridCol w="566465"/>
                <a:gridCol w="453871"/>
                <a:gridCol w="453871"/>
                <a:gridCol w="544643"/>
                <a:gridCol w="544643"/>
                <a:gridCol w="494747"/>
              </a:tblGrid>
              <a:tr h="79208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b="1" dirty="0">
                          <a:latin typeface="Times New Roman"/>
                          <a:ea typeface="Calibri"/>
                          <a:cs typeface="Times New Roman"/>
                        </a:rPr>
                        <a:t>м</a:t>
                      </a:r>
                    </a:p>
                  </a:txBody>
                  <a:tcPr marL="66201" marR="66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b="1" dirty="0"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</a:p>
                  </a:txBody>
                  <a:tcPr marL="66201" marR="66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b="1" dirty="0" err="1">
                          <a:latin typeface="Times New Roman"/>
                          <a:ea typeface="Calibri"/>
                          <a:cs typeface="Times New Roman"/>
                        </a:rPr>
                        <a:t>д</a:t>
                      </a:r>
                      <a:endParaRPr lang="ru-RU" sz="36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6201" marR="66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b="1" dirty="0">
                          <a:latin typeface="Times New Roman"/>
                          <a:ea typeface="Calibri"/>
                          <a:cs typeface="Times New Roman"/>
                        </a:rPr>
                        <a:t>в</a:t>
                      </a:r>
                    </a:p>
                  </a:txBody>
                  <a:tcPr marL="66201" marR="66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b="1" dirty="0"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</a:p>
                  </a:txBody>
                  <a:tcPr marL="66201" marR="66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b="1" dirty="0" err="1">
                          <a:latin typeface="Times New Roman"/>
                          <a:ea typeface="Calibri"/>
                          <a:cs typeface="Times New Roman"/>
                        </a:rPr>
                        <a:t>д</a:t>
                      </a:r>
                      <a:endParaRPr lang="ru-RU" sz="36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6201" marR="66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b="1" dirty="0" err="1">
                          <a:latin typeface="Times New Roman"/>
                          <a:ea typeface="Calibri"/>
                          <a:cs typeface="Times New Roman"/>
                        </a:rPr>
                        <a:t>ь</a:t>
                      </a:r>
                      <a:endParaRPr lang="ru-RU" sz="36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6201" marR="66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</a:tr>
            </a:tbl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611560" y="5181586"/>
            <a:ext cx="3600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/>
              <a:t>2 слога, </a:t>
            </a:r>
          </a:p>
          <a:p>
            <a:r>
              <a:rPr lang="ru-RU" sz="3600" b="1" i="1" dirty="0" smtClean="0"/>
              <a:t>7 букв, 6 звуков.</a:t>
            </a:r>
            <a:endParaRPr lang="ru-RU" sz="3600" b="1" i="1" dirty="0"/>
          </a:p>
        </p:txBody>
      </p:sp>
      <p:pic>
        <p:nvPicPr>
          <p:cNvPr id="7" name="Picture 2" descr="Блестящие картинки с орнаментами smiles24.ru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064" y="764704"/>
            <a:ext cx="3831755" cy="6827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305</TotalTime>
  <Words>295</Words>
  <Application>Microsoft Office PowerPoint</Application>
  <PresentationFormat>Экран (4:3)</PresentationFormat>
  <Paragraphs>75</Paragraphs>
  <Slides>14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Дима</dc:creator>
  <cp:lastModifiedBy>Дима</cp:lastModifiedBy>
  <cp:revision>33</cp:revision>
  <dcterms:created xsi:type="dcterms:W3CDTF">2015-04-27T19:00:54Z</dcterms:created>
  <dcterms:modified xsi:type="dcterms:W3CDTF">2015-04-28T21:35:11Z</dcterms:modified>
</cp:coreProperties>
</file>