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9" r:id="rId9"/>
    <p:sldId id="262" r:id="rId10"/>
    <p:sldId id="263" r:id="rId11"/>
    <p:sldId id="264" r:id="rId12"/>
    <p:sldId id="266" r:id="rId13"/>
    <p:sldId id="268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698" autoAdjust="0"/>
  </p:normalViewPr>
  <p:slideViewPr>
    <p:cSldViewPr>
      <p:cViewPr varScale="1">
        <p:scale>
          <a:sx n="66" d="100"/>
          <a:sy n="66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389A-BBAA-4144-9ED1-86BFBBE340EF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1ACE-AAD6-4273-927B-DF5A7BD24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389A-BBAA-4144-9ED1-86BFBBE340EF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1ACE-AAD6-4273-927B-DF5A7BD24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389A-BBAA-4144-9ED1-86BFBBE340EF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1ACE-AAD6-4273-927B-DF5A7BD242D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389A-BBAA-4144-9ED1-86BFBBE340EF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1ACE-AAD6-4273-927B-DF5A7BD242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389A-BBAA-4144-9ED1-86BFBBE340EF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1ACE-AAD6-4273-927B-DF5A7BD24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389A-BBAA-4144-9ED1-86BFBBE340EF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1ACE-AAD6-4273-927B-DF5A7BD242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389A-BBAA-4144-9ED1-86BFBBE340EF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1ACE-AAD6-4273-927B-DF5A7BD24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389A-BBAA-4144-9ED1-86BFBBE340EF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1ACE-AAD6-4273-927B-DF5A7BD24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389A-BBAA-4144-9ED1-86BFBBE340EF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1ACE-AAD6-4273-927B-DF5A7BD24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389A-BBAA-4144-9ED1-86BFBBE340EF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1ACE-AAD6-4273-927B-DF5A7BD242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389A-BBAA-4144-9ED1-86BFBBE340EF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1ACE-AAD6-4273-927B-DF5A7BD242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207389A-BBAA-4144-9ED1-86BFBBE340EF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4AE1ACE-AAD6-4273-927B-DF5A7BD242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2763739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МОУ « </a:t>
            </a:r>
            <a:r>
              <a:rPr lang="ru-RU" sz="1600" dirty="0" err="1" smtClean="0"/>
              <a:t>Кусочинская</a:t>
            </a:r>
            <a:r>
              <a:rPr lang="ru-RU" sz="1600" dirty="0" smtClean="0"/>
              <a:t> средняя общеобразовательная школа» </a:t>
            </a:r>
            <a:r>
              <a:rPr lang="ru-RU" dirty="0" smtClean="0"/>
              <a:t>Международное частное право в трудовых отношениях мигрантов-китайцев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1800" dirty="0" smtClean="0"/>
              <a:t>Выполнила: </a:t>
            </a:r>
            <a:r>
              <a:rPr lang="ru-RU" sz="1800" dirty="0" err="1" smtClean="0"/>
              <a:t>Жигмитова</a:t>
            </a:r>
            <a:r>
              <a:rPr lang="ru-RU" sz="1800" dirty="0" smtClean="0"/>
              <a:t> Ж. ученица 11 класса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7629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Наполнение федеральных и местных бюджетов: налоговые сборы с торговцев на рынках, таможенные платежи</a:t>
            </a:r>
          </a:p>
          <a:p>
            <a:r>
              <a:rPr lang="ru-RU" dirty="0" smtClean="0"/>
              <a:t>Стимулирование турбизнеса и завязанной на него сферы обслуживания</a:t>
            </a:r>
          </a:p>
          <a:p>
            <a:r>
              <a:rPr lang="ru-RU" dirty="0" smtClean="0"/>
              <a:t>Покрытие дефицита рабочей силы в низкооплачиваемых отраслях экономики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Китайская иммиграция приносит нам очевидную экономическую пользу: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6132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По профессиональному составу большинство китайце в России составляют торговцы, часть из которых занимается закупкой древесины, ресторанами, малыми фабриками и торговыми компаниями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211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 каждых 10 тысяч жителей в России приходится 31,3 иммигранта</a:t>
            </a:r>
          </a:p>
          <a:p>
            <a:pPr marL="0" indent="0">
              <a:buNone/>
            </a:pPr>
            <a:r>
              <a:rPr lang="ru-RU" dirty="0" smtClean="0"/>
              <a:t>Работающие на найму китайцы занимает второе место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054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Спасибо за внимание</a:t>
            </a:r>
            <a:r>
              <a:rPr lang="ru-RU" sz="4400" dirty="0" smtClean="0">
                <a:sym typeface="Wingdings" panose="05000000000000000000" pitchFamily="2" charset="2"/>
              </a:rPr>
              <a:t>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583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62302320"/>
              </p:ext>
            </p:extLst>
          </p:nvPr>
        </p:nvGraphicFramePr>
        <p:xfrm>
          <a:off x="1187624" y="404664"/>
          <a:ext cx="7048818" cy="6172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4803"/>
                <a:gridCol w="1174803"/>
                <a:gridCol w="1212846"/>
                <a:gridCol w="1136760"/>
                <a:gridCol w="1174803"/>
                <a:gridCol w="1174803"/>
              </a:tblGrid>
              <a:tr h="377267">
                <a:tc>
                  <a:txBody>
                    <a:bodyPr/>
                    <a:lstStyle/>
                    <a:p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1999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2003</a:t>
                      </a:r>
                      <a:endParaRPr lang="ru-RU" dirty="0"/>
                    </a:p>
                  </a:txBody>
                  <a:tcPr/>
                </a:tc>
              </a:tr>
              <a:tr h="1488396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Общая стоимость</a:t>
                      </a:r>
                    </a:p>
                    <a:p>
                      <a:r>
                        <a:rPr lang="ru-RU" dirty="0" smtClean="0"/>
                        <a:t>Экспорта услуг, млн. долл.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0,86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0,99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1,79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2,79</a:t>
                      </a:r>
                      <a:endParaRPr lang="ru-RU" dirty="0"/>
                    </a:p>
                  </a:txBody>
                  <a:tcPr/>
                </a:tc>
              </a:tr>
              <a:tr h="1488396"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Объем выполненных работ, млн. долл.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0.58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0,67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0,61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0,89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2,05</a:t>
                      </a:r>
                      <a:endParaRPr lang="ru-RU" dirty="0"/>
                    </a:p>
                  </a:txBody>
                  <a:tcPr/>
                </a:tc>
              </a:tr>
              <a:tr h="2046543">
                <a:tc>
                  <a:txBody>
                    <a:bodyPr/>
                    <a:lstStyle/>
                    <a:p>
                      <a:r>
                        <a:rPr lang="ru-RU" dirty="0" smtClean="0"/>
                        <a:t>Оставшиеся в России на конец года (</a:t>
                      </a:r>
                      <a:r>
                        <a:rPr lang="ru-RU" dirty="0" err="1" smtClean="0"/>
                        <a:t>тыс.человек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11,9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6261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Актуальность исследования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Вхождение Российской Федерации в международный рынок труда и расширяющееся использование иностранной рабочей силы в нашей стране ставит вопросы правового регулирования трудовых отношений с иностранным составом  в качестве важнейших.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Роль норм международного частного права в регулировании быстро расширяющейся сферы трудовых отношений с иностранным составом постоянно возрастает. </a:t>
            </a:r>
          </a:p>
          <a:p>
            <a:pPr marL="0" indent="0">
              <a:buNone/>
            </a:pPr>
            <a:endParaRPr lang="ru-RU" sz="1600" dirty="0" smtClean="0"/>
          </a:p>
          <a:p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Актуальность исследования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0046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Объектом исследования являются правоотношения, определяющие роль и значение международного частного права в регулировании трудовых отношений мигрантов в Российской Федерации из КНР.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Объект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637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Предметом исследования являются материально-правовые  нормы и их применение для регулирования международных трудовых отношений в условиях взаимодействия национальных правовых систем, выдворение трудовых мигрантов. </a:t>
            </a: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Предмет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6425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600" dirty="0" smtClean="0"/>
              <a:t>   Основной целью работы является осуществление анализа места, роли, значения международного частного права как юридического инструмента для регулирования трудовых отношений, осложненных иностранным элементом. </a:t>
            </a:r>
          </a:p>
          <a:p>
            <a:pPr marL="0" indent="0">
              <a:buNone/>
            </a:pPr>
            <a:r>
              <a:rPr lang="ru-RU" sz="1600" dirty="0" smtClean="0"/>
              <a:t>   Задачи</a:t>
            </a:r>
          </a:p>
          <a:p>
            <a:pPr>
              <a:buFontTx/>
              <a:buChar char="-"/>
            </a:pPr>
            <a:r>
              <a:rPr lang="ru-RU" sz="1600" dirty="0" smtClean="0"/>
              <a:t>Проанализировать  юридическую связь трудовых отношений, осложненных иностранным элементом,  с гражданско-правовыми отношениями международного частного права, входящего  в российскую национальную правовую систему;</a:t>
            </a:r>
          </a:p>
          <a:p>
            <a:pPr>
              <a:buFontTx/>
              <a:buChar char="-"/>
            </a:pPr>
            <a:r>
              <a:rPr lang="ru-RU" sz="1600" dirty="0" smtClean="0"/>
              <a:t>Выявить критерии отнесения трудовых отношений, осложненных иностранным элементом, к объекту международного частного права;</a:t>
            </a:r>
          </a:p>
          <a:p>
            <a:pPr>
              <a:buFontTx/>
              <a:buChar char="-"/>
            </a:pPr>
            <a:r>
              <a:rPr lang="ru-RU" sz="1600" dirty="0" smtClean="0"/>
              <a:t>Определить понятие правовой природы трудовых отношений, осложненных иностранным элементом, в том числе трудящимися-мигрантами;</a:t>
            </a:r>
          </a:p>
          <a:p>
            <a:pPr>
              <a:buFontTx/>
              <a:buChar char="-"/>
            </a:pPr>
            <a:r>
              <a:rPr lang="ru-RU" sz="1600" dirty="0" smtClean="0"/>
              <a:t>Осветить взаимодействия различных отраслей права, регулирующих трудовые отношения, осложненные  иностранным элементом.</a:t>
            </a:r>
          </a:p>
          <a:p>
            <a:pPr>
              <a:buFontTx/>
              <a:buChar char="-"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Цели и задачи исследования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915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 виды социально значимого передвижения населения</a:t>
            </a:r>
          </a:p>
          <a:p>
            <a:r>
              <a:rPr lang="ru-RU" dirty="0" smtClean="0"/>
              <a:t>Периодическое или временное переселение и периодическое передвижение на работу и учебу</a:t>
            </a:r>
          </a:p>
          <a:p>
            <a:r>
              <a:rPr lang="ru-RU" dirty="0" smtClean="0"/>
              <a:t>Такие виды передвижения населения по территории как поездки в командировку и </a:t>
            </a:r>
            <a:r>
              <a:rPr lang="ru-RU" dirty="0" err="1" smtClean="0"/>
              <a:t>т.п</a:t>
            </a:r>
            <a:endParaRPr lang="ru-RU" dirty="0" smtClean="0"/>
          </a:p>
          <a:p>
            <a:r>
              <a:rPr lang="ru-RU" dirty="0" smtClean="0"/>
              <a:t>Переселение, которое ведет к формированию новых территориальных образований и </a:t>
            </a:r>
            <a:r>
              <a:rPr lang="ru-RU" dirty="0" err="1" smtClean="0"/>
              <a:t>т.п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Термин миграция имеет различные значения: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0548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2012 году Китай стал безусловным лидером по привлечению иностранной рабочей силы в </a:t>
            </a:r>
            <a:r>
              <a:rPr lang="ru-RU" dirty="0" smtClean="0"/>
              <a:t>Забайкалье.</a:t>
            </a:r>
          </a:p>
          <a:p>
            <a:pPr marL="0" indent="0">
              <a:buNone/>
            </a:pPr>
            <a:r>
              <a:rPr lang="ru-RU" dirty="0" smtClean="0"/>
              <a:t>67% легально работающих человек в крае, сообщила министр трудовых ресурсов и демографической политики края </a:t>
            </a:r>
            <a:r>
              <a:rPr lang="ru-RU" dirty="0" err="1" smtClean="0"/>
              <a:t>Радмила</a:t>
            </a:r>
            <a:r>
              <a:rPr lang="ru-RU" dirty="0" smtClean="0"/>
              <a:t> Каргина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15456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51163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8321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 2013 году по квотам в Забайкальский край могут въехать 11 тыс. 568 иностранных рабочих</a:t>
            </a:r>
            <a:r>
              <a:rPr lang="ru-RU" b="1" dirty="0" smtClean="0"/>
              <a:t>.</a:t>
            </a:r>
          </a:p>
          <a:p>
            <a:r>
              <a:rPr lang="ru-RU" dirty="0" smtClean="0"/>
              <a:t>В 2012 году лимит на привлечение иностранной рабочей силы был израсходован на 77%.</a:t>
            </a:r>
          </a:p>
          <a:p>
            <a:r>
              <a:rPr lang="ru-RU" smtClean="0"/>
              <a:t> </a:t>
            </a:r>
            <a:r>
              <a:rPr lang="ru-RU" b="1" dirty="0" smtClean="0"/>
              <a:t>М</a:t>
            </a:r>
            <a:r>
              <a:rPr lang="ru-RU" b="1" smtClean="0"/>
              <a:t>инистр </a:t>
            </a:r>
            <a:r>
              <a:rPr lang="ru-RU" b="1" dirty="0" smtClean="0"/>
              <a:t>трудовых ресурсов и демографической политики края </a:t>
            </a:r>
            <a:r>
              <a:rPr lang="ru-RU" b="1" dirty="0" err="1" smtClean="0"/>
              <a:t>Радмила</a:t>
            </a:r>
            <a:r>
              <a:rPr lang="ru-RU" b="1" dirty="0" smtClean="0"/>
              <a:t> Каргина.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Поток туристов из Китая в Забайкалье вырос на 45 %</a:t>
            </a: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6408712" cy="3993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5123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109</TotalTime>
  <Words>476</Words>
  <Application>Microsoft Office PowerPoint</Application>
  <PresentationFormat>Экран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МОУ « Кусочинская средняя общеобразовательная школа» Международное частное право в трудовых отношениях мигрантов-китайцев</vt:lpstr>
      <vt:lpstr>Актуальность исследования </vt:lpstr>
      <vt:lpstr>Объект </vt:lpstr>
      <vt:lpstr>Предмет </vt:lpstr>
      <vt:lpstr>Цели и задачи исследования </vt:lpstr>
      <vt:lpstr>Термин миграция имеет различные значения:</vt:lpstr>
      <vt:lpstr>Слайд 7</vt:lpstr>
      <vt:lpstr>Слайд 8</vt:lpstr>
      <vt:lpstr>Поток туристов из Китая в Забайкалье вырос на 45 %</vt:lpstr>
      <vt:lpstr>Китайская иммиграция приносит нам очевидную экономическую пользу: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 Кусочинская средняя общеобразовательная школа» Международное частное право в трудовых отношениях мигрантов-китайцев</dc:title>
  <dc:creator>Лхамажап1</dc:creator>
  <cp:lastModifiedBy>Этигэл</cp:lastModifiedBy>
  <cp:revision>13</cp:revision>
  <dcterms:created xsi:type="dcterms:W3CDTF">2013-12-14T02:06:56Z</dcterms:created>
  <dcterms:modified xsi:type="dcterms:W3CDTF">2013-12-14T13:17:50Z</dcterms:modified>
</cp:coreProperties>
</file>