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7"/>
  </p:notesMasterIdLst>
  <p:sldIdLst>
    <p:sldId id="256" r:id="rId2"/>
    <p:sldId id="272" r:id="rId3"/>
    <p:sldId id="258" r:id="rId4"/>
    <p:sldId id="259" r:id="rId5"/>
    <p:sldId id="273" r:id="rId6"/>
    <p:sldId id="271" r:id="rId7"/>
    <p:sldId id="261" r:id="rId8"/>
    <p:sldId id="262" r:id="rId9"/>
    <p:sldId id="263" r:id="rId10"/>
    <p:sldId id="267" r:id="rId11"/>
    <p:sldId id="268" r:id="rId12"/>
    <p:sldId id="264" r:id="rId13"/>
    <p:sldId id="270" r:id="rId14"/>
    <p:sldId id="266" r:id="rId15"/>
    <p:sldId id="26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92" autoAdjust="0"/>
    <p:restoredTop sz="94660"/>
  </p:normalViewPr>
  <p:slideViewPr>
    <p:cSldViewPr>
      <p:cViewPr varScale="1">
        <p:scale>
          <a:sx n="45" d="100"/>
          <a:sy n="45" d="100"/>
        </p:scale>
        <p:origin x="-11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4CFB24-9842-4BB4-BC84-86EB071440AD}" type="datetimeFigureOut">
              <a:rPr lang="ru-RU" smtClean="0"/>
              <a:pPr/>
              <a:t>03.05.2015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76E5CA-DBF3-4EA9-A6E1-ED32E07F46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29916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76E5CA-DBF3-4EA9-A6E1-ED32E07F4690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41036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03.05.2015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03.05.2015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10" Type="http://schemas.openxmlformats.org/officeDocument/2006/relationships/image" Target="../media/image16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9513" y="0"/>
            <a:ext cx="9233513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404664"/>
            <a:ext cx="8229600" cy="1828800"/>
          </a:xfrm>
        </p:spPr>
        <p:txBody>
          <a:bodyPr>
            <a:normAutofit/>
          </a:bodyPr>
          <a:lstStyle/>
          <a:p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1700808"/>
            <a:ext cx="6400800" cy="1752600"/>
          </a:xfrm>
        </p:spPr>
        <p:txBody>
          <a:bodyPr>
            <a:noAutofit/>
          </a:bodyPr>
          <a:lstStyle/>
          <a:p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урока</a:t>
            </a:r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ru-RU" sz="4400" b="1" i="1" dirty="0">
              <a:solidFill>
                <a:srgbClr val="FFFF00"/>
              </a:solidFill>
            </a:endParaRPr>
          </a:p>
          <a:p>
            <a:r>
              <a:rPr lang="ru-RU" sz="4000" b="1" i="1" dirty="0" smtClean="0">
                <a:solidFill>
                  <a:srgbClr val="FFFF00"/>
                </a:solidFill>
              </a:rPr>
              <a:t>Изменение </a:t>
            </a:r>
            <a:r>
              <a:rPr lang="ru-RU" sz="4000" b="1" i="1" dirty="0">
                <a:solidFill>
                  <a:srgbClr val="FFFF00"/>
                </a:solidFill>
              </a:rPr>
              <a:t>имён существительных по числам.</a:t>
            </a:r>
          </a:p>
        </p:txBody>
      </p:sp>
    </p:spTree>
    <p:extLst>
      <p:ext uri="{BB962C8B-B14F-4D97-AF65-F5344CB8AC3E}">
        <p14:creationId xmlns:p14="http://schemas.microsoft.com/office/powerpoint/2010/main" val="287884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3" y="404664"/>
            <a:ext cx="2400267" cy="18002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394" y="3356992"/>
            <a:ext cx="1995216" cy="332402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4199755"/>
            <a:ext cx="1656184" cy="248126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0034" y="1196752"/>
            <a:ext cx="2293638" cy="149761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5392" y="3665694"/>
            <a:ext cx="1950720" cy="270662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9976" y="2064980"/>
            <a:ext cx="1691680" cy="169168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4808" y="4343555"/>
            <a:ext cx="1801620" cy="232151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2496" y="1483576"/>
            <a:ext cx="3404624" cy="2269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9313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260649"/>
            <a:ext cx="2880320" cy="216024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4653136"/>
            <a:ext cx="2667000" cy="18288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338811"/>
            <a:ext cx="2143125" cy="214312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2204864"/>
            <a:ext cx="3473499" cy="259644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943" y="259610"/>
            <a:ext cx="2614798" cy="2162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507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-914400"/>
            <a:ext cx="8229600" cy="1828800"/>
          </a:xfrm>
        </p:spPr>
        <p:txBody>
          <a:bodyPr>
            <a:normAutofit/>
          </a:bodyPr>
          <a:lstStyle/>
          <a:p>
            <a:endParaRPr lang="ru-RU" sz="4000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824881"/>
            <a:ext cx="6400800" cy="3815538"/>
          </a:xfrm>
        </p:spPr>
        <p:txBody>
          <a:bodyPr>
            <a:normAutofit lnSpcReduction="10000"/>
          </a:bodyPr>
          <a:lstStyle/>
          <a:p>
            <a:endParaRPr lang="ru-RU" b="1" dirty="0" smtClean="0">
              <a:solidFill>
                <a:schemeClr val="bg1"/>
              </a:solidFill>
            </a:endParaRPr>
          </a:p>
          <a:p>
            <a:endParaRPr lang="ru-RU" b="1" dirty="0">
              <a:solidFill>
                <a:schemeClr val="bg1"/>
              </a:solidFill>
            </a:endParaRPr>
          </a:p>
          <a:p>
            <a:r>
              <a:rPr lang="ru-RU" sz="4400" b="1" dirty="0" smtClean="0">
                <a:solidFill>
                  <a:schemeClr val="bg1"/>
                </a:solidFill>
              </a:rPr>
              <a:t>Лиса, поднимать, дети, кит, сильный, парты, снег, холодный, город, дожди, слоны.</a:t>
            </a:r>
            <a:endParaRPr lang="ru-RU" sz="4400" b="1" dirty="0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6712"/>
            <a:ext cx="9144000" cy="1976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8082" y="4732025"/>
            <a:ext cx="1768902" cy="211383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528" y="3883304"/>
            <a:ext cx="1977508" cy="2962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1102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0"/>
            <a:ext cx="8229600" cy="18288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Страница 104, 105.</a:t>
            </a:r>
          </a:p>
          <a:p>
            <a:r>
              <a:rPr lang="ru-RU" b="1" i="1" dirty="0" smtClean="0">
                <a:solidFill>
                  <a:srgbClr val="FF0000"/>
                </a:solidFill>
              </a:rPr>
              <a:t>Упражнение 3.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556792"/>
            <a:ext cx="8059737" cy="1481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34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-914400"/>
            <a:ext cx="8229600" cy="18288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268760"/>
            <a:ext cx="6400800" cy="468052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Кедр – хвойное дерево. Этот великан растёт в тайге.</a:t>
            </a:r>
          </a:p>
          <a:p>
            <a:endParaRPr lang="ru-RU" sz="3600" b="1" i="1" dirty="0" smtClean="0"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3600" b="1" i="1" dirty="0" smtClean="0"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3600" b="1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Измените число существительных и запишите.</a:t>
            </a:r>
            <a:endParaRPr lang="ru-RU" sz="3600" b="1" i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36988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1970"/>
            <a:ext cx="9144000" cy="705678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327" y="-1857212"/>
            <a:ext cx="8229600" cy="1828800"/>
          </a:xfrm>
        </p:spPr>
        <p:txBody>
          <a:bodyPr/>
          <a:lstStyle/>
          <a:p>
            <a:endParaRPr lang="ru-RU" i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84984"/>
            <a:ext cx="6400800" cy="201622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Подобрать по 5 существительных в </a:t>
            </a:r>
            <a:r>
              <a:rPr lang="ru-RU" sz="3200" b="1" dirty="0" err="1" smtClean="0">
                <a:solidFill>
                  <a:srgbClr val="FF0000"/>
                </a:solidFill>
              </a:rPr>
              <a:t>ед.ч</a:t>
            </a:r>
            <a:r>
              <a:rPr lang="ru-RU" sz="3200" b="1" dirty="0" smtClean="0">
                <a:solidFill>
                  <a:srgbClr val="FF0000"/>
                </a:solidFill>
              </a:rPr>
              <a:t>. и во </a:t>
            </a:r>
            <a:r>
              <a:rPr lang="ru-RU" sz="3200" b="1" dirty="0" err="1" smtClean="0">
                <a:solidFill>
                  <a:srgbClr val="FF0000"/>
                </a:solidFill>
              </a:rPr>
              <a:t>мн.ч</a:t>
            </a:r>
            <a:r>
              <a:rPr lang="ru-RU" sz="3200" b="1" dirty="0" smtClean="0">
                <a:solidFill>
                  <a:srgbClr val="FF0000"/>
                </a:solidFill>
              </a:rPr>
              <a:t>. , которые обозначают предметы у вас дома.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908720"/>
            <a:ext cx="7834313" cy="1481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55894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-914400"/>
            <a:ext cx="8229600" cy="18288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60648"/>
            <a:ext cx="6400800" cy="5904656"/>
          </a:xfrm>
        </p:spPr>
        <p:txBody>
          <a:bodyPr/>
          <a:lstStyle/>
          <a:p>
            <a:r>
              <a:rPr lang="ru-RU" sz="4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23 апреля.</a:t>
            </a:r>
          </a:p>
          <a:p>
            <a:r>
              <a:rPr lang="ru-RU" sz="4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Классная работа</a:t>
            </a:r>
            <a:r>
              <a:rPr lang="ru-RU" sz="4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endParaRPr lang="ru-RU" sz="40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4800" b="1" i="1" dirty="0" smtClean="0">
                <a:solidFill>
                  <a:srgbClr val="0070C0"/>
                </a:solidFill>
              </a:rPr>
              <a:t>м</a:t>
            </a:r>
            <a:r>
              <a:rPr lang="ru-RU" sz="4800" b="1" i="1" dirty="0" smtClean="0">
                <a:solidFill>
                  <a:srgbClr val="FF0000"/>
                </a:solidFill>
              </a:rPr>
              <a:t>о</a:t>
            </a:r>
            <a:r>
              <a:rPr lang="ru-RU" sz="4800" b="1" i="1" dirty="0" smtClean="0">
                <a:solidFill>
                  <a:srgbClr val="0070C0"/>
                </a:solidFill>
              </a:rPr>
              <a:t>р</a:t>
            </a:r>
            <a:r>
              <a:rPr lang="ru-RU" sz="4800" b="1" i="1" dirty="0" smtClean="0">
                <a:solidFill>
                  <a:srgbClr val="FF0000"/>
                </a:solidFill>
              </a:rPr>
              <a:t>о</a:t>
            </a:r>
            <a:r>
              <a:rPr lang="ru-RU" sz="4800" b="1" i="1" dirty="0" smtClean="0">
                <a:solidFill>
                  <a:srgbClr val="0070C0"/>
                </a:solidFill>
              </a:rPr>
              <a:t>з</a:t>
            </a:r>
          </a:p>
          <a:p>
            <a:r>
              <a:rPr lang="ru-RU" sz="4800" b="1" i="1" dirty="0" smtClean="0">
                <a:solidFill>
                  <a:srgbClr val="0070C0"/>
                </a:solidFill>
              </a:rPr>
              <a:t>в</a:t>
            </a:r>
            <a:r>
              <a:rPr lang="ru-RU" sz="4800" b="1" i="1" dirty="0" smtClean="0">
                <a:solidFill>
                  <a:srgbClr val="FF0000"/>
                </a:solidFill>
              </a:rPr>
              <a:t>о</a:t>
            </a:r>
            <a:r>
              <a:rPr lang="ru-RU" sz="4800" b="1" i="1" dirty="0" smtClean="0">
                <a:solidFill>
                  <a:srgbClr val="0070C0"/>
                </a:solidFill>
              </a:rPr>
              <a:t>р</a:t>
            </a:r>
            <a:r>
              <a:rPr lang="ru-RU" sz="4800" b="1" i="1" dirty="0" smtClean="0">
                <a:solidFill>
                  <a:srgbClr val="FF0000"/>
                </a:solidFill>
              </a:rPr>
              <a:t>о</a:t>
            </a:r>
            <a:r>
              <a:rPr lang="ru-RU" sz="4800" b="1" i="1" dirty="0" smtClean="0">
                <a:solidFill>
                  <a:srgbClr val="0070C0"/>
                </a:solidFill>
              </a:rPr>
              <a:t>н</a:t>
            </a:r>
            <a:r>
              <a:rPr lang="ru-RU" sz="4800" b="1" i="1" dirty="0" smtClean="0">
                <a:solidFill>
                  <a:srgbClr val="FF0000"/>
                </a:solidFill>
              </a:rPr>
              <a:t>а</a:t>
            </a:r>
          </a:p>
          <a:p>
            <a:r>
              <a:rPr lang="ru-RU" sz="4800" b="1" i="1" dirty="0">
                <a:solidFill>
                  <a:srgbClr val="0070C0"/>
                </a:solidFill>
              </a:rPr>
              <a:t>б</a:t>
            </a:r>
            <a:r>
              <a:rPr lang="ru-RU" sz="4800" b="1" i="1" dirty="0" smtClean="0">
                <a:solidFill>
                  <a:srgbClr val="FF0000"/>
                </a:solidFill>
              </a:rPr>
              <a:t>е</a:t>
            </a:r>
            <a:r>
              <a:rPr lang="ru-RU" sz="4800" b="1" i="1" dirty="0" smtClean="0">
                <a:solidFill>
                  <a:srgbClr val="0070C0"/>
                </a:solidFill>
              </a:rPr>
              <a:t>р</a:t>
            </a:r>
            <a:r>
              <a:rPr lang="ru-RU" sz="4800" b="1" i="1" dirty="0" smtClean="0">
                <a:solidFill>
                  <a:srgbClr val="FF0000"/>
                </a:solidFill>
              </a:rPr>
              <a:t>ё</a:t>
            </a:r>
            <a:r>
              <a:rPr lang="ru-RU" sz="4800" b="1" i="1" dirty="0" smtClean="0">
                <a:solidFill>
                  <a:srgbClr val="0070C0"/>
                </a:solidFill>
              </a:rPr>
              <a:t>з</a:t>
            </a:r>
            <a:r>
              <a:rPr lang="ru-RU" sz="4800" b="1" i="1" dirty="0" smtClean="0">
                <a:solidFill>
                  <a:srgbClr val="FF0000"/>
                </a:solidFill>
              </a:rPr>
              <a:t>а</a:t>
            </a:r>
          </a:p>
          <a:p>
            <a:r>
              <a:rPr lang="ru-RU" sz="4800" b="1" i="1" dirty="0" smtClean="0">
                <a:solidFill>
                  <a:srgbClr val="0070C0"/>
                </a:solidFill>
              </a:rPr>
              <a:t>л</a:t>
            </a:r>
            <a:r>
              <a:rPr lang="ru-RU" sz="4800" b="1" i="1" dirty="0" smtClean="0">
                <a:solidFill>
                  <a:srgbClr val="FF0000"/>
                </a:solidFill>
              </a:rPr>
              <a:t>я</a:t>
            </a:r>
            <a:r>
              <a:rPr lang="ru-RU" sz="4800" b="1" i="1" dirty="0" smtClean="0">
                <a:solidFill>
                  <a:srgbClr val="0070C0"/>
                </a:solidFill>
              </a:rPr>
              <a:t>г</a:t>
            </a:r>
            <a:r>
              <a:rPr lang="ru-RU" sz="4800" b="1" i="1" dirty="0" smtClean="0">
                <a:solidFill>
                  <a:srgbClr val="FF0000"/>
                </a:solidFill>
              </a:rPr>
              <a:t>у</a:t>
            </a:r>
            <a:r>
              <a:rPr lang="ru-RU" sz="4800" b="1" i="1" dirty="0" smtClean="0">
                <a:solidFill>
                  <a:srgbClr val="0070C0"/>
                </a:solidFill>
              </a:rPr>
              <a:t>шк</a:t>
            </a:r>
            <a:r>
              <a:rPr lang="ru-RU" sz="4800" b="1" i="1" dirty="0" smtClean="0">
                <a:solidFill>
                  <a:srgbClr val="FF0000"/>
                </a:solidFill>
              </a:rPr>
              <a:t>а</a:t>
            </a:r>
          </a:p>
          <a:p>
            <a:endParaRPr lang="ru-RU" sz="4000" b="1" i="1" dirty="0">
              <a:solidFill>
                <a:srgbClr val="0070C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5731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88640"/>
            <a:ext cx="8229600" cy="1828800"/>
          </a:xfrm>
        </p:spPr>
        <p:txBody>
          <a:bodyPr/>
          <a:lstStyle/>
          <a:p>
            <a:endParaRPr lang="ru-RU" i="1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32656"/>
            <a:ext cx="6400800" cy="5904656"/>
          </a:xfrm>
        </p:spPr>
        <p:txBody>
          <a:bodyPr>
            <a:normAutofit/>
          </a:bodyPr>
          <a:lstStyle/>
          <a:p>
            <a:endParaRPr lang="ru-RU" sz="3200" b="1" i="1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sz="3200" b="1" i="1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</a:rPr>
              <a:t>Словарь: </a:t>
            </a:r>
          </a:p>
          <a:p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</a:rPr>
              <a:t>метро, </a:t>
            </a:r>
          </a:p>
          <a:p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</a:rPr>
              <a:t>аллея, </a:t>
            </a:r>
          </a:p>
          <a:p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</a:rPr>
              <a:t>столица, </a:t>
            </a:r>
          </a:p>
          <a:p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</a:rPr>
              <a:t>пассажир,</a:t>
            </a:r>
          </a:p>
          <a:p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</a:rPr>
              <a:t> телеграмма. 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573016"/>
            <a:ext cx="2693197" cy="2780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6923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37160" indent="0">
              <a:buNone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Ягода – </a:t>
            </a:r>
          </a:p>
          <a:p>
            <a:pPr marL="137160" indent="0">
              <a:buNone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слога, 3 гласных, </a:t>
            </a:r>
          </a:p>
          <a:p>
            <a:pPr marL="137160" indent="0">
              <a:buNone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согласных,  6 звуков, 5 букв.</a:t>
            </a:r>
          </a:p>
          <a:p>
            <a:pPr marL="137160" indent="0">
              <a:buNone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</a:p>
          <a:p>
            <a:pPr marL="137160" indent="0">
              <a:buNone/>
            </a:pP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й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`  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’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г   а   д   а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]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4077072"/>
            <a:ext cx="3006207" cy="2218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1494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Прямоугольник 38"/>
          <p:cNvSpPr/>
          <p:nvPr/>
        </p:nvSpPr>
        <p:spPr>
          <a:xfrm>
            <a:off x="8532440" y="5405954"/>
            <a:ext cx="611560" cy="57606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7568463" y="5347049"/>
            <a:ext cx="738123" cy="65460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6784300" y="5366684"/>
            <a:ext cx="576064" cy="61533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5855750" y="5445224"/>
            <a:ext cx="588458" cy="53679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4822491" y="5405954"/>
            <a:ext cx="648072" cy="57606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3923211" y="5445224"/>
            <a:ext cx="611248" cy="57606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2994061" y="5445224"/>
            <a:ext cx="546413" cy="57606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2051720" y="5445224"/>
            <a:ext cx="648072" cy="57606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755576" y="5445224"/>
            <a:ext cx="576064" cy="57606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7794317" y="4094413"/>
            <a:ext cx="576064" cy="577895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6948264" y="4094413"/>
            <a:ext cx="576064" cy="558723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5796136" y="4053976"/>
            <a:ext cx="707686" cy="59523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5017539" y="4077072"/>
            <a:ext cx="504056" cy="59523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4172882" y="4094413"/>
            <a:ext cx="649609" cy="57606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3157737" y="4094413"/>
            <a:ext cx="765474" cy="57606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2051720" y="4077072"/>
            <a:ext cx="648072" cy="57606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755576" y="4077072"/>
            <a:ext cx="720080" cy="57606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855750" y="2708920"/>
            <a:ext cx="648072" cy="648072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4860032" y="2708920"/>
            <a:ext cx="648072" cy="648072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886387" y="2708920"/>
            <a:ext cx="648072" cy="648072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994061" y="2708920"/>
            <a:ext cx="648072" cy="648072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923991" y="2708920"/>
            <a:ext cx="775801" cy="648072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55576" y="2708920"/>
            <a:ext cx="720080" cy="648072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796136" y="1413879"/>
            <a:ext cx="648072" cy="57606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860032" y="1412776"/>
            <a:ext cx="648072" cy="57606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886387" y="1412776"/>
            <a:ext cx="648072" cy="57606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994061" y="1413879"/>
            <a:ext cx="648072" cy="57606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923991" y="1413879"/>
            <a:ext cx="648072" cy="57606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1412776"/>
            <a:ext cx="720080" cy="57606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-1251520"/>
            <a:ext cx="8229600" cy="18288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1908720" y="1340768"/>
            <a:ext cx="11052720" cy="4752528"/>
          </a:xfrm>
        </p:spPr>
        <p:txBody>
          <a:bodyPr>
            <a:normAutofit/>
          </a:bodyPr>
          <a:lstStyle/>
          <a:p>
            <a:r>
              <a:rPr lang="ru-RU" sz="3600" b="1" i="1" dirty="0">
                <a:solidFill>
                  <a:srgbClr val="FF0000"/>
                </a:solidFill>
              </a:rPr>
              <a:t>у</a:t>
            </a:r>
            <a:r>
              <a:rPr lang="ru-RU" sz="3600" b="1" i="1" dirty="0" smtClean="0">
                <a:solidFill>
                  <a:srgbClr val="FF0000"/>
                </a:solidFill>
              </a:rPr>
              <a:t>                        о</a:t>
            </a:r>
          </a:p>
          <a:p>
            <a:endParaRPr lang="ru-RU" sz="3600" b="1" i="1" dirty="0"/>
          </a:p>
          <a:p>
            <a:r>
              <a:rPr lang="ru-RU" sz="3600" b="1" i="1" dirty="0" smtClean="0"/>
              <a:t>   </a:t>
            </a:r>
            <a:r>
              <a:rPr lang="ru-RU" sz="3600" b="1" i="1" dirty="0" smtClean="0">
                <a:solidFill>
                  <a:srgbClr val="FF0000"/>
                </a:solidFill>
              </a:rPr>
              <a:t>о </a:t>
            </a:r>
            <a:r>
              <a:rPr lang="ru-RU" sz="3600" b="1" i="1" dirty="0" smtClean="0"/>
              <a:t>                     </a:t>
            </a:r>
            <a:r>
              <a:rPr lang="ru-RU" sz="3600" b="1" i="1" dirty="0" err="1" smtClean="0">
                <a:solidFill>
                  <a:srgbClr val="FF0000"/>
                </a:solidFill>
              </a:rPr>
              <a:t>о</a:t>
            </a:r>
            <a:r>
              <a:rPr lang="ru-RU" sz="3600" b="1" i="1" dirty="0" smtClean="0">
                <a:solidFill>
                  <a:srgbClr val="FF0000"/>
                </a:solidFill>
              </a:rPr>
              <a:t> </a:t>
            </a:r>
            <a:r>
              <a:rPr lang="ru-RU" sz="3600" b="1" i="1" dirty="0" smtClean="0"/>
              <a:t>      </a:t>
            </a:r>
          </a:p>
          <a:p>
            <a:endParaRPr lang="ru-RU" sz="3600" b="1" i="1" dirty="0"/>
          </a:p>
          <a:p>
            <a:r>
              <a:rPr lang="ru-RU" sz="3600" b="1" i="1" dirty="0" smtClean="0">
                <a:solidFill>
                  <a:srgbClr val="FF0000"/>
                </a:solidFill>
              </a:rPr>
              <a:t>                    е</a:t>
            </a:r>
            <a:r>
              <a:rPr lang="ru-RU" sz="3600" b="1" i="1" dirty="0" smtClean="0"/>
              <a:t>                 </a:t>
            </a:r>
            <a:r>
              <a:rPr lang="ru-RU" sz="3600" b="1" i="1" dirty="0" smtClean="0">
                <a:solidFill>
                  <a:srgbClr val="FF0000"/>
                </a:solidFill>
              </a:rPr>
              <a:t>а</a:t>
            </a:r>
            <a:r>
              <a:rPr lang="ru-RU" sz="3600" b="1" i="1" dirty="0" smtClean="0"/>
              <a:t>                     </a:t>
            </a:r>
            <a:r>
              <a:rPr lang="ru-RU" sz="3600" b="1" i="1" dirty="0" smtClean="0">
                <a:solidFill>
                  <a:srgbClr val="FF0000"/>
                </a:solidFill>
              </a:rPr>
              <a:t>о</a:t>
            </a:r>
            <a:r>
              <a:rPr lang="ru-RU" sz="3600" b="1" i="1" dirty="0" smtClean="0"/>
              <a:t>      </a:t>
            </a:r>
          </a:p>
          <a:p>
            <a:endParaRPr lang="ru-RU" sz="3600" b="1" i="1" dirty="0" smtClean="0"/>
          </a:p>
          <a:p>
            <a:r>
              <a:rPr lang="ru-RU" sz="3600" b="1" i="1" dirty="0"/>
              <a:t> </a:t>
            </a:r>
            <a:r>
              <a:rPr lang="ru-RU" sz="3600" b="1" i="1" dirty="0" smtClean="0"/>
              <a:t>                          </a:t>
            </a:r>
            <a:r>
              <a:rPr lang="ru-RU" sz="3600" b="1" i="1" dirty="0" smtClean="0">
                <a:solidFill>
                  <a:srgbClr val="FF0000"/>
                </a:solidFill>
              </a:rPr>
              <a:t>о</a:t>
            </a:r>
            <a:r>
              <a:rPr lang="ru-RU" sz="3600" b="1" i="1" dirty="0" smtClean="0"/>
              <a:t>                      </a:t>
            </a:r>
            <a:r>
              <a:rPr lang="ru-RU" sz="3600" b="1" i="1" dirty="0" smtClean="0">
                <a:solidFill>
                  <a:srgbClr val="FF0000"/>
                </a:solidFill>
              </a:rPr>
              <a:t>а</a:t>
            </a:r>
            <a:r>
              <a:rPr lang="ru-RU" sz="3600" b="1" i="1" dirty="0" smtClean="0"/>
              <a:t>                     </a:t>
            </a:r>
            <a:r>
              <a:rPr lang="ru-RU" sz="3600" b="1" i="1" dirty="0" smtClean="0">
                <a:solidFill>
                  <a:srgbClr val="FF0000"/>
                </a:solidFill>
              </a:rPr>
              <a:t>о</a:t>
            </a:r>
            <a:r>
              <a:rPr lang="ru-RU" sz="3600" b="1" i="1" dirty="0" smtClean="0"/>
              <a:t>      </a:t>
            </a:r>
            <a:endParaRPr lang="ru-RU" sz="3600" b="1" i="1" dirty="0"/>
          </a:p>
        </p:txBody>
      </p:sp>
    </p:spTree>
    <p:extLst>
      <p:ext uri="{BB962C8B-B14F-4D97-AF65-F5344CB8AC3E}">
        <p14:creationId xmlns:p14="http://schemas.microsoft.com/office/powerpoint/2010/main" val="3763075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Прямоугольник 38"/>
          <p:cNvSpPr/>
          <p:nvPr/>
        </p:nvSpPr>
        <p:spPr>
          <a:xfrm>
            <a:off x="8532440" y="5405954"/>
            <a:ext cx="611560" cy="57606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7568463" y="5347049"/>
            <a:ext cx="738123" cy="65460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6784300" y="5366684"/>
            <a:ext cx="576064" cy="61533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5855750" y="5445224"/>
            <a:ext cx="588458" cy="53679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4822491" y="5405954"/>
            <a:ext cx="648072" cy="57606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3923211" y="5445224"/>
            <a:ext cx="611248" cy="57606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2994061" y="5445224"/>
            <a:ext cx="546413" cy="57606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2051720" y="5445224"/>
            <a:ext cx="648072" cy="57606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755576" y="5445224"/>
            <a:ext cx="576064" cy="57606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7794317" y="4094413"/>
            <a:ext cx="576064" cy="577895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6948264" y="4094413"/>
            <a:ext cx="576064" cy="558723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5796136" y="4053976"/>
            <a:ext cx="707686" cy="59523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5017539" y="4077072"/>
            <a:ext cx="504056" cy="59523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4172882" y="4094413"/>
            <a:ext cx="649609" cy="57606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3157737" y="4094413"/>
            <a:ext cx="765474" cy="57606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2051720" y="4077072"/>
            <a:ext cx="648072" cy="57606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755576" y="4077072"/>
            <a:ext cx="720080" cy="57606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855750" y="2708920"/>
            <a:ext cx="648072" cy="648072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4860032" y="2708920"/>
            <a:ext cx="648072" cy="648072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886387" y="2708920"/>
            <a:ext cx="648072" cy="648072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994061" y="2708920"/>
            <a:ext cx="648072" cy="648072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923991" y="2708920"/>
            <a:ext cx="775801" cy="648072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55576" y="2708920"/>
            <a:ext cx="720080" cy="648072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796136" y="1413879"/>
            <a:ext cx="648072" cy="57606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860032" y="1412776"/>
            <a:ext cx="648072" cy="57606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886387" y="1412776"/>
            <a:ext cx="648072" cy="57606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994061" y="1413879"/>
            <a:ext cx="648072" cy="57606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923991" y="1413879"/>
            <a:ext cx="648072" cy="57606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1412776"/>
            <a:ext cx="720080" cy="57606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-1251520"/>
            <a:ext cx="8229600" cy="18288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1908720" y="1340768"/>
            <a:ext cx="11052720" cy="4752528"/>
          </a:xfrm>
        </p:spPr>
        <p:txBody>
          <a:bodyPr>
            <a:normAutofit/>
          </a:bodyPr>
          <a:lstStyle/>
          <a:p>
            <a:r>
              <a:rPr lang="ru-RU" sz="3600" b="1" i="1" dirty="0"/>
              <a:t>б</a:t>
            </a:r>
            <a:r>
              <a:rPr lang="ru-RU" sz="3600" b="1" i="1" dirty="0" smtClean="0"/>
              <a:t>        </a:t>
            </a:r>
            <a:r>
              <a:rPr lang="ru-RU" sz="3600" b="1" i="1" dirty="0" smtClean="0">
                <a:solidFill>
                  <a:srgbClr val="FF0000"/>
                </a:solidFill>
              </a:rPr>
              <a:t>у</a:t>
            </a:r>
            <a:r>
              <a:rPr lang="ru-RU" sz="3600" b="1" i="1" dirty="0" smtClean="0"/>
              <a:t>       л      ь       </a:t>
            </a:r>
            <a:r>
              <a:rPr lang="ru-RU" sz="3600" b="1" i="1" dirty="0" smtClean="0">
                <a:solidFill>
                  <a:srgbClr val="FF0000"/>
                </a:solidFill>
              </a:rPr>
              <a:t>о </a:t>
            </a:r>
            <a:r>
              <a:rPr lang="ru-RU" sz="3600" b="1" i="1" dirty="0" smtClean="0"/>
              <a:t>     н</a:t>
            </a:r>
          </a:p>
          <a:p>
            <a:endParaRPr lang="ru-RU" sz="3600" b="1" i="1" dirty="0"/>
          </a:p>
          <a:p>
            <a:r>
              <a:rPr lang="ru-RU" sz="3600" b="1" i="1" dirty="0"/>
              <a:t>л</a:t>
            </a:r>
            <a:r>
              <a:rPr lang="ru-RU" sz="3600" b="1" i="1" dirty="0" smtClean="0"/>
              <a:t>        </a:t>
            </a:r>
            <a:r>
              <a:rPr lang="ru-RU" sz="3600" b="1" i="1" dirty="0" smtClean="0">
                <a:solidFill>
                  <a:srgbClr val="FF0000"/>
                </a:solidFill>
              </a:rPr>
              <a:t>о </a:t>
            </a:r>
            <a:r>
              <a:rPr lang="ru-RU" sz="3600" b="1" i="1" dirty="0" smtClean="0"/>
              <a:t>      с      ь       </a:t>
            </a:r>
            <a:r>
              <a:rPr lang="ru-RU" sz="3600" b="1" i="1" dirty="0" smtClean="0">
                <a:solidFill>
                  <a:srgbClr val="FF0000"/>
                </a:solidFill>
              </a:rPr>
              <a:t>о </a:t>
            </a:r>
            <a:r>
              <a:rPr lang="ru-RU" sz="3600" b="1" i="1" dirty="0" smtClean="0"/>
              <a:t>     н </a:t>
            </a:r>
          </a:p>
          <a:p>
            <a:endParaRPr lang="ru-RU" sz="3600" b="1" i="1" dirty="0"/>
          </a:p>
          <a:p>
            <a:r>
              <a:rPr lang="ru-RU" sz="3600" b="1" i="1" dirty="0" smtClean="0"/>
              <a:t>                  м        </a:t>
            </a:r>
            <a:r>
              <a:rPr lang="ru-RU" sz="3600" b="1" i="1" dirty="0" smtClean="0">
                <a:solidFill>
                  <a:srgbClr val="FF0000"/>
                </a:solidFill>
              </a:rPr>
              <a:t>е</a:t>
            </a:r>
            <a:r>
              <a:rPr lang="ru-RU" sz="3600" b="1" i="1" dirty="0" smtClean="0"/>
              <a:t>        д       </a:t>
            </a:r>
            <a:r>
              <a:rPr lang="ru-RU" sz="3600" b="1" i="1" dirty="0" smtClean="0">
                <a:solidFill>
                  <a:srgbClr val="FF0000"/>
                </a:solidFill>
              </a:rPr>
              <a:t>а</a:t>
            </a:r>
            <a:r>
              <a:rPr lang="ru-RU" sz="3600" b="1" i="1" dirty="0" smtClean="0"/>
              <a:t>     л      ь       </a:t>
            </a:r>
            <a:r>
              <a:rPr lang="ru-RU" sz="3600" b="1" i="1" dirty="0" smtClean="0">
                <a:solidFill>
                  <a:srgbClr val="FF0000"/>
                </a:solidFill>
              </a:rPr>
              <a:t>о</a:t>
            </a:r>
            <a:r>
              <a:rPr lang="ru-RU" sz="3600" b="1" i="1" dirty="0" smtClean="0"/>
              <a:t>      н</a:t>
            </a:r>
          </a:p>
          <a:p>
            <a:endParaRPr lang="ru-RU" sz="3600" b="1" i="1" dirty="0" smtClean="0"/>
          </a:p>
          <a:p>
            <a:r>
              <a:rPr lang="ru-RU" sz="3600" b="1" i="1" dirty="0"/>
              <a:t> </a:t>
            </a:r>
            <a:r>
              <a:rPr lang="ru-RU" sz="3600" b="1" i="1" dirty="0" smtClean="0"/>
              <a:t>                      п         </a:t>
            </a:r>
            <a:r>
              <a:rPr lang="ru-RU" sz="3600" b="1" i="1" dirty="0" smtClean="0">
                <a:solidFill>
                  <a:srgbClr val="FF0000"/>
                </a:solidFill>
              </a:rPr>
              <a:t>о</a:t>
            </a:r>
            <a:r>
              <a:rPr lang="ru-RU" sz="3600" b="1" i="1" dirty="0" smtClean="0"/>
              <a:t>      ч     т     </a:t>
            </a:r>
            <a:r>
              <a:rPr lang="ru-RU" sz="3600" b="1" i="1" dirty="0" smtClean="0">
                <a:solidFill>
                  <a:srgbClr val="FF0000"/>
                </a:solidFill>
              </a:rPr>
              <a:t>а</a:t>
            </a:r>
            <a:r>
              <a:rPr lang="ru-RU" sz="3600" b="1" i="1" dirty="0" smtClean="0"/>
              <a:t>       л       ь     </a:t>
            </a:r>
            <a:r>
              <a:rPr lang="ru-RU" sz="3600" b="1" i="1" dirty="0" smtClean="0">
                <a:solidFill>
                  <a:srgbClr val="FF0000"/>
                </a:solidFill>
              </a:rPr>
              <a:t>о</a:t>
            </a:r>
            <a:r>
              <a:rPr lang="ru-RU" sz="3600" b="1" i="1" dirty="0" smtClean="0"/>
              <a:t>     н </a:t>
            </a:r>
            <a:endParaRPr lang="ru-RU" sz="3600" b="1" i="1" dirty="0"/>
          </a:p>
        </p:txBody>
      </p:sp>
    </p:spTree>
    <p:extLst>
      <p:ext uri="{BB962C8B-B14F-4D97-AF65-F5344CB8AC3E}">
        <p14:creationId xmlns:p14="http://schemas.microsoft.com/office/powerpoint/2010/main" val="3205557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-914400"/>
            <a:ext cx="8229600" cy="1828800"/>
          </a:xfrm>
        </p:spPr>
        <p:txBody>
          <a:bodyPr/>
          <a:lstStyle/>
          <a:p>
            <a:endParaRPr lang="ru-RU" i="1" dirty="0">
              <a:solidFill>
                <a:srgbClr val="92D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14480" y="1000108"/>
            <a:ext cx="6400800" cy="3941630"/>
          </a:xfrm>
        </p:spPr>
        <p:txBody>
          <a:bodyPr>
            <a:normAutofit lnSpcReduction="10000"/>
          </a:bodyPr>
          <a:lstStyle/>
          <a:p>
            <a:r>
              <a:rPr lang="ru-RU" sz="6000" b="1" i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Запишите слова в два столбика</a:t>
            </a:r>
          </a:p>
          <a:p>
            <a:r>
              <a:rPr lang="ru-RU" sz="4400" b="1" dirty="0" smtClean="0">
                <a:solidFill>
                  <a:srgbClr val="00B0F0"/>
                </a:solidFill>
              </a:rPr>
              <a:t>Флаг, страны, гриб, моря, флаги, грибы, море, страна.</a:t>
            </a:r>
            <a:endParaRPr lang="ru-RU" sz="4400" b="1" dirty="0">
              <a:solidFill>
                <a:srgbClr val="00B0F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01008"/>
            <a:ext cx="2288010" cy="2829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1991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23728" y="2924944"/>
            <a:ext cx="288032" cy="2880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4149080"/>
            <a:ext cx="3240360" cy="248937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-387424"/>
            <a:ext cx="8229600" cy="1828800"/>
          </a:xfrm>
        </p:spPr>
        <p:txBody>
          <a:bodyPr/>
          <a:lstStyle/>
          <a:p>
            <a:endParaRPr lang="ru-RU" i="1" dirty="0">
              <a:solidFill>
                <a:srgbClr val="FFC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692696"/>
            <a:ext cx="7272808" cy="5832648"/>
          </a:xfrm>
        </p:spPr>
        <p:txBody>
          <a:bodyPr>
            <a:normAutofit/>
          </a:bodyPr>
          <a:lstStyle/>
          <a:p>
            <a:endParaRPr lang="ru-RU" sz="4000" b="1" i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40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Проверь </a:t>
            </a:r>
            <a:r>
              <a:rPr lang="ru-RU" sz="40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себя!</a:t>
            </a:r>
          </a:p>
          <a:p>
            <a:r>
              <a:rPr lang="ru-RU" sz="3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Ед.ч</a:t>
            </a:r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</a:t>
            </a:r>
            <a:r>
              <a:rPr lang="ru-RU" sz="3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Мн.ч</a:t>
            </a:r>
            <a:endParaRPr lang="ru-RU" sz="3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флаг                                              флаги</a:t>
            </a:r>
          </a:p>
          <a:p>
            <a:r>
              <a:rPr lang="ru-RU" sz="32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ru-RU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трана                                     страны </a:t>
            </a:r>
          </a:p>
          <a:p>
            <a:r>
              <a:rPr lang="ru-RU" sz="32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</a:t>
            </a:r>
            <a:r>
              <a:rPr lang="ru-RU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риб                                              грибы</a:t>
            </a:r>
          </a:p>
          <a:p>
            <a:r>
              <a:rPr lang="ru-RU" sz="32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</a:t>
            </a:r>
            <a:r>
              <a:rPr lang="ru-RU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оре                                                моря</a:t>
            </a:r>
          </a:p>
          <a:p>
            <a:r>
              <a:rPr lang="ru-RU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</a:t>
            </a:r>
          </a:p>
          <a:p>
            <a:endParaRPr lang="ru-RU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11760" y="3501008"/>
            <a:ext cx="288032" cy="2880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123728" y="4042605"/>
            <a:ext cx="288032" cy="2880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859017" y="4708167"/>
            <a:ext cx="288032" cy="2880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7668344" y="2924944"/>
            <a:ext cx="288032" cy="2880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524328" y="3501008"/>
            <a:ext cx="288032" cy="2880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7524328" y="4042605"/>
            <a:ext cx="288032" cy="2880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7579760" y="4708167"/>
            <a:ext cx="288032" cy="3104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6922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21456"/>
            <a:ext cx="9144000" cy="715758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-1107504"/>
            <a:ext cx="8229600" cy="1828800"/>
          </a:xfrm>
        </p:spPr>
        <p:txBody>
          <a:bodyPr/>
          <a:lstStyle/>
          <a:p>
            <a:endParaRPr lang="ru-RU" i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857232"/>
            <a:ext cx="7848872" cy="5596104"/>
          </a:xfrm>
        </p:spPr>
        <p:txBody>
          <a:bodyPr>
            <a:normAutofit fontScale="62500" lnSpcReduction="20000"/>
          </a:bodyPr>
          <a:lstStyle/>
          <a:p>
            <a:endParaRPr lang="ru-RU" dirty="0" smtClean="0">
              <a:solidFill>
                <a:srgbClr val="FFFF00"/>
              </a:solidFill>
            </a:endParaRPr>
          </a:p>
          <a:p>
            <a:endParaRPr lang="ru-RU" dirty="0" smtClean="0">
              <a:solidFill>
                <a:srgbClr val="FFFF00"/>
              </a:solidFill>
            </a:endParaRPr>
          </a:p>
          <a:p>
            <a:r>
              <a:rPr lang="ru-RU" sz="52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Ед.ч</a:t>
            </a:r>
            <a:r>
              <a:rPr lang="ru-RU" sz="5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                                               </a:t>
            </a:r>
            <a:r>
              <a:rPr lang="ru-RU" sz="52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Мн.ч</a:t>
            </a:r>
            <a:r>
              <a:rPr lang="ru-RU" sz="5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r>
              <a:rPr lang="ru-RU" sz="5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</a:t>
            </a:r>
            <a:r>
              <a:rPr lang="ru-RU" sz="5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яч                                                   ---</a:t>
            </a:r>
          </a:p>
          <a:p>
            <a:r>
              <a:rPr lang="ru-RU" sz="5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---                                                   дни</a:t>
            </a:r>
          </a:p>
          <a:p>
            <a:r>
              <a:rPr lang="ru-RU" sz="5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лопата                                              ---</a:t>
            </a:r>
          </a:p>
          <a:p>
            <a:r>
              <a:rPr lang="ru-RU" sz="5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---                                               двери</a:t>
            </a:r>
          </a:p>
          <a:p>
            <a:r>
              <a:rPr lang="ru-RU" sz="5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крыло                                               ---</a:t>
            </a:r>
          </a:p>
          <a:p>
            <a:r>
              <a:rPr lang="ru-RU" sz="5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---                                              караси</a:t>
            </a:r>
          </a:p>
          <a:p>
            <a:r>
              <a:rPr lang="ru-RU" sz="5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пальто                                              ---</a:t>
            </a:r>
          </a:p>
          <a:p>
            <a:r>
              <a:rPr lang="ru-RU" sz="5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---                                         ножницы</a:t>
            </a:r>
            <a:endParaRPr lang="ru-RU" sz="5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116" y="0"/>
            <a:ext cx="2730500" cy="1481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85977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4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0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6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2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2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44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276</TotalTime>
  <Words>227</Words>
  <Application>Microsoft Office PowerPoint</Application>
  <PresentationFormat>Экран (4:3)</PresentationFormat>
  <Paragraphs>68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урока: Изменение имён существительных по числам.</dc:title>
  <dc:creator>Маша)</dc:creator>
  <cp:lastModifiedBy>я</cp:lastModifiedBy>
  <cp:revision>31</cp:revision>
  <dcterms:created xsi:type="dcterms:W3CDTF">2013-04-18T16:52:02Z</dcterms:created>
  <dcterms:modified xsi:type="dcterms:W3CDTF">2015-05-03T12:24:48Z</dcterms:modified>
</cp:coreProperties>
</file>