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3" r:id="rId3"/>
    <p:sldId id="264" r:id="rId4"/>
    <p:sldId id="265" r:id="rId5"/>
    <p:sldId id="267" r:id="rId6"/>
    <p:sldId id="269"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03.05.2015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Oksana\Desktop\s5956857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6" name="Rectangle 4"/>
          <p:cNvSpPr>
            <a:spLocks noChangeArrowheads="1"/>
          </p:cNvSpPr>
          <p:nvPr/>
        </p:nvSpPr>
        <p:spPr bwMode="auto">
          <a:xfrm>
            <a:off x="1714480" y="0"/>
            <a:ext cx="7215238" cy="82176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defTabSz="914400" rtl="0" eaLnBrk="1" fontAlgn="base" latinLnBrk="0" hangingPunct="1">
              <a:lnSpc>
                <a:spcPct val="15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ea typeface="Times New Roman" pitchFamily="18" charset="0"/>
                <a:cs typeface="Times New Roman" pitchFamily="18" charset="0"/>
              </a:rPr>
              <a:t>Мой </a:t>
            </a:r>
            <a:r>
              <a:rPr kumimoji="0" lang="ru-RU" sz="1600" b="0" i="0" u="none" strike="noStrike" cap="none" normalizeH="0" baseline="0" dirty="0" smtClean="0">
                <a:ln>
                  <a:noFill/>
                </a:ln>
                <a:solidFill>
                  <a:schemeClr val="tx1"/>
                </a:solidFill>
                <a:effectLst/>
                <a:ea typeface="Times New Roman" pitchFamily="18" charset="0"/>
                <a:cs typeface="Times New Roman" pitchFamily="18" charset="0"/>
              </a:rPr>
              <a:t>дедушка </a:t>
            </a:r>
            <a:r>
              <a:rPr kumimoji="0" lang="ru-RU" sz="1600"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ea typeface="Times New Roman" pitchFamily="18" charset="0"/>
                <a:cs typeface="Times New Roman" pitchFamily="18" charset="0"/>
              </a:rPr>
              <a:t>Бражкин</a:t>
            </a:r>
            <a:r>
              <a:rPr kumimoji="0" lang="ru-RU" sz="1600" b="0" i="0" u="none" strike="noStrike" cap="none" normalizeH="0" baseline="0" dirty="0" smtClean="0">
                <a:ln>
                  <a:noFill/>
                </a:ln>
                <a:solidFill>
                  <a:schemeClr val="tx1"/>
                </a:solidFill>
                <a:effectLst/>
                <a:ea typeface="Times New Roman" pitchFamily="18" charset="0"/>
                <a:cs typeface="Times New Roman" pitchFamily="18" charset="0"/>
              </a:rPr>
              <a:t> Николай Иванович  мобилизовался 23 июня 1941 года. </a:t>
            </a:r>
            <a:endParaRPr kumimoji="0" lang="en-US" sz="1600" b="0" i="0" u="none" strike="noStrike" cap="none" normalizeH="0" baseline="0" dirty="0" smtClean="0">
              <a:ln>
                <a:noFill/>
              </a:ln>
              <a:solidFill>
                <a:schemeClr val="tx1"/>
              </a:solidFill>
              <a:effectLst/>
              <a:ea typeface="Times New Roman" pitchFamily="18" charset="0"/>
              <a:cs typeface="Times New Roman" pitchFamily="18" charset="0"/>
            </a:endParaRPr>
          </a:p>
          <a:p>
            <a:pPr marL="0" marR="0" lvl="0" indent="0" defTabSz="914400" rtl="0" eaLnBrk="1" fontAlgn="base" latinLnBrk="0" hangingPunct="1">
              <a:lnSpc>
                <a:spcPct val="15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ea typeface="Times New Roman" pitchFamily="18" charset="0"/>
                <a:cs typeface="Times New Roman" pitchFamily="18" charset="0"/>
              </a:rPr>
              <a:t>Оставив дома  молодую жену, Варвару Стефановну, пятилетнего сына Павла и двух годовалых дочек – Марию и Надежду, ушел на фронт. </a:t>
            </a:r>
            <a:endParaRPr kumimoji="0" lang="en-US" sz="1600" b="0" i="0" u="none" strike="noStrike" cap="none" normalizeH="0" baseline="0" dirty="0" smtClean="0">
              <a:ln>
                <a:noFill/>
              </a:ln>
              <a:solidFill>
                <a:schemeClr val="tx1"/>
              </a:solidFill>
              <a:effectLst/>
              <a:ea typeface="Times New Roman" pitchFamily="18" charset="0"/>
              <a:cs typeface="Times New Roman" pitchFamily="18" charset="0"/>
            </a:endParaRPr>
          </a:p>
          <a:p>
            <a:pPr fontAlgn="base">
              <a:lnSpc>
                <a:spcPct val="150000"/>
              </a:lnSpc>
              <a:spcBef>
                <a:spcPct val="0"/>
              </a:spcBef>
              <a:spcAft>
                <a:spcPct val="0"/>
              </a:spcAft>
            </a:pPr>
            <a:r>
              <a:rPr lang="ru-RU" sz="1600" dirty="0" smtClean="0"/>
              <a:t>Три месяца Николай Иванович на артиллерийских курсах обучался на ковочного кузнеца в Ростове-на-Дону. Зачислили его в 4-ю батарею 181-го гвардейского артиллерийского минометного полка 9-й гвардейской кавалерийской казачьей Кубанской дивизии.</a:t>
            </a:r>
          </a:p>
          <a:p>
            <a:pPr fontAlgn="base">
              <a:lnSpc>
                <a:spcPct val="150000"/>
              </a:lnSpc>
              <a:spcBef>
                <a:spcPct val="0"/>
              </a:spcBef>
              <a:spcAft>
                <a:spcPct val="0"/>
              </a:spcAft>
            </a:pPr>
            <a:r>
              <a:rPr lang="ru-RU" sz="1600" dirty="0" smtClean="0"/>
              <a:t>С первых дней войны казаки Дона и Кубани объединялись в кавалерийские сотни. Весной 1942 года все эти соединения были сведены в дивизии. Так был сформирован 17-й казачий кавалерийский корпус (после присуждения ему гвардейского звания за боевые заслуги в августе 1942 г. стал именоваться 4-й гвардейский корпус), которым командовал генерал – майор Н.Я.Кириченко.</a:t>
            </a:r>
          </a:p>
          <a:p>
            <a:pPr fontAlgn="base">
              <a:lnSpc>
                <a:spcPct val="150000"/>
              </a:lnSpc>
              <a:spcBef>
                <a:spcPct val="0"/>
              </a:spcBef>
              <a:spcAft>
                <a:spcPct val="0"/>
              </a:spcAft>
            </a:pPr>
            <a:r>
              <a:rPr lang="ru-RU" sz="1600" dirty="0" smtClean="0"/>
              <a:t>В этом полку начался овеянный славой боевой путь </a:t>
            </a:r>
            <a:r>
              <a:rPr lang="ru-RU" sz="1600" dirty="0" smtClean="0"/>
              <a:t>моего деда, </a:t>
            </a:r>
            <a:r>
              <a:rPr lang="ru-RU" sz="1600" dirty="0" smtClean="0"/>
              <a:t>который можно проследить по Справке от 22 июля 1945 года № 556 </a:t>
            </a:r>
            <a:r>
              <a:rPr lang="ru-RU" sz="1600" u="sng" dirty="0" smtClean="0"/>
              <a:t>(ФОТО), </a:t>
            </a:r>
            <a:r>
              <a:rPr lang="ru-RU" sz="1600" dirty="0" smtClean="0"/>
              <a:t>в которой перечислены 18 благодарностей за отличные боевые действия: овладение Таганрогом, Одессы, Бреста, Минска, Будапешта, Братиславы, Праги и др.</a:t>
            </a: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Oksana\Desktop\s5956857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6" name="Rectangle 4"/>
          <p:cNvSpPr>
            <a:spLocks noChangeArrowheads="1"/>
          </p:cNvSpPr>
          <p:nvPr/>
        </p:nvSpPr>
        <p:spPr bwMode="auto">
          <a:xfrm>
            <a:off x="1714480" y="0"/>
            <a:ext cx="721523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9458" name="Picture 2"/>
          <p:cNvPicPr>
            <a:picLocks noChangeAspect="1" noChangeArrowheads="1"/>
          </p:cNvPicPr>
          <p:nvPr/>
        </p:nvPicPr>
        <p:blipFill>
          <a:blip r:embed="rId3" cstate="print"/>
          <a:srcRect/>
          <a:stretch>
            <a:fillRect/>
          </a:stretch>
        </p:blipFill>
        <p:spPr bwMode="auto">
          <a:xfrm>
            <a:off x="2571736" y="0"/>
            <a:ext cx="5449877"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Oksana\Desktop\s5956857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6" name="Rectangle 4"/>
          <p:cNvSpPr>
            <a:spLocks noChangeArrowheads="1"/>
          </p:cNvSpPr>
          <p:nvPr/>
        </p:nvSpPr>
        <p:spPr bwMode="auto">
          <a:xfrm>
            <a:off x="1714480" y="0"/>
            <a:ext cx="721523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1857356" y="357166"/>
            <a:ext cx="7000924" cy="5539978"/>
          </a:xfrm>
          <a:prstGeom prst="rect">
            <a:avLst/>
          </a:prstGeom>
          <a:noFill/>
        </p:spPr>
        <p:txBody>
          <a:bodyPr wrap="square" rtlCol="0">
            <a:spAutoFit/>
          </a:bodyPr>
          <a:lstStyle/>
          <a:p>
            <a:pPr>
              <a:lnSpc>
                <a:spcPct val="150000"/>
              </a:lnSpc>
            </a:pPr>
            <a:r>
              <a:rPr lang="ru-RU" sz="1600" dirty="0" smtClean="0"/>
              <a:t>Мой д</a:t>
            </a:r>
            <a:r>
              <a:rPr lang="ru-RU" sz="1600" dirty="0" smtClean="0"/>
              <a:t>едушка </a:t>
            </a:r>
            <a:r>
              <a:rPr lang="ru-RU" sz="1600" dirty="0" smtClean="0"/>
              <a:t>не любил много говорить о войне, делился лишь тем, что его особенно волновало. Вот один из примеров, когда он попал в первое окружение под Туапсе: «Нас прижали к морю. Спасались в лесу. Голодали. На день – один сухарь и ягоды. … Некоторые перешли к фашистам. …»</a:t>
            </a:r>
          </a:p>
          <a:p>
            <a:pPr>
              <a:lnSpc>
                <a:spcPct val="150000"/>
              </a:lnSpc>
            </a:pPr>
            <a:r>
              <a:rPr lang="ru-RU" sz="1600" dirty="0" smtClean="0"/>
              <a:t>Пришлось ему побывать и второй раз в кольце окружения во время Белорусской операции в районе Барановичи – Слоним. Помогла наша авиация: по ночам летчики доставляли снаряды, горючее, забирали раненых. Благодаря маневру опытного командования нашим воинам удалось вырваться из окружения.</a:t>
            </a:r>
          </a:p>
          <a:p>
            <a:pPr>
              <a:lnSpc>
                <a:spcPct val="150000"/>
              </a:lnSpc>
            </a:pPr>
            <a:r>
              <a:rPr lang="ru-RU" sz="1600" dirty="0" smtClean="0"/>
              <a:t> 4-й гвардейский корпус «по лесисто-болотистой местности прошел с боями 1120 км», «марш в конном строю через всю Румынию за 22 дня 733 км», «марш 115 км в условиях осенней распутицы» и т.д. И во время этого победного марша кавалеристов освобождались города, форсировались реки, а враг отступал.</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Oksana\Desktop\s5956857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6" name="Rectangle 4"/>
          <p:cNvSpPr>
            <a:spLocks noChangeArrowheads="1"/>
          </p:cNvSpPr>
          <p:nvPr/>
        </p:nvSpPr>
        <p:spPr bwMode="auto">
          <a:xfrm>
            <a:off x="1714480" y="0"/>
            <a:ext cx="721523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1857356" y="1"/>
            <a:ext cx="7286644" cy="3323987"/>
          </a:xfrm>
          <a:prstGeom prst="rect">
            <a:avLst/>
          </a:prstGeom>
          <a:noFill/>
        </p:spPr>
        <p:txBody>
          <a:bodyPr wrap="square" rtlCol="0">
            <a:spAutoFit/>
          </a:bodyPr>
          <a:lstStyle/>
          <a:p>
            <a:pPr>
              <a:lnSpc>
                <a:spcPct val="150000"/>
              </a:lnSpc>
            </a:pPr>
            <a:r>
              <a:rPr lang="ru-RU" sz="1600" dirty="0" smtClean="0"/>
              <a:t>На сайте «Подвиг народа» в приказах по 181-ому </a:t>
            </a:r>
            <a:r>
              <a:rPr lang="ru-RU" sz="1600" dirty="0" err="1" smtClean="0"/>
              <a:t>гв</a:t>
            </a:r>
            <a:r>
              <a:rPr lang="ru-RU" sz="1600" dirty="0" smtClean="0"/>
              <a:t>. арт. мин. полку 9 </a:t>
            </a:r>
            <a:r>
              <a:rPr lang="ru-RU" sz="1600" dirty="0" err="1" smtClean="0"/>
              <a:t>гв</a:t>
            </a:r>
            <a:r>
              <a:rPr lang="ru-RU" sz="1600" dirty="0" smtClean="0"/>
              <a:t>. </a:t>
            </a:r>
            <a:r>
              <a:rPr lang="ru-RU" sz="1600" dirty="0" err="1" smtClean="0"/>
              <a:t>ккд</a:t>
            </a:r>
            <a:r>
              <a:rPr lang="ru-RU" sz="1600" dirty="0" smtClean="0"/>
              <a:t> можно найти два подтверждения наград </a:t>
            </a:r>
            <a:r>
              <a:rPr lang="ru-RU" sz="1600" dirty="0" smtClean="0"/>
              <a:t> </a:t>
            </a:r>
            <a:r>
              <a:rPr lang="ru-RU" sz="1600" dirty="0" smtClean="0"/>
              <a:t>деда: </a:t>
            </a:r>
            <a:r>
              <a:rPr lang="ru-RU" sz="1600" dirty="0" smtClean="0"/>
              <a:t>«... медалью «За боевые заслуги» за то, что он в бою за населенный пункт Арарат 25.12.1942г. лично принимал участие в отражении атаки автоматчиков и при этом уничтожил 4-х немецких солдат» и «…медалью «За отвагу»…17.03.1944г. в бою за с. Михайловка при сражении атаки прорвавшегося противника на огневую позицию батареи из личного оружия убил 5 немецких солдат, чем помог кавалеристам отразить атаку».</a:t>
            </a:r>
          </a:p>
          <a:p>
            <a:endParaRPr lang="ru-RU" dirty="0"/>
          </a:p>
        </p:txBody>
      </p:sp>
      <p:pic>
        <p:nvPicPr>
          <p:cNvPr id="5" name="Picture 2" descr="C:\Users\Oksana\Desktop\DSC09440.jpg"/>
          <p:cNvPicPr>
            <a:picLocks noChangeAspect="1" noChangeArrowheads="1"/>
          </p:cNvPicPr>
          <p:nvPr/>
        </p:nvPicPr>
        <p:blipFill>
          <a:blip r:embed="rId3" cstate="print"/>
          <a:srcRect/>
          <a:stretch>
            <a:fillRect/>
          </a:stretch>
        </p:blipFill>
        <p:spPr bwMode="auto">
          <a:xfrm>
            <a:off x="2571736" y="3143248"/>
            <a:ext cx="4929222" cy="371475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Oksana\Desktop\s5956857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6" name="Rectangle 4"/>
          <p:cNvSpPr>
            <a:spLocks noChangeArrowheads="1"/>
          </p:cNvSpPr>
          <p:nvPr/>
        </p:nvSpPr>
        <p:spPr bwMode="auto">
          <a:xfrm>
            <a:off x="1714480" y="0"/>
            <a:ext cx="721523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Box 4"/>
          <p:cNvSpPr txBox="1"/>
          <p:nvPr/>
        </p:nvSpPr>
        <p:spPr>
          <a:xfrm>
            <a:off x="1857356" y="0"/>
            <a:ext cx="7072362" cy="6986528"/>
          </a:xfrm>
          <a:prstGeom prst="rect">
            <a:avLst/>
          </a:prstGeom>
          <a:noFill/>
        </p:spPr>
        <p:txBody>
          <a:bodyPr wrap="square" rtlCol="0">
            <a:spAutoFit/>
          </a:bodyPr>
          <a:lstStyle/>
          <a:p>
            <a:pPr>
              <a:lnSpc>
                <a:spcPct val="150000"/>
              </a:lnSpc>
            </a:pPr>
            <a:r>
              <a:rPr lang="ru-RU" sz="1600" dirty="0" smtClean="0"/>
              <a:t>… Мой </a:t>
            </a:r>
            <a:r>
              <a:rPr lang="ru-RU" sz="1600" dirty="0" smtClean="0"/>
              <a:t>дед</a:t>
            </a:r>
            <a:r>
              <a:rPr lang="ru-RU" sz="1600" dirty="0" smtClean="0"/>
              <a:t>, Николай Иванович </a:t>
            </a:r>
            <a:r>
              <a:rPr lang="ru-RU" sz="1600" dirty="0" err="1" smtClean="0"/>
              <a:t>Бражкин</a:t>
            </a:r>
            <a:r>
              <a:rPr lang="ru-RU" sz="1600" dirty="0" smtClean="0"/>
              <a:t>, награжден медалями «За боевые заслуги» (1943,1944), «За отвагу» (1944), «За оборону Кавказа» (1944), «За взятие Будапешта» (1945), «За победу над Германией» (1946). За отличные боевые действия имеет 18 благодарностей. Свои награды получил уже после войны. «Гвардии ефрейтор», «гвардии казак», «гвардии красноармеец» - так он обозначался в документах. «Уволен по Указу Председателя Верховного Совета СССР от 25.09.1945 г., как родившийся в 1912 году» (из Красноармейской книжки).    </a:t>
            </a:r>
          </a:p>
          <a:p>
            <a:pPr>
              <a:lnSpc>
                <a:spcPct val="150000"/>
              </a:lnSpc>
            </a:pPr>
            <a:r>
              <a:rPr lang="ru-RU" sz="1600" dirty="0" smtClean="0"/>
              <a:t>… У </a:t>
            </a:r>
            <a:r>
              <a:rPr lang="ru-RU" sz="1600" dirty="0" smtClean="0"/>
              <a:t>дедушки </a:t>
            </a:r>
            <a:r>
              <a:rPr lang="ru-RU" sz="1600" dirty="0" smtClean="0"/>
              <a:t>Коли нет ни одной военной фотографии. Там, где он был на фронте, не фотографировали. Да и когда пришел после войны ни разу не сфотографировался со своими наградами из-за скромности. Зато он любил сниматься с семьей, где занимал ГЛАВНОЕ место среди своих детей (ФОТО). А воспитал он восьмерых… Повзрослев, дети приводили своих жен – и на снимках увеличивалась семья. Вот это и было настоящей ГОРДОСТЬЮ и НАГРАДОЙ простого русского солдата и человека – СЕМЬЯ. «Для выжившего на войне надо жить не только своей жизнью, а за всех, кто не вернулся. Значит и детей родить надо за них», - так сказал </a:t>
            </a:r>
            <a:r>
              <a:rPr lang="ru-RU" sz="1600" dirty="0" smtClean="0"/>
              <a:t>мой </a:t>
            </a:r>
            <a:r>
              <a:rPr lang="ru-RU" sz="1600" dirty="0" smtClean="0"/>
              <a:t>дедушка</a:t>
            </a:r>
            <a:r>
              <a:rPr lang="ru-RU" sz="1600" dirty="0" smtClean="0"/>
              <a:t>, когда только один раз согласился рассказать о себе и войне. </a:t>
            </a:r>
          </a:p>
          <a:p>
            <a:endParaRPr lang="ru-RU"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Oksana\Desktop\s5956857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6" name="Rectangle 4"/>
          <p:cNvSpPr>
            <a:spLocks noChangeArrowheads="1"/>
          </p:cNvSpPr>
          <p:nvPr/>
        </p:nvSpPr>
        <p:spPr bwMode="auto">
          <a:xfrm>
            <a:off x="1714480" y="0"/>
            <a:ext cx="721523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2143108" y="6072206"/>
            <a:ext cx="6500858" cy="646331"/>
          </a:xfrm>
          <a:prstGeom prst="rect">
            <a:avLst/>
          </a:prstGeom>
          <a:noFill/>
        </p:spPr>
        <p:txBody>
          <a:bodyPr wrap="square" rtlCol="0">
            <a:spAutoFit/>
          </a:bodyPr>
          <a:lstStyle/>
          <a:p>
            <a:r>
              <a:rPr lang="ru-RU" dirty="0" smtClean="0"/>
              <a:t> </a:t>
            </a:r>
          </a:p>
          <a:p>
            <a:endParaRPr lang="ru-RU" dirty="0"/>
          </a:p>
        </p:txBody>
      </p:sp>
      <p:pic>
        <p:nvPicPr>
          <p:cNvPr id="23554" name="Picture 2" descr="C:\Users\Oksana\Desktop\день-победы1.jpg.gif"/>
          <p:cNvPicPr>
            <a:picLocks noChangeAspect="1" noChangeArrowheads="1"/>
          </p:cNvPicPr>
          <p:nvPr/>
        </p:nvPicPr>
        <p:blipFill>
          <a:blip r:embed="rId3"/>
          <a:srcRect/>
          <a:stretch>
            <a:fillRect/>
          </a:stretch>
        </p:blipFill>
        <p:spPr bwMode="auto">
          <a:xfrm>
            <a:off x="2500298" y="142852"/>
            <a:ext cx="4953000" cy="614366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623</Words>
  <PresentationFormat>Экран (4:3)</PresentationFormat>
  <Paragraphs>54</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Слайд 1</vt:lpstr>
      <vt:lpstr>Слайд 2</vt:lpstr>
      <vt:lpstr>Слайд 3</vt:lpstr>
      <vt:lpstr>Слайд 4</vt:lpstr>
      <vt:lpstr>Слайд 5</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Oksana</dc:creator>
  <cp:lastModifiedBy>Oksana</cp:lastModifiedBy>
  <cp:revision>5</cp:revision>
  <dcterms:created xsi:type="dcterms:W3CDTF">2015-05-03T09:16:56Z</dcterms:created>
  <dcterms:modified xsi:type="dcterms:W3CDTF">2015-05-03T14:47:59Z</dcterms:modified>
</cp:coreProperties>
</file>