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84" r:id="rId2"/>
    <p:sldId id="258" r:id="rId3"/>
    <p:sldId id="257" r:id="rId4"/>
    <p:sldId id="277" r:id="rId5"/>
    <p:sldId id="259" r:id="rId6"/>
    <p:sldId id="260" r:id="rId7"/>
    <p:sldId id="280" r:id="rId8"/>
    <p:sldId id="271" r:id="rId9"/>
    <p:sldId id="278" r:id="rId10"/>
    <p:sldId id="279" r:id="rId11"/>
    <p:sldId id="283" r:id="rId12"/>
    <p:sldId id="269" r:id="rId13"/>
    <p:sldId id="281" r:id="rId14"/>
    <p:sldId id="282" r:id="rId15"/>
    <p:sldId id="268" r:id="rId16"/>
    <p:sldId id="267" r:id="rId17"/>
    <p:sldId id="263" r:id="rId18"/>
    <p:sldId id="264" r:id="rId19"/>
    <p:sldId id="262" r:id="rId20"/>
    <p:sldId id="266" r:id="rId21"/>
    <p:sldId id="265" r:id="rId22"/>
    <p:sldId id="274" r:id="rId23"/>
    <p:sldId id="270" r:id="rId24"/>
    <p:sldId id="272" r:id="rId25"/>
    <p:sldId id="273" r:id="rId26"/>
    <p:sldId id="275" r:id="rId27"/>
    <p:sldId id="276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1" autoAdjust="0"/>
    <p:restoredTop sz="94638" autoAdjust="0"/>
  </p:normalViewPr>
  <p:slideViewPr>
    <p:cSldViewPr>
      <p:cViewPr varScale="1">
        <p:scale>
          <a:sx n="82" d="100"/>
          <a:sy n="82" d="100"/>
        </p:scale>
        <p:origin x="-1128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12" y="91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DF810-EAE2-46F6-BDD8-534D731CE88A}" type="datetimeFigureOut">
              <a:rPr lang="ru-RU" smtClean="0"/>
              <a:pPr/>
              <a:t>03.05.2015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B9441C7-EA20-4791-937E-D1E888F3378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DF810-EAE2-46F6-BDD8-534D731CE88A}" type="datetimeFigureOut">
              <a:rPr lang="ru-RU" smtClean="0"/>
              <a:pPr/>
              <a:t>03.05.2015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9441C7-EA20-4791-937E-D1E888F337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DF810-EAE2-46F6-BDD8-534D731CE88A}" type="datetimeFigureOut">
              <a:rPr lang="ru-RU" smtClean="0"/>
              <a:pPr/>
              <a:t>03.05.2015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9441C7-EA20-4791-937E-D1E888F337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04DF810-EAE2-46F6-BDD8-534D731CE88A}" type="datetimeFigureOut">
              <a:rPr lang="ru-RU" smtClean="0"/>
              <a:pPr/>
              <a:t>03.05.2015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0B9441C7-EA20-4791-937E-D1E888F3378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DF810-EAE2-46F6-BDD8-534D731CE88A}" type="datetimeFigureOut">
              <a:rPr lang="ru-RU" smtClean="0"/>
              <a:pPr/>
              <a:t>03.05.2015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9441C7-EA20-4791-937E-D1E888F3378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DF810-EAE2-46F6-BDD8-534D731CE88A}" type="datetimeFigureOut">
              <a:rPr lang="ru-RU" smtClean="0"/>
              <a:pPr/>
              <a:t>03.05.2015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9441C7-EA20-4791-937E-D1E888F3378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9441C7-EA20-4791-937E-D1E888F3378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DF810-EAE2-46F6-BDD8-534D731CE88A}" type="datetimeFigureOut">
              <a:rPr lang="ru-RU" smtClean="0"/>
              <a:pPr/>
              <a:t>03.05.2015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DF810-EAE2-46F6-BDD8-534D731CE88A}" type="datetimeFigureOut">
              <a:rPr lang="ru-RU" smtClean="0"/>
              <a:pPr/>
              <a:t>03.05.2015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9441C7-EA20-4791-937E-D1E888F3378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DF810-EAE2-46F6-BDD8-534D731CE88A}" type="datetimeFigureOut">
              <a:rPr lang="ru-RU" smtClean="0"/>
              <a:pPr/>
              <a:t>03.05.2015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9441C7-EA20-4791-937E-D1E888F337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04DF810-EAE2-46F6-BDD8-534D731CE88A}" type="datetimeFigureOut">
              <a:rPr lang="ru-RU" smtClean="0"/>
              <a:pPr/>
              <a:t>03.05.2015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B9441C7-EA20-4791-937E-D1E888F3378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DF810-EAE2-46F6-BDD8-534D731CE88A}" type="datetimeFigureOut">
              <a:rPr lang="ru-RU" smtClean="0"/>
              <a:pPr/>
              <a:t>03.05.2015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B9441C7-EA20-4791-937E-D1E888F3378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304DF810-EAE2-46F6-BDD8-534D731CE88A}" type="datetimeFigureOut">
              <a:rPr lang="ru-RU" smtClean="0"/>
              <a:pPr/>
              <a:t>03.05.2015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0B9441C7-EA20-4791-937E-D1E888F3378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9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sz="4400" dirty="0" smtClean="0"/>
              <a:t>Самый крупный дубовый лес в степи.</a:t>
            </a:r>
            <a:endParaRPr lang="ru-RU" sz="4400" dirty="0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457200" y="836712"/>
            <a:ext cx="8305800" cy="1728192"/>
          </a:xfrm>
        </p:spPr>
        <p:txBody>
          <a:bodyPr/>
          <a:lstStyle/>
          <a:p>
            <a:r>
              <a:rPr lang="ru-RU" sz="8000" dirty="0" smtClean="0"/>
              <a:t>Шипов лес</a:t>
            </a:r>
            <a:endParaRPr lang="ru-RU" sz="8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614346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Ясень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yasen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57200" y="571480"/>
            <a:ext cx="5686436" cy="5448320"/>
          </a:xfrm>
        </p:spPr>
      </p:pic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6429388" y="1142984"/>
            <a:ext cx="2257412" cy="4876816"/>
          </a:xfrm>
        </p:spPr>
        <p:txBody>
          <a:bodyPr>
            <a:noAutofit/>
          </a:bodyPr>
          <a:lstStyle/>
          <a:p>
            <a:r>
              <a:rPr lang="ru-RU" sz="2400" dirty="0" smtClean="0"/>
              <a:t>Красота ясеня давно уже пришлась по душе человеку. Причем настолько, что в древних мифах ясень считали прародителем людей.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Содержимое 7" descr="beresklet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642910" y="971550"/>
            <a:ext cx="5572164" cy="46863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Текст 6"/>
          <p:cNvSpPr>
            <a:spLocks noGrp="1"/>
          </p:cNvSpPr>
          <p:nvPr>
            <p:ph type="body" idx="2"/>
          </p:nvPr>
        </p:nvSpPr>
        <p:spPr>
          <a:xfrm>
            <a:off x="6572264" y="1285860"/>
            <a:ext cx="2193784" cy="4572032"/>
          </a:xfrm>
        </p:spPr>
        <p:txBody>
          <a:bodyPr>
            <a:noAutofit/>
          </a:bodyPr>
          <a:lstStyle/>
          <a:p>
            <a:r>
              <a:rPr lang="ru-RU" sz="2000" dirty="0" smtClean="0"/>
              <a:t>Говорят, ядовитый кустарник вырастила одна колдунья, обидевшись на людей. Но потом все же пожалела их и сделала </a:t>
            </a:r>
            <a:r>
              <a:rPr lang="ru-RU" sz="2000" b="1" dirty="0" smtClean="0"/>
              <a:t>бересклет лекарственным</a:t>
            </a:r>
            <a:r>
              <a:rPr lang="ru-RU" sz="2000" dirty="0" smtClean="0"/>
              <a:t>. </a:t>
            </a:r>
            <a:endParaRPr lang="ru-RU" sz="2000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685784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Бересклет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0"/>
          <p:cNvSpPr>
            <a:spLocks noGrp="1"/>
          </p:cNvSpPr>
          <p:nvPr>
            <p:ph type="title"/>
          </p:nvPr>
        </p:nvSpPr>
        <p:spPr>
          <a:xfrm>
            <a:off x="5929322" y="500042"/>
            <a:ext cx="2757478" cy="71438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Медуница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Содержимое 7" descr="0_5b34d_a1f857ef_XL.gif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467544" y="1000108"/>
            <a:ext cx="5104588" cy="44451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5857884" y="1524000"/>
            <a:ext cx="2850252" cy="457200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Русское название «медуница» дано растению за обилие мёда – сладкого нектара в её цветках.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Хохлатки</a:t>
            </a:r>
            <a:endParaRPr lang="ru-RU"/>
          </a:p>
        </p:txBody>
      </p:sp>
      <p:pic>
        <p:nvPicPr>
          <p:cNvPr id="5" name="Содержимое 4" descr="corid_marina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415493" y="2352749"/>
            <a:ext cx="4059238" cy="304442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Содержимое 5" descr="hohlatka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4648200" y="2287785"/>
            <a:ext cx="4059238" cy="304442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Гусиный-лук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971550"/>
            <a:ext cx="5900750" cy="44255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500826" y="1285860"/>
            <a:ext cx="2265222" cy="4857784"/>
          </a:xfrm>
        </p:spPr>
        <p:txBody>
          <a:bodyPr>
            <a:noAutofit/>
          </a:bodyPr>
          <a:lstStyle/>
          <a:p>
            <a:r>
              <a:rPr lang="ru-RU" sz="1800" dirty="0" smtClean="0"/>
              <a:t>Когда-то гусиного лука по лесным полянам было  много. И старые люди рассказывают, что на эти  поляны по весне всегда опускались стаи диких гусей, чтобы передохнуть здесь после трудной дороги.</a:t>
            </a:r>
            <a:endParaRPr lang="ru-RU" sz="1800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82866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Гусиный лук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Содержимое 7" descr="985251fd3c0b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755576" y="980728"/>
            <a:ext cx="5388060" cy="437709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Текст 6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Пролеска (</a:t>
            </a:r>
            <a:r>
              <a:rPr lang="ru-RU" sz="2400" dirty="0" err="1" smtClean="0"/>
              <a:t>сцилла</a:t>
            </a:r>
            <a:r>
              <a:rPr lang="ru-RU" sz="2400" dirty="0" smtClean="0"/>
              <a:t>) – растение, без которого трудно представить Шипов лес.</a:t>
            </a:r>
            <a:endParaRPr lang="ru-RU" sz="2400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82866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Пролеска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Содержимое 7" descr="full1329960658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857224" y="1271568"/>
            <a:ext cx="5357850" cy="44434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Текст 6"/>
          <p:cNvSpPr>
            <a:spLocks noGrp="1"/>
          </p:cNvSpPr>
          <p:nvPr>
            <p:ph type="body" idx="2"/>
          </p:nvPr>
        </p:nvSpPr>
        <p:spPr>
          <a:xfrm>
            <a:off x="6357950" y="1285860"/>
            <a:ext cx="2357454" cy="4500594"/>
          </a:xfrm>
        </p:spPr>
        <p:txBody>
          <a:bodyPr>
            <a:no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Весь внешний облик этого хищника свидетельствует о его мощи и отличной приспособленности к неутомимому бегу, преследованию и нападению на своих жертв.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685784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Волк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800px-Capreolus_capreolus_2_Jojo.jpg"/>
          <p:cNvPicPr>
            <a:picLocks noGrp="1" noChangeAspect="1"/>
          </p:cNvPicPr>
          <p:nvPr>
            <p:ph sz="quarter" idx="1"/>
          </p:nvPr>
        </p:nvPicPr>
        <p:blipFill>
          <a:blip r:embed="rId2" cstate="email"/>
          <a:stretch>
            <a:fillRect/>
          </a:stretch>
        </p:blipFill>
        <p:spPr>
          <a:xfrm>
            <a:off x="899592" y="1124744"/>
            <a:ext cx="5317430" cy="38884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6572264" y="1600200"/>
            <a:ext cx="2193784" cy="3733800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Косуля - одно из красивейших животных в семействе оленей.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86578" y="571480"/>
            <a:ext cx="1981200" cy="714380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Косуля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212 (2).jpeg"/>
          <p:cNvPicPr>
            <a:picLocks noGrp="1" noChangeAspect="1"/>
          </p:cNvPicPr>
          <p:nvPr>
            <p:ph sz="quarter" idx="1"/>
          </p:nvPr>
        </p:nvPicPr>
        <p:blipFill>
          <a:blip r:embed="rId2" cstate="email"/>
          <a:stretch>
            <a:fillRect/>
          </a:stretch>
        </p:blipFill>
        <p:spPr>
          <a:xfrm>
            <a:off x="457200" y="971550"/>
            <a:ext cx="5848368" cy="43862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Текст 3"/>
          <p:cNvSpPr>
            <a:spLocks noGrp="1"/>
          </p:cNvSpPr>
          <p:nvPr>
            <p:ph type="body" idx="2"/>
          </p:nvPr>
        </p:nvSpPr>
        <p:spPr/>
        <p:txBody>
          <a:bodyPr>
            <a:no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Европейского лося не зря называют лесным великаном. Действительно, это одно из самых крупных копытных животных лесной зоны.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Лось.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Содержимое 7" descr="1282481909_kaban4iki11.jpg"/>
          <p:cNvPicPr>
            <a:picLocks noGrp="1" noChangeAspect="1"/>
          </p:cNvPicPr>
          <p:nvPr>
            <p:ph sz="quarter" idx="1"/>
          </p:nvPr>
        </p:nvPicPr>
        <p:blipFill>
          <a:blip r:embed="rId2" cstate="email"/>
          <a:stretch>
            <a:fillRect/>
          </a:stretch>
        </p:blipFill>
        <p:spPr>
          <a:xfrm>
            <a:off x="1104900" y="1459230"/>
            <a:ext cx="4953000" cy="37109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Текст 9"/>
          <p:cNvSpPr>
            <a:spLocks noGrp="1"/>
          </p:cNvSpPr>
          <p:nvPr>
            <p:ph type="body" idx="2"/>
          </p:nvPr>
        </p:nvSpPr>
        <p:spPr>
          <a:xfrm>
            <a:off x="6643702" y="1214422"/>
            <a:ext cx="2122346" cy="4119578"/>
          </a:xfrm>
        </p:spPr>
        <p:txBody>
          <a:bodyPr>
            <a:no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Дикие свиньи — кабаны — типичные жители широколиственных лесов.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685784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/>
              <a:t>Кабан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karta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683568" y="1124744"/>
            <a:ext cx="5760639" cy="46805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Текст 3"/>
          <p:cNvSpPr>
            <a:spLocks noGrp="1"/>
          </p:cNvSpPr>
          <p:nvPr>
            <p:ph type="body" idx="2"/>
          </p:nvPr>
        </p:nvSpPr>
        <p:spPr/>
        <p:txBody>
          <a:bodyPr>
            <a:noAutofit/>
          </a:bodyPr>
          <a:lstStyle/>
          <a:p>
            <a:r>
              <a:rPr lang="ru-RU" dirty="0" smtClean="0"/>
              <a:t>Этот памятник природы расположен на водоразделе между притоками Дона - Битюгом и </a:t>
            </a:r>
            <a:r>
              <a:rPr lang="ru-RU" dirty="0" err="1" smtClean="0"/>
              <a:t>Осередью</a:t>
            </a:r>
            <a:r>
              <a:rPr lang="ru-RU" dirty="0" smtClean="0"/>
              <a:t>, на границе степной и лесостепной зон. Его общая площадь составляет около 39,2 тыс. га (в т. ч. под лесом 35,6 тыс. га). 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 smtClean="0"/>
              <a:t>Шипов лес на карте района.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Частые гости села из леса</a:t>
            </a:r>
            <a:endParaRPr lang="ru-RU" dirty="0"/>
          </a:p>
        </p:txBody>
      </p:sp>
      <p:pic>
        <p:nvPicPr>
          <p:cNvPr id="8" name="Содержимое 7" descr="background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457200" y="2287785"/>
            <a:ext cx="4059238" cy="304442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Содержимое 8" descr="zayac3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4648200" y="2261170"/>
            <a:ext cx="4059238" cy="309765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Barsuk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683568" y="1052736"/>
            <a:ext cx="5111750" cy="48051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6143636" y="1214422"/>
            <a:ext cx="2622412" cy="4786346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 </a:t>
            </a:r>
            <a:r>
              <a:rPr lang="ru-RU" sz="1800" dirty="0" smtClean="0"/>
              <a:t>Барсучья нора — капитальное сооружение в несколько этажей, имеющее около 50 входов. Выстланная сухой травой центральная нора длиной 5-10 м располагается на глубине 1-3 или даже 5 м. Учёные считают, что возраст некоторых барсучьих нор превышает тысячу лет. </a:t>
            </a:r>
            <a:endParaRPr lang="ru-RU" sz="18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685784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Барсук.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VceGv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714348" y="1120124"/>
            <a:ext cx="5405654" cy="45234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6429388" y="1285860"/>
            <a:ext cx="2336660" cy="4786346"/>
          </a:xfrm>
        </p:spPr>
        <p:txBody>
          <a:bodyPr>
            <a:no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Несмотря на свою аристократическую внешность, жуки очень сварливы. Самцы схватив своего сородича, могут сбросить его со ствола дерева.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757222"/>
          </a:xfrm>
        </p:spPr>
        <p:txBody>
          <a:bodyPr>
            <a:normAutofit fontScale="90000"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Жук - олень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Ландыш майский</a:t>
            </a:r>
            <a:endParaRPr lang="ru-RU" dirty="0"/>
          </a:p>
        </p:txBody>
      </p:sp>
      <p:pic>
        <p:nvPicPr>
          <p:cNvPr id="5" name="Содержимое 4" descr="1048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708819" y="2132856"/>
            <a:ext cx="3556000" cy="31683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Содержимое 5" descr="0_66431_eb9b8e25_XL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4648200" y="2132856"/>
            <a:ext cx="4059238" cy="30963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900098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/>
              <a:t>Рябчик шахматный</a:t>
            </a:r>
            <a:endParaRPr lang="ru-RU" sz="2400" dirty="0"/>
          </a:p>
        </p:txBody>
      </p:sp>
      <p:pic>
        <p:nvPicPr>
          <p:cNvPr id="8" name="Рисунок 7" descr="d86804c5617c916d5101f44f7e33b8f9.jpg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lum/>
          </a:blip>
          <a:srcRect/>
          <a:stretch>
            <a:fillRect/>
          </a:stretch>
        </p:blipFill>
        <p:spPr>
          <a:xfrm>
            <a:off x="642910" y="928670"/>
            <a:ext cx="5643602" cy="50911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6629400" y="1428736"/>
            <a:ext cx="2057400" cy="4591064"/>
          </a:xfrm>
        </p:spPr>
        <p:txBody>
          <a:bodyPr>
            <a:normAutofit/>
          </a:bodyPr>
          <a:lstStyle/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Рябчик шахматный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назван так за узор похожий на шахматную доску. </a:t>
            </a:r>
          </a:p>
          <a:p>
            <a:pPr algn="ctr"/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Содержимое 7" descr="Polygonatum_multiflorum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899592" y="1071546"/>
            <a:ext cx="5244044" cy="435771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Текст 6"/>
          <p:cNvSpPr>
            <a:spLocks noGrp="1"/>
          </p:cNvSpPr>
          <p:nvPr>
            <p:ph type="body" idx="2"/>
          </p:nvPr>
        </p:nvSpPr>
        <p:spPr>
          <a:xfrm>
            <a:off x="6429388" y="1428736"/>
            <a:ext cx="2341438" cy="4619644"/>
          </a:xfrm>
        </p:spPr>
        <p:txBody>
          <a:bodyPr>
            <a:norm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Несмотря на свое изящество и привлекательность, купена — ядовитое растение. В ее корневищах и плодах содержатся алкалоиды.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900098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/>
              <a:t>Купена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dirty="0" smtClean="0"/>
              <a:t>Лесная аптека</a:t>
            </a:r>
            <a:endParaRPr lang="ru-RU" sz="5400" dirty="0"/>
          </a:p>
        </p:txBody>
      </p:sp>
      <p:pic>
        <p:nvPicPr>
          <p:cNvPr id="8" name="Содержимое 7" descr="0_df0_8725764b_xl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 rot="20938319">
            <a:off x="824758" y="1957942"/>
            <a:ext cx="3657922" cy="32200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Содержимое 8" descr="zemlyanika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 rot="1365795">
            <a:off x="4643714" y="2363259"/>
            <a:ext cx="3812232" cy="30353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dirty="0" smtClean="0"/>
              <a:t>Дары леса.</a:t>
            </a:r>
            <a:endParaRPr lang="ru-RU" sz="6000" dirty="0"/>
          </a:p>
        </p:txBody>
      </p:sp>
      <p:pic>
        <p:nvPicPr>
          <p:cNvPr id="8" name="Содержимое 7" descr="76757464_logo24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 rot="21265194">
            <a:off x="495556" y="1976066"/>
            <a:ext cx="4059238" cy="304442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Содержимое 8" descr="SYh2HuqYuC_large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 rot="652771">
            <a:off x="4648200" y="2348880"/>
            <a:ext cx="4038600" cy="30243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dcb384466a18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827584" y="908720"/>
            <a:ext cx="4392488" cy="44965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Текст 5"/>
          <p:cNvSpPr>
            <a:spLocks noGrp="1"/>
          </p:cNvSpPr>
          <p:nvPr>
            <p:ph type="body" idx="2"/>
          </p:nvPr>
        </p:nvSpPr>
        <p:spPr>
          <a:xfrm>
            <a:off x="6300192" y="1600200"/>
            <a:ext cx="2465856" cy="3733800"/>
          </a:xfrm>
        </p:spPr>
        <p:txBody>
          <a:bodyPr>
            <a:noAutofit/>
          </a:bodyPr>
          <a:lstStyle/>
          <a:p>
            <a:r>
              <a:rPr lang="ru-RU" sz="3600" dirty="0" smtClean="0"/>
              <a:t>Петр </a:t>
            </a:r>
            <a:r>
              <a:rPr lang="en-US" sz="3600" dirty="0" smtClean="0"/>
              <a:t>I</a:t>
            </a:r>
            <a:r>
              <a:rPr lang="ru-RU" sz="3600" dirty="0" smtClean="0"/>
              <a:t> назвал Шипов лес «Золотым кустом России»</a:t>
            </a:r>
            <a:endParaRPr lang="ru-RU" sz="3600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5868888"/>
          </a:xfrm>
        </p:spPr>
        <p:txBody>
          <a:bodyPr>
            <a:normAutofit/>
          </a:bodyPr>
          <a:lstStyle/>
          <a:p>
            <a:pPr algn="ctr"/>
            <a:r>
              <a:rPr lang="ru-RU" sz="4800" dirty="0" smtClean="0"/>
              <a:t>Лесной массив Шипова дубрава получил свое название при Петре I от английского слова «ship», когда в 1709 по его указу из местной древесины начали строить корабли. </a:t>
            </a:r>
            <a:endParaRPr lang="ru-RU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908448"/>
          </a:xfrm>
        </p:spPr>
        <p:txBody>
          <a:bodyPr>
            <a:no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Основные насаждения представлены дубравами, в которых преобладает дуб черешчатый, главным образом в возрасте не менее 150 лет. Высота таких дубов достигает в среднем 35 м.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42630AAC6B89-2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457200" y="2492896"/>
            <a:ext cx="4059238" cy="374441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Содержимое 5" descr="Arden-au-printemps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4648200" y="2492896"/>
            <a:ext cx="4059238" cy="3744416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Содержимое 7" descr="107_3_clean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115616" y="908720"/>
            <a:ext cx="3238197" cy="50405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Текст 6"/>
          <p:cNvSpPr>
            <a:spLocks noGrp="1"/>
          </p:cNvSpPr>
          <p:nvPr>
            <p:ph type="body" idx="2"/>
          </p:nvPr>
        </p:nvSpPr>
        <p:spPr>
          <a:xfrm>
            <a:off x="5000628" y="1428736"/>
            <a:ext cx="3765420" cy="4736568"/>
          </a:xfrm>
        </p:spPr>
        <p:txBody>
          <a:bodyPr>
            <a:normAutofit lnSpcReduction="10000"/>
          </a:bodyPr>
          <a:lstStyle/>
          <a:p>
            <a:r>
              <a:rPr lang="ru-RU" sz="2400" dirty="0" smtClean="0"/>
              <a:t>Одна из главных достопримечательностей - идеальный дуб, его возраст 155 лет, а высота 35м. До высоты 25 метров гладкий ствол вообще не имеет сучьев, и лишь на этой высотной отметке начинается умеренная и симметричная крона.</a:t>
            </a:r>
          </a:p>
          <a:p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6300192" y="332656"/>
            <a:ext cx="1981200" cy="1008112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/>
              <a:t>Идеальный дуб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getImag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24000" y="692696"/>
            <a:ext cx="6096000" cy="54033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Липа</a:t>
            </a:r>
            <a:endParaRPr lang="ru-RU" dirty="0"/>
          </a:p>
        </p:txBody>
      </p:sp>
      <p:pic>
        <p:nvPicPr>
          <p:cNvPr id="8" name="Содержимое 7" descr="Sommerlinde_(Tilia_platyphyllos)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814229" y="1772816"/>
            <a:ext cx="3345180" cy="43231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Содержимое 8" descr="c6fff50d74ad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4427984" y="1916832"/>
            <a:ext cx="4059238" cy="41764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757222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Клен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766391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57200" y="785794"/>
            <a:ext cx="5400684" cy="5234006"/>
          </a:xfrm>
        </p:spPr>
      </p:pic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6215074" y="1285860"/>
            <a:ext cx="2471726" cy="4733940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Кленовый лист в качестве талисмана сулит удачу в начинаниях, карьерный рост, поможет человеку добиться успеха и во весь голос заявить о себе.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167</TotalTime>
  <Words>470</Words>
  <Application>Microsoft Office PowerPoint</Application>
  <PresentationFormat>Экран (4:3)</PresentationFormat>
  <Paragraphs>43</Paragraphs>
  <Slides>27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Бумажная</vt:lpstr>
      <vt:lpstr>Шипов лес</vt:lpstr>
      <vt:lpstr>Шипов лес на карте района.</vt:lpstr>
      <vt:lpstr>Слайд 3</vt:lpstr>
      <vt:lpstr>Лесной массив Шипова дубрава получил свое название при Петре I от английского слова «ship», когда в 1709 по его указу из местной древесины начали строить корабли. </vt:lpstr>
      <vt:lpstr>Основные насаждения представлены дубравами, в которых преобладает дуб черешчатый, главным образом в возрасте не менее 150 лет. Высота таких дубов достигает в среднем 35 м.</vt:lpstr>
      <vt:lpstr>Идеальный дуб</vt:lpstr>
      <vt:lpstr>Слайд 7</vt:lpstr>
      <vt:lpstr>Липа</vt:lpstr>
      <vt:lpstr>Клен</vt:lpstr>
      <vt:lpstr>Ясень</vt:lpstr>
      <vt:lpstr>Бересклет</vt:lpstr>
      <vt:lpstr>Медуница</vt:lpstr>
      <vt:lpstr>Хохлатки</vt:lpstr>
      <vt:lpstr>Гусиный лук</vt:lpstr>
      <vt:lpstr>Пролеска</vt:lpstr>
      <vt:lpstr>Волк</vt:lpstr>
      <vt:lpstr>Косуля</vt:lpstr>
      <vt:lpstr>Лось.</vt:lpstr>
      <vt:lpstr>Кабан</vt:lpstr>
      <vt:lpstr>Частые гости села из леса</vt:lpstr>
      <vt:lpstr>Барсук.</vt:lpstr>
      <vt:lpstr>Жук - олень</vt:lpstr>
      <vt:lpstr>Ландыш майский</vt:lpstr>
      <vt:lpstr>Рябчик шахматный</vt:lpstr>
      <vt:lpstr>Купена</vt:lpstr>
      <vt:lpstr>Лесная аптека</vt:lpstr>
      <vt:lpstr>Дары леса.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Администратор</dc:creator>
  <cp:lastModifiedBy>1</cp:lastModifiedBy>
  <cp:revision>35</cp:revision>
  <dcterms:created xsi:type="dcterms:W3CDTF">2012-10-11T13:41:29Z</dcterms:created>
  <dcterms:modified xsi:type="dcterms:W3CDTF">2015-05-03T19:15:07Z</dcterms:modified>
</cp:coreProperties>
</file>