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7" r:id="rId9"/>
    <p:sldId id="263" r:id="rId10"/>
    <p:sldId id="264" r:id="rId11"/>
    <p:sldId id="265" r:id="rId12"/>
    <p:sldId id="266"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C1C1C"/>
    <a:srgbClr val="000066"/>
    <a:srgbClr val="1500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14" autoAdjust="0"/>
    <p:restoredTop sz="94660"/>
  </p:normalViewPr>
  <p:slideViewPr>
    <p:cSldViewPr>
      <p:cViewPr varScale="1">
        <p:scale>
          <a:sx n="110" d="100"/>
          <a:sy n="110" d="100"/>
        </p:scale>
        <p:origin x="-165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6ED27307-C52F-4F2E-B515-16F51EA2594A}" type="datetimeFigureOut">
              <a:rPr lang="ru-RU" smtClean="0"/>
              <a:t>03.05.2015</a:t>
            </a:fld>
            <a:endParaRPr lang="ru-RU"/>
          </a:p>
        </p:txBody>
      </p:sp>
      <p:sp>
        <p:nvSpPr>
          <p:cNvPr id="16" name="Номер слайда 15"/>
          <p:cNvSpPr>
            <a:spLocks noGrp="1"/>
          </p:cNvSpPr>
          <p:nvPr>
            <p:ph type="sldNum" sz="quarter" idx="11"/>
          </p:nvPr>
        </p:nvSpPr>
        <p:spPr/>
        <p:txBody>
          <a:bodyPr/>
          <a:lstStyle/>
          <a:p>
            <a:fld id="{9D769227-A053-4A06-9417-7108B0BA70F4}" type="slidenum">
              <a:rPr lang="ru-RU" smtClean="0"/>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ED27307-C52F-4F2E-B515-16F51EA2594A}" type="datetimeFigureOut">
              <a:rPr lang="ru-RU" smtClean="0"/>
              <a:t>03.05.2015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769227-A053-4A06-9417-7108B0BA70F4}"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ED27307-C52F-4F2E-B515-16F51EA2594A}" type="datetimeFigureOut">
              <a:rPr lang="ru-RU" smtClean="0"/>
              <a:t>03.05.2015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769227-A053-4A06-9417-7108B0BA70F4}"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Объект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6ED27307-C52F-4F2E-B515-16F51EA2594A}" type="datetimeFigureOut">
              <a:rPr lang="ru-RU" smtClean="0"/>
              <a:t>03.05.2015</a:t>
            </a:fld>
            <a:endParaRPr lang="ru-RU"/>
          </a:p>
        </p:txBody>
      </p:sp>
      <p:sp>
        <p:nvSpPr>
          <p:cNvPr id="15" name="Номер слайда 14"/>
          <p:cNvSpPr>
            <a:spLocks noGrp="1"/>
          </p:cNvSpPr>
          <p:nvPr>
            <p:ph type="sldNum" sz="quarter" idx="15"/>
          </p:nvPr>
        </p:nvSpPr>
        <p:spPr/>
        <p:txBody>
          <a:bodyPr/>
          <a:lstStyle>
            <a:lvl1pPr algn="ctr">
              <a:defRPr/>
            </a:lvl1pPr>
          </a:lstStyle>
          <a:p>
            <a:fld id="{9D769227-A053-4A06-9417-7108B0BA70F4}" type="slidenum">
              <a:rPr lang="ru-RU" smtClean="0"/>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6ED27307-C52F-4F2E-B515-16F51EA2594A}" type="datetimeFigureOut">
              <a:rPr lang="ru-RU" smtClean="0"/>
              <a:t>03.05.2015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769227-A053-4A06-9417-7108B0BA70F4}" type="slidenum">
              <a:rPr lang="ru-RU" smtClean="0"/>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6ED27307-C52F-4F2E-B515-16F51EA2594A}" type="datetimeFigureOut">
              <a:rPr lang="ru-RU" smtClean="0"/>
              <a:t>03.05.2015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D769227-A053-4A06-9417-7108B0BA70F4}"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Объект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9D769227-A053-4A06-9417-7108B0BA70F4}" type="slidenum">
              <a:rPr lang="ru-RU" smtClean="0"/>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6ED27307-C52F-4F2E-B515-16F51EA2594A}" type="datetimeFigureOut">
              <a:rPr lang="ru-RU" smtClean="0"/>
              <a:t>03.05.2015</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Объект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Объект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6ED27307-C52F-4F2E-B515-16F51EA2594A}" type="datetimeFigureOut">
              <a:rPr lang="ru-RU" smtClean="0"/>
              <a:t>03.05.2015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D769227-A053-4A06-9417-7108B0BA70F4}"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ED27307-C52F-4F2E-B515-16F51EA2594A}" type="datetimeFigureOut">
              <a:rPr lang="ru-RU" smtClean="0"/>
              <a:t>03.05.2015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D769227-A053-4A06-9417-7108B0BA70F4}"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Объект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6ED27307-C52F-4F2E-B515-16F51EA2594A}" type="datetimeFigureOut">
              <a:rPr lang="ru-RU" smtClean="0"/>
              <a:t>03.05.2015</a:t>
            </a:fld>
            <a:endParaRPr lang="ru-RU"/>
          </a:p>
        </p:txBody>
      </p:sp>
      <p:sp>
        <p:nvSpPr>
          <p:cNvPr id="9" name="Номер слайда 8"/>
          <p:cNvSpPr>
            <a:spLocks noGrp="1"/>
          </p:cNvSpPr>
          <p:nvPr>
            <p:ph type="sldNum" sz="quarter" idx="15"/>
          </p:nvPr>
        </p:nvSpPr>
        <p:spPr/>
        <p:txBody>
          <a:bodyPr/>
          <a:lstStyle/>
          <a:p>
            <a:fld id="{9D769227-A053-4A06-9417-7108B0BA70F4}" type="slidenum">
              <a:rPr lang="ru-RU" smtClean="0"/>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6ED27307-C52F-4F2E-B515-16F51EA2594A}" type="datetimeFigureOut">
              <a:rPr lang="ru-RU" smtClean="0"/>
              <a:t>03.05.2015</a:t>
            </a:fld>
            <a:endParaRPr lang="ru-RU"/>
          </a:p>
        </p:txBody>
      </p:sp>
      <p:sp>
        <p:nvSpPr>
          <p:cNvPr id="9" name="Номер слайда 8"/>
          <p:cNvSpPr>
            <a:spLocks noGrp="1"/>
          </p:cNvSpPr>
          <p:nvPr>
            <p:ph type="sldNum" sz="quarter" idx="11"/>
          </p:nvPr>
        </p:nvSpPr>
        <p:spPr/>
        <p:txBody>
          <a:bodyPr/>
          <a:lstStyle/>
          <a:p>
            <a:fld id="{9D769227-A053-4A06-9417-7108B0BA70F4}" type="slidenum">
              <a:rPr lang="ru-RU" smtClean="0"/>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6ED27307-C52F-4F2E-B515-16F51EA2594A}" type="datetimeFigureOut">
              <a:rPr lang="ru-RU" smtClean="0"/>
              <a:t>03.05.2015</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9D769227-A053-4A06-9417-7108B0BA70F4}" type="slidenum">
              <a:rPr lang="ru-RU" smtClean="0"/>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8560" y="4923390"/>
            <a:ext cx="8305800" cy="1143000"/>
          </a:xfrm>
        </p:spPr>
        <p:txBody>
          <a:bodyPr/>
          <a:lstStyle/>
          <a:p>
            <a:r>
              <a:rPr lang="ru-RU" sz="4800" b="1" dirty="0" smtClean="0">
                <a:solidFill>
                  <a:srgbClr val="8C1C1C"/>
                </a:solidFill>
                <a:effectLst>
                  <a:outerShdw blurRad="38100" dist="38100" dir="2700000" algn="tl">
                    <a:srgbClr val="000000">
                      <a:alpha val="43137"/>
                    </a:srgbClr>
                  </a:outerShdw>
                </a:effectLst>
              </a:rPr>
              <a:t>Этих дней не смолкнет слава!</a:t>
            </a:r>
            <a:endParaRPr lang="ru-RU" sz="4800" b="1" dirty="0">
              <a:solidFill>
                <a:srgbClr val="8C1C1C"/>
              </a:solidFill>
              <a:effectLst>
                <a:outerShdw blurRad="38100" dist="38100" dir="2700000" algn="tl">
                  <a:srgbClr val="000000">
                    <a:alpha val="43137"/>
                  </a:srgbClr>
                </a:outerShdw>
              </a:effectLst>
            </a:endParaRPr>
          </a:p>
        </p:txBody>
      </p:sp>
      <p:sp>
        <p:nvSpPr>
          <p:cNvPr id="2" name="Заголовок 1"/>
          <p:cNvSpPr>
            <a:spLocks noGrp="1"/>
          </p:cNvSpPr>
          <p:nvPr>
            <p:ph type="ctrTitle"/>
          </p:nvPr>
        </p:nvSpPr>
        <p:spPr/>
        <p:txBody>
          <a:bodyPr/>
          <a:lstStyle/>
          <a:p>
            <a:endParaRPr lang="ru-RU" dirty="0"/>
          </a:p>
        </p:txBody>
      </p:sp>
      <p:pic>
        <p:nvPicPr>
          <p:cNvPr id="1026" name="Picture 2" descr="C:\Users\User\Desktop\ВОВ\орден3.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83568" y="260647"/>
            <a:ext cx="7776864" cy="475396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644008" y="5589240"/>
            <a:ext cx="4011512" cy="923330"/>
          </a:xfrm>
          <a:prstGeom prst="rect">
            <a:avLst/>
          </a:prstGeom>
          <a:noFill/>
        </p:spPr>
        <p:txBody>
          <a:bodyPr wrap="square" rtlCol="0">
            <a:spAutoFit/>
          </a:bodyPr>
          <a:lstStyle/>
          <a:p>
            <a:r>
              <a:rPr lang="ru-RU" b="1" dirty="0" smtClean="0">
                <a:solidFill>
                  <a:srgbClr val="FF6600"/>
                </a:solidFill>
                <a:effectLst>
                  <a:outerShdw blurRad="38100" dist="38100" dir="2700000" algn="tl">
                    <a:srgbClr val="000000">
                      <a:alpha val="43137"/>
                    </a:srgbClr>
                  </a:outerShdw>
                </a:effectLst>
              </a:rPr>
              <a:t>Перминова Лариса Алексеевна </a:t>
            </a:r>
          </a:p>
          <a:p>
            <a:r>
              <a:rPr lang="ru-RU" b="1" dirty="0" smtClean="0">
                <a:solidFill>
                  <a:srgbClr val="FF6600"/>
                </a:solidFill>
                <a:effectLst>
                  <a:outerShdw blurRad="38100" dist="38100" dir="2700000" algn="tl">
                    <a:srgbClr val="000000">
                      <a:alpha val="43137"/>
                    </a:srgbClr>
                  </a:outerShdw>
                </a:effectLst>
              </a:rPr>
              <a:t>Воспитатель высшей квалификационной категории.</a:t>
            </a:r>
            <a:endParaRPr lang="ru-RU" b="1" dirty="0">
              <a:solidFill>
                <a:srgbClr val="FF66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50059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54410" y="188640"/>
            <a:ext cx="8229600" cy="4572000"/>
          </a:xfrm>
        </p:spPr>
        <p:txBody>
          <a:bodyPr/>
          <a:lstStyle/>
          <a:p>
            <a:pPr marL="0" indent="0">
              <a:buNone/>
            </a:pPr>
            <a:r>
              <a:rPr lang="ru-RU" b="1" dirty="0" smtClean="0">
                <a:solidFill>
                  <a:srgbClr val="8C1C1C"/>
                </a:solidFill>
                <a:effectLst>
                  <a:outerShdw blurRad="38100" dist="38100" dir="2700000" algn="tl">
                    <a:srgbClr val="000000">
                      <a:alpha val="43137"/>
                    </a:srgbClr>
                  </a:outerShdw>
                </a:effectLst>
              </a:rPr>
              <a:t>Родители и мои воспитанники приняли активное участие в конкурсе макетов «Я помню! Я горжусь!», посвящённому семидесятилетию Победы. </a:t>
            </a:r>
            <a:endParaRPr lang="ru-RU" b="1" dirty="0">
              <a:solidFill>
                <a:srgbClr val="8C1C1C"/>
              </a:solidFill>
              <a:effectLst>
                <a:outerShdw blurRad="38100" dist="38100" dir="2700000" algn="tl">
                  <a:srgbClr val="000000">
                    <a:alpha val="43137"/>
                  </a:srgbClr>
                </a:outerShdw>
              </a:effectLst>
            </a:endParaRPr>
          </a:p>
        </p:txBody>
      </p:sp>
      <p:pic>
        <p:nvPicPr>
          <p:cNvPr id="8194" name="Picture 2" descr="C:\Users\User\Desktop\ВОВ\DSC04892.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23528" y="1916832"/>
            <a:ext cx="8477903" cy="45982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8411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194"/>
                                        </p:tgtEl>
                                        <p:attrNameLst>
                                          <p:attrName>style.visibility</p:attrName>
                                        </p:attrNameLst>
                                      </p:cBhvr>
                                      <p:to>
                                        <p:strVal val="visible"/>
                                      </p:to>
                                    </p:set>
                                    <p:animEffect transition="in" filter="fade">
                                      <p:cBhvr>
                                        <p:cTn id="12" dur="5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endParaRPr lang="ru-RU" dirty="0"/>
          </a:p>
        </p:txBody>
      </p:sp>
      <p:sp>
        <p:nvSpPr>
          <p:cNvPr id="3" name="Заголовок 2"/>
          <p:cNvSpPr>
            <a:spLocks noGrp="1"/>
          </p:cNvSpPr>
          <p:nvPr>
            <p:ph type="title"/>
          </p:nvPr>
        </p:nvSpPr>
        <p:spPr>
          <a:xfrm>
            <a:off x="457200" y="8940"/>
            <a:ext cx="8229600" cy="1219200"/>
          </a:xfrm>
        </p:spPr>
        <p:txBody>
          <a:bodyPr>
            <a:normAutofit fontScale="90000"/>
          </a:bodyPr>
          <a:lstStyle/>
          <a:p>
            <a:r>
              <a:rPr lang="ru-RU" b="1" dirty="0" smtClean="0">
                <a:solidFill>
                  <a:srgbClr val="8C1C1C"/>
                </a:solidFill>
                <a:effectLst>
                  <a:outerShdw blurRad="38100" dist="38100" dir="2700000" algn="tl">
                    <a:srgbClr val="000000">
                      <a:alpha val="43137"/>
                    </a:srgbClr>
                  </a:outerShdw>
                </a:effectLst>
              </a:rPr>
              <a:t>Выставка детских рисунков «Они сражались за нас».</a:t>
            </a:r>
            <a:endParaRPr lang="ru-RU" b="1" dirty="0">
              <a:solidFill>
                <a:srgbClr val="8C1C1C"/>
              </a:solidFill>
              <a:effectLst>
                <a:outerShdw blurRad="38100" dist="38100" dir="2700000" algn="tl">
                  <a:srgbClr val="000000">
                    <a:alpha val="43137"/>
                  </a:srgbClr>
                </a:outerShdw>
              </a:effectLst>
            </a:endParaRPr>
          </a:p>
        </p:txBody>
      </p:sp>
      <p:pic>
        <p:nvPicPr>
          <p:cNvPr id="9218" name="Picture 2" descr="C:\Users\User\Desktop\ВОВ\DSC0491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23528" y="1340768"/>
            <a:ext cx="8496944" cy="5007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0759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218"/>
                                        </p:tgtEl>
                                        <p:attrNameLst>
                                          <p:attrName>style.visibility</p:attrName>
                                        </p:attrNameLst>
                                      </p:cBhvr>
                                      <p:to>
                                        <p:strVal val="visible"/>
                                      </p:to>
                                    </p:set>
                                    <p:animEffect transition="in" filter="fade">
                                      <p:cBhvr>
                                        <p:cTn id="12" dur="5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67544" y="188640"/>
            <a:ext cx="8229600" cy="1219200"/>
          </a:xfrm>
        </p:spPr>
        <p:txBody>
          <a:bodyPr>
            <a:normAutofit fontScale="90000"/>
          </a:bodyPr>
          <a:lstStyle/>
          <a:p>
            <a:r>
              <a:rPr lang="ru-RU" b="1" dirty="0" smtClean="0">
                <a:solidFill>
                  <a:srgbClr val="8C1C1C"/>
                </a:solidFill>
                <a:effectLst>
                  <a:outerShdw blurRad="38100" dist="38100" dir="2700000" algn="tl">
                    <a:srgbClr val="000000">
                      <a:alpha val="43137"/>
                    </a:srgbClr>
                  </a:outerShdw>
                </a:effectLst>
              </a:rPr>
              <a:t>Оформление в группе «День Победы»</a:t>
            </a:r>
            <a:endParaRPr lang="ru-RU" b="1" dirty="0">
              <a:solidFill>
                <a:srgbClr val="8C1C1C"/>
              </a:solidFill>
              <a:effectLst>
                <a:outerShdw blurRad="38100" dist="38100" dir="2700000" algn="tl">
                  <a:srgbClr val="000000">
                    <a:alpha val="43137"/>
                  </a:srgbClr>
                </a:outerShdw>
              </a:effectLst>
            </a:endParaRPr>
          </a:p>
        </p:txBody>
      </p:sp>
      <p:pic>
        <p:nvPicPr>
          <p:cNvPr id="11266" name="Picture 2" descr="C:\Users\User\Desktop\ВОВ\DSC0492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9512" y="1700808"/>
            <a:ext cx="8748464" cy="45624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0633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266"/>
                                        </p:tgtEl>
                                        <p:attrNameLst>
                                          <p:attrName>style.visibility</p:attrName>
                                        </p:attrNameLst>
                                      </p:cBhvr>
                                      <p:to>
                                        <p:strVal val="visible"/>
                                      </p:to>
                                    </p:set>
                                    <p:animEffect transition="in" filter="fade">
                                      <p:cBhvr>
                                        <p:cTn id="12" dur="5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endParaRPr lang="ru-RU" dirty="0"/>
          </a:p>
        </p:txBody>
      </p:sp>
      <p:sp>
        <p:nvSpPr>
          <p:cNvPr id="3" name="Заголовок 2"/>
          <p:cNvSpPr>
            <a:spLocks noGrp="1"/>
          </p:cNvSpPr>
          <p:nvPr>
            <p:ph type="title"/>
          </p:nvPr>
        </p:nvSpPr>
        <p:spPr>
          <a:xfrm>
            <a:off x="392715" y="404664"/>
            <a:ext cx="8229600" cy="1219200"/>
          </a:xfrm>
        </p:spPr>
        <p:txBody>
          <a:bodyPr>
            <a:noAutofit/>
          </a:bodyPr>
          <a:lstStyle/>
          <a:p>
            <a:r>
              <a:rPr lang="ru-RU" sz="3200" b="1" dirty="0">
                <a:solidFill>
                  <a:srgbClr val="8C1C1C"/>
                </a:solidFill>
                <a:effectLst>
                  <a:outerShdw blurRad="38100" dist="38100" dir="2700000" algn="tl">
                    <a:srgbClr val="000000">
                      <a:alpha val="43137"/>
                    </a:srgbClr>
                  </a:outerShdw>
                </a:effectLst>
              </a:rPr>
              <a:t>Оформление в </a:t>
            </a:r>
            <a:r>
              <a:rPr lang="ru-RU" sz="3200" b="1" dirty="0" smtClean="0">
                <a:solidFill>
                  <a:srgbClr val="8C1C1C"/>
                </a:solidFill>
                <a:effectLst>
                  <a:outerShdw blurRad="38100" dist="38100" dir="2700000" algn="tl">
                    <a:srgbClr val="000000">
                      <a:alpha val="43137"/>
                    </a:srgbClr>
                  </a:outerShdw>
                </a:effectLst>
              </a:rPr>
              <a:t>группе – папки для родителей «</a:t>
            </a:r>
            <a:r>
              <a:rPr lang="ru-RU" sz="3200" b="1" dirty="0">
                <a:solidFill>
                  <a:srgbClr val="8C1C1C"/>
                </a:solidFill>
                <a:effectLst>
                  <a:outerShdw blurRad="38100" dist="38100" dir="2700000" algn="tl">
                    <a:srgbClr val="000000">
                      <a:alpha val="43137"/>
                    </a:srgbClr>
                  </a:outerShdw>
                </a:effectLst>
              </a:rPr>
              <a:t>Всё о Великой Отечественной </a:t>
            </a:r>
            <a:r>
              <a:rPr lang="ru-RU" sz="3200" b="1" dirty="0" smtClean="0">
                <a:solidFill>
                  <a:srgbClr val="8C1C1C"/>
                </a:solidFill>
                <a:effectLst>
                  <a:outerShdw blurRad="38100" dist="38100" dir="2700000" algn="tl">
                    <a:srgbClr val="000000">
                      <a:alpha val="43137"/>
                    </a:srgbClr>
                  </a:outerShdw>
                </a:effectLst>
              </a:rPr>
              <a:t>Войне».</a:t>
            </a:r>
            <a:endParaRPr lang="ru-RU" sz="3200" dirty="0"/>
          </a:p>
        </p:txBody>
      </p:sp>
      <p:pic>
        <p:nvPicPr>
          <p:cNvPr id="12290" name="Picture 2" descr="C:\Users\User\Desktop\ВОВ\DSC04879.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24375" y="1628800"/>
            <a:ext cx="6769100" cy="3336925"/>
          </a:xfrm>
          <a:prstGeom prst="rect">
            <a:avLst/>
          </a:prstGeom>
          <a:noFill/>
          <a:extLst>
            <a:ext uri="{909E8E84-426E-40DD-AFC4-6F175D3DCCD1}">
              <a14:hiddenFill xmlns:a14="http://schemas.microsoft.com/office/drawing/2010/main">
                <a:solidFill>
                  <a:srgbClr val="FFFFFF"/>
                </a:solidFill>
              </a14:hiddenFill>
            </a:ext>
          </a:extLst>
        </p:spPr>
      </p:pic>
      <p:pic>
        <p:nvPicPr>
          <p:cNvPr id="12291" name="Picture 3" descr="C:\Users\User\Desktop\ВОВ\DSC04880.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95536" y="4888369"/>
            <a:ext cx="8226779" cy="15602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7353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290"/>
                                        </p:tgtEl>
                                        <p:attrNameLst>
                                          <p:attrName>style.visibility</p:attrName>
                                        </p:attrNameLst>
                                      </p:cBhvr>
                                      <p:to>
                                        <p:strVal val="visible"/>
                                      </p:to>
                                    </p:set>
                                    <p:animEffect transition="in" filter="fade">
                                      <p:cBhvr>
                                        <p:cTn id="12" dur="500"/>
                                        <p:tgtEl>
                                          <p:spTgt spid="12290"/>
                                        </p:tgtEl>
                                      </p:cBhvr>
                                    </p:animEffect>
                                  </p:childTnLst>
                                </p:cTn>
                              </p:par>
                              <p:par>
                                <p:cTn id="13" presetID="10" presetClass="entr" presetSubtype="0" fill="hold" nodeType="withEffect">
                                  <p:stCondLst>
                                    <p:cond delay="0"/>
                                  </p:stCondLst>
                                  <p:childTnLst>
                                    <p:set>
                                      <p:cBhvr>
                                        <p:cTn id="14" dur="1" fill="hold">
                                          <p:stCondLst>
                                            <p:cond delay="0"/>
                                          </p:stCondLst>
                                        </p:cTn>
                                        <p:tgtEl>
                                          <p:spTgt spid="12291"/>
                                        </p:tgtEl>
                                        <p:attrNameLst>
                                          <p:attrName>style.visibility</p:attrName>
                                        </p:attrNameLst>
                                      </p:cBhvr>
                                      <p:to>
                                        <p:strVal val="visible"/>
                                      </p:to>
                                    </p:set>
                                    <p:animEffect transition="in" filter="fade">
                                      <p:cBhvr>
                                        <p:cTn id="15" dur="500"/>
                                        <p:tgtEl>
                                          <p:spTgt spid="122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marL="0" indent="0">
              <a:buNone/>
            </a:pPr>
            <a:endParaRPr lang="ru-RU" dirty="0"/>
          </a:p>
        </p:txBody>
      </p:sp>
      <p:sp>
        <p:nvSpPr>
          <p:cNvPr id="3" name="Заголовок 2"/>
          <p:cNvSpPr>
            <a:spLocks noGrp="1"/>
          </p:cNvSpPr>
          <p:nvPr>
            <p:ph type="title"/>
          </p:nvPr>
        </p:nvSpPr>
        <p:spPr/>
        <p:txBody>
          <a:bodyPr>
            <a:normAutofit/>
          </a:bodyPr>
          <a:lstStyle/>
          <a:p>
            <a:r>
              <a:rPr lang="ru-RU" sz="3200" b="1" dirty="0" smtClean="0">
                <a:solidFill>
                  <a:srgbClr val="8C1C1C"/>
                </a:solidFill>
                <a:effectLst>
                  <a:outerShdw blurRad="38100" dist="38100" dir="2700000" algn="tl">
                    <a:srgbClr val="000000">
                      <a:alpha val="43137"/>
                    </a:srgbClr>
                  </a:outerShdw>
                </a:effectLst>
              </a:rPr>
              <a:t>Провели акцию «Тюльпаны Ветеранам». Дети сделали оригами тюльпаны.</a:t>
            </a:r>
            <a:endParaRPr lang="ru-RU" sz="3200" b="1" dirty="0">
              <a:solidFill>
                <a:srgbClr val="8C1C1C"/>
              </a:solidFill>
              <a:effectLst>
                <a:outerShdw blurRad="38100" dist="38100" dir="2700000" algn="tl">
                  <a:srgbClr val="000000">
                    <a:alpha val="43137"/>
                  </a:srgbClr>
                </a:outerShdw>
              </a:effectLst>
            </a:endParaRPr>
          </a:p>
        </p:txBody>
      </p:sp>
      <p:pic>
        <p:nvPicPr>
          <p:cNvPr id="13314" name="Picture 2" descr="C:\Users\User\Desktop\ВОВ\DSC0489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27584" y="1558468"/>
            <a:ext cx="7634312" cy="4527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9203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314"/>
                                        </p:tgtEl>
                                        <p:attrNameLst>
                                          <p:attrName>style.visibility</p:attrName>
                                        </p:attrNameLst>
                                      </p:cBhvr>
                                      <p:to>
                                        <p:strVal val="visible"/>
                                      </p:to>
                                    </p:set>
                                    <p:animEffect transition="in" filter="fade">
                                      <p:cBhvr>
                                        <p:cTn id="12" dur="500"/>
                                        <p:tgtEl>
                                          <p:spTgt spid="133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Рисунок 8" descr="127336951782169415.gif"/>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extLst>
      <p:ext uri="{BB962C8B-B14F-4D97-AF65-F5344CB8AC3E}">
        <p14:creationId xmlns:p14="http://schemas.microsoft.com/office/powerpoint/2010/main" val="25582469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marL="0" indent="0">
              <a:buNone/>
            </a:pPr>
            <a:r>
              <a:rPr lang="ru-RU" dirty="0">
                <a:solidFill>
                  <a:srgbClr val="000066"/>
                </a:solidFill>
              </a:rPr>
              <a:t>В нашем городе проходила акция «Бессмертный полк» посвящённая семидесятилетию  со дня окончания Великой отечественной войны. Наш детский сад принял активное участие в этом мероприятии.  Я опросила родителей моих воспитанников подготовительной группы, дабы узнать, есть ли среди их родственников те, которые принимали участие в той страшной войне или пережили её, трудясь в тылу, чем также немало помогли нашей стране одолеть врага. </a:t>
            </a:r>
            <a:endParaRPr lang="ru-RU" dirty="0">
              <a:solidFill>
                <a:srgbClr val="000066"/>
              </a:solidFill>
            </a:endParaRPr>
          </a:p>
        </p:txBody>
      </p:sp>
      <p:sp>
        <p:nvSpPr>
          <p:cNvPr id="3" name="Заголовок 2"/>
          <p:cNvSpPr>
            <a:spLocks noGrp="1"/>
          </p:cNvSpPr>
          <p:nvPr>
            <p:ph type="title"/>
          </p:nvPr>
        </p:nvSpPr>
        <p:spPr>
          <a:xfrm>
            <a:off x="457200" y="152400"/>
            <a:ext cx="10163472" cy="1219200"/>
          </a:xfrm>
        </p:spPr>
        <p:txBody>
          <a:bodyPr>
            <a:normAutofit/>
          </a:bodyPr>
          <a:lstStyle/>
          <a:p>
            <a:r>
              <a:rPr lang="ru-RU" sz="6600" b="1" dirty="0" smtClean="0">
                <a:solidFill>
                  <a:srgbClr val="8C1C1C"/>
                </a:solidFill>
                <a:effectLst>
                  <a:outerShdw blurRad="38100" dist="38100" dir="2700000" algn="tl">
                    <a:srgbClr val="000000">
                      <a:alpha val="43137"/>
                    </a:srgbClr>
                  </a:outerShdw>
                </a:effectLst>
              </a:rPr>
              <a:t>«НАШИ ГЕРОИ»</a:t>
            </a:r>
            <a:endParaRPr lang="ru-RU" sz="6600" b="1" dirty="0">
              <a:solidFill>
                <a:srgbClr val="8C1C1C"/>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2030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707904" y="476672"/>
            <a:ext cx="5709320" cy="2001016"/>
          </a:xfrm>
        </p:spPr>
        <p:txBody>
          <a:bodyPr/>
          <a:lstStyle/>
          <a:p>
            <a:pPr marL="0" indent="0">
              <a:buNone/>
            </a:pPr>
            <a:r>
              <a:rPr lang="ru-RU" dirty="0" smtClean="0">
                <a:solidFill>
                  <a:srgbClr val="000066"/>
                </a:solidFill>
              </a:rPr>
              <a:t>У моей воспитанницы </a:t>
            </a:r>
            <a:r>
              <a:rPr lang="ru-RU" dirty="0" err="1" smtClean="0">
                <a:solidFill>
                  <a:srgbClr val="000066"/>
                </a:solidFill>
              </a:rPr>
              <a:t>Битюковой</a:t>
            </a:r>
            <a:r>
              <a:rPr lang="ru-RU" dirty="0" smtClean="0">
                <a:solidFill>
                  <a:srgbClr val="000066"/>
                </a:solidFill>
              </a:rPr>
              <a:t> Саши, прабабушка </a:t>
            </a:r>
            <a:r>
              <a:rPr lang="ru-RU" dirty="0" err="1">
                <a:solidFill>
                  <a:srgbClr val="000066"/>
                </a:solidFill>
              </a:rPr>
              <a:t>Дергачёва</a:t>
            </a:r>
            <a:r>
              <a:rPr lang="ru-RU" dirty="0">
                <a:solidFill>
                  <a:srgbClr val="000066"/>
                </a:solidFill>
              </a:rPr>
              <a:t> Кира Яковлевна была </a:t>
            </a:r>
            <a:r>
              <a:rPr lang="ru-RU" dirty="0" smtClean="0">
                <a:solidFill>
                  <a:srgbClr val="000066"/>
                </a:solidFill>
              </a:rPr>
              <a:t>блокадницей Ленинграда. </a:t>
            </a:r>
            <a:endParaRPr lang="ru-RU" dirty="0">
              <a:solidFill>
                <a:srgbClr val="000066"/>
              </a:solidFill>
            </a:endParaRPr>
          </a:p>
        </p:txBody>
      </p:sp>
      <p:pic>
        <p:nvPicPr>
          <p:cNvPr id="2050" name="Picture 2" descr="C:\Users\User\Desktop\Вахта памяти\Дергачёва Кира Яковлевна.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51520" y="142737"/>
            <a:ext cx="3405177" cy="4578096"/>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User\Desktop\ВОВ\DSC04926.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96136" y="1700808"/>
            <a:ext cx="3006403" cy="489017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11560" y="4797152"/>
            <a:ext cx="2620974" cy="1754326"/>
          </a:xfrm>
          <a:prstGeom prst="rect">
            <a:avLst/>
          </a:prstGeom>
          <a:noFill/>
        </p:spPr>
        <p:txBody>
          <a:bodyPr wrap="none" rtlCol="0">
            <a:spAutoFit/>
          </a:bodyPr>
          <a:lstStyle/>
          <a:p>
            <a:r>
              <a:rPr lang="ru-RU" sz="3600" b="1" dirty="0" err="1" smtClean="0">
                <a:solidFill>
                  <a:srgbClr val="8C1C1C"/>
                </a:solidFill>
                <a:effectLst>
                  <a:outerShdw blurRad="38100" dist="38100" dir="2700000" algn="tl">
                    <a:srgbClr val="000000">
                      <a:alpha val="43137"/>
                    </a:srgbClr>
                  </a:outerShdw>
                </a:effectLst>
              </a:rPr>
              <a:t>Дергачёва</a:t>
            </a:r>
            <a:endParaRPr lang="ru-RU" sz="3600" b="1" dirty="0" smtClean="0">
              <a:solidFill>
                <a:srgbClr val="8C1C1C"/>
              </a:solidFill>
              <a:effectLst>
                <a:outerShdw blurRad="38100" dist="38100" dir="2700000" algn="tl">
                  <a:srgbClr val="000000">
                    <a:alpha val="43137"/>
                  </a:srgbClr>
                </a:outerShdw>
              </a:effectLst>
            </a:endParaRPr>
          </a:p>
          <a:p>
            <a:r>
              <a:rPr lang="ru-RU" sz="3600" b="1" dirty="0" smtClean="0">
                <a:solidFill>
                  <a:srgbClr val="8C1C1C"/>
                </a:solidFill>
                <a:effectLst>
                  <a:outerShdw blurRad="38100" dist="38100" dir="2700000" algn="tl">
                    <a:srgbClr val="000000">
                      <a:alpha val="43137"/>
                    </a:srgbClr>
                  </a:outerShdw>
                </a:effectLst>
              </a:rPr>
              <a:t>    Кира </a:t>
            </a:r>
          </a:p>
          <a:p>
            <a:r>
              <a:rPr lang="ru-RU" sz="3600" b="1" dirty="0" smtClean="0">
                <a:solidFill>
                  <a:srgbClr val="8C1C1C"/>
                </a:solidFill>
                <a:effectLst>
                  <a:outerShdw blurRad="38100" dist="38100" dir="2700000" algn="tl">
                    <a:srgbClr val="000000">
                      <a:alpha val="43137"/>
                    </a:srgbClr>
                  </a:outerShdw>
                </a:effectLst>
              </a:rPr>
              <a:t>Яковлевна</a:t>
            </a:r>
            <a:endParaRPr lang="ru-RU" sz="3600" b="1" dirty="0">
              <a:solidFill>
                <a:srgbClr val="8C1C1C"/>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51369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51"/>
                                        </p:tgtEl>
                                        <p:attrNameLst>
                                          <p:attrName>style.visibility</p:attrName>
                                        </p:attrNameLst>
                                      </p:cBhvr>
                                      <p:to>
                                        <p:strVal val="visible"/>
                                      </p:to>
                                    </p:set>
                                    <p:animEffect transition="in" filter="fade">
                                      <p:cBhvr>
                                        <p:cTn id="17" dur="500"/>
                                        <p:tgtEl>
                                          <p:spTgt spid="205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0" end="0"/>
                                            </p:txEl>
                                          </p:spTgt>
                                        </p:tgtEl>
                                        <p:attrNameLst>
                                          <p:attrName>style.visibility</p:attrName>
                                        </p:attrNameLst>
                                      </p:cBhvr>
                                      <p:to>
                                        <p:strVal val="visible"/>
                                      </p:to>
                                    </p:set>
                                    <p:animEffect transition="in" filter="fade">
                                      <p:cBhvr>
                                        <p:cTn id="22"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611560" y="4653136"/>
            <a:ext cx="3250704" cy="1514872"/>
          </a:xfrm>
        </p:spPr>
        <p:txBody>
          <a:bodyPr>
            <a:noAutofit/>
          </a:bodyPr>
          <a:lstStyle/>
          <a:p>
            <a:pPr marL="0" indent="0">
              <a:buNone/>
            </a:pPr>
            <a:r>
              <a:rPr lang="ru-RU" sz="3600" dirty="0" smtClean="0"/>
              <a:t>    </a:t>
            </a:r>
            <a:r>
              <a:rPr lang="ru-RU" sz="3600" b="1" dirty="0" smtClean="0">
                <a:solidFill>
                  <a:srgbClr val="8C1C1C"/>
                </a:solidFill>
                <a:effectLst>
                  <a:outerShdw blurRad="38100" dist="38100" dir="2700000" algn="tl">
                    <a:srgbClr val="000000">
                      <a:alpha val="43137"/>
                    </a:srgbClr>
                  </a:outerShdw>
                </a:effectLst>
              </a:rPr>
              <a:t>Ященко </a:t>
            </a:r>
          </a:p>
          <a:p>
            <a:pPr marL="0" indent="0">
              <a:buNone/>
            </a:pPr>
            <a:r>
              <a:rPr lang="ru-RU" sz="3600" b="1" dirty="0" smtClean="0">
                <a:solidFill>
                  <a:srgbClr val="8C1C1C"/>
                </a:solidFill>
                <a:effectLst>
                  <a:outerShdw blurRad="38100" dist="38100" dir="2700000" algn="tl">
                    <a:srgbClr val="000000">
                      <a:alpha val="43137"/>
                    </a:srgbClr>
                  </a:outerShdw>
                </a:effectLst>
              </a:rPr>
              <a:t>      Павел </a:t>
            </a:r>
          </a:p>
          <a:p>
            <a:pPr marL="0" indent="0">
              <a:buNone/>
            </a:pPr>
            <a:r>
              <a:rPr lang="ru-RU" sz="3600" b="1" dirty="0">
                <a:solidFill>
                  <a:srgbClr val="8C1C1C"/>
                </a:solidFill>
                <a:effectLst>
                  <a:outerShdw blurRad="38100" dist="38100" dir="2700000" algn="tl">
                    <a:srgbClr val="000000">
                      <a:alpha val="43137"/>
                    </a:srgbClr>
                  </a:outerShdw>
                </a:effectLst>
              </a:rPr>
              <a:t> </a:t>
            </a:r>
            <a:r>
              <a:rPr lang="ru-RU" sz="3600" b="1" dirty="0" smtClean="0">
                <a:solidFill>
                  <a:srgbClr val="8C1C1C"/>
                </a:solidFill>
                <a:effectLst>
                  <a:outerShdw blurRad="38100" dist="38100" dir="2700000" algn="tl">
                    <a:srgbClr val="000000">
                      <a:alpha val="43137"/>
                    </a:srgbClr>
                  </a:outerShdw>
                </a:effectLst>
              </a:rPr>
              <a:t>Григорьевич</a:t>
            </a:r>
            <a:endParaRPr lang="ru-RU" sz="3600" b="1" dirty="0">
              <a:solidFill>
                <a:srgbClr val="8C1C1C"/>
              </a:solidFill>
              <a:effectLst>
                <a:outerShdw blurRad="38100" dist="38100" dir="2700000" algn="tl">
                  <a:srgbClr val="000000">
                    <a:alpha val="43137"/>
                  </a:srgbClr>
                </a:outerShdw>
              </a:effectLst>
            </a:endParaRPr>
          </a:p>
        </p:txBody>
      </p:sp>
      <p:pic>
        <p:nvPicPr>
          <p:cNvPr id="3074" name="Picture 2" descr="C:\Users\User\Desktop\Вахта памяти\Ященко П.Г..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5536" y="256188"/>
            <a:ext cx="3312368" cy="432494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User\Desktop\ВОВ\DSC04925.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156176" y="1844824"/>
            <a:ext cx="2625725" cy="465921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741595" y="281653"/>
            <a:ext cx="5112568" cy="1631216"/>
          </a:xfrm>
          <a:prstGeom prst="rect">
            <a:avLst/>
          </a:prstGeom>
          <a:noFill/>
        </p:spPr>
        <p:txBody>
          <a:bodyPr wrap="square" rtlCol="0">
            <a:spAutoFit/>
          </a:bodyPr>
          <a:lstStyle/>
          <a:p>
            <a:r>
              <a:rPr lang="ru-RU" sz="2000" dirty="0" smtClean="0">
                <a:solidFill>
                  <a:srgbClr val="000066"/>
                </a:solidFill>
              </a:rPr>
              <a:t>Ещё </a:t>
            </a:r>
            <a:r>
              <a:rPr lang="ru-RU" sz="2000" dirty="0">
                <a:solidFill>
                  <a:srgbClr val="000066"/>
                </a:solidFill>
              </a:rPr>
              <a:t>у одного из моих воспитанников Круглова </a:t>
            </a:r>
            <a:r>
              <a:rPr lang="ru-RU" sz="2000" dirty="0" smtClean="0">
                <a:solidFill>
                  <a:srgbClr val="000066"/>
                </a:solidFill>
              </a:rPr>
              <a:t>Саши прадедушка </a:t>
            </a:r>
            <a:r>
              <a:rPr lang="ru-RU" sz="2000" dirty="0">
                <a:solidFill>
                  <a:srgbClr val="000066"/>
                </a:solidFill>
              </a:rPr>
              <a:t>Ященко Павел </a:t>
            </a:r>
            <a:r>
              <a:rPr lang="ru-RU" sz="2000" dirty="0" smtClean="0">
                <a:solidFill>
                  <a:srgbClr val="000066"/>
                </a:solidFill>
              </a:rPr>
              <a:t>Григорьевич и прабабушка Ященко Алевтина Павловна воевали </a:t>
            </a:r>
            <a:r>
              <a:rPr lang="ru-RU" sz="2000" dirty="0">
                <a:solidFill>
                  <a:srgbClr val="000066"/>
                </a:solidFill>
              </a:rPr>
              <a:t>на фронтах Великой отечественной войны.</a:t>
            </a:r>
          </a:p>
        </p:txBody>
      </p:sp>
    </p:spTree>
    <p:extLst>
      <p:ext uri="{BB962C8B-B14F-4D97-AF65-F5344CB8AC3E}">
        <p14:creationId xmlns:p14="http://schemas.microsoft.com/office/powerpoint/2010/main" val="2370902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fade">
                                      <p:cBhvr>
                                        <p:cTn id="18" dur="500"/>
                                        <p:tgtEl>
                                          <p:spTgt spid="2">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076"/>
                                        </p:tgtEl>
                                        <p:attrNameLst>
                                          <p:attrName>style.visibility</p:attrName>
                                        </p:attrNameLst>
                                      </p:cBhvr>
                                      <p:to>
                                        <p:strVal val="visible"/>
                                      </p:to>
                                    </p:set>
                                    <p:animEffect transition="in" filter="fade">
                                      <p:cBhvr>
                                        <p:cTn id="23" dur="500"/>
                                        <p:tgtEl>
                                          <p:spTgt spid="307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67544" y="95860"/>
            <a:ext cx="8229600" cy="4572000"/>
          </a:xfrm>
        </p:spPr>
        <p:txBody>
          <a:bodyPr>
            <a:normAutofit/>
          </a:bodyPr>
          <a:lstStyle/>
          <a:p>
            <a:pPr marL="0" indent="0">
              <a:buNone/>
            </a:pPr>
            <a:r>
              <a:rPr lang="ru-RU" sz="1800" dirty="0">
                <a:solidFill>
                  <a:srgbClr val="000066"/>
                </a:solidFill>
              </a:rPr>
              <a:t>С начала войны </a:t>
            </a:r>
            <a:r>
              <a:rPr lang="ru-RU" sz="1800" dirty="0">
                <a:solidFill>
                  <a:srgbClr val="000066"/>
                </a:solidFill>
              </a:rPr>
              <a:t>Ященко </a:t>
            </a:r>
            <a:r>
              <a:rPr lang="ru-RU" sz="1800" dirty="0" smtClean="0">
                <a:solidFill>
                  <a:srgbClr val="000066"/>
                </a:solidFill>
              </a:rPr>
              <a:t>Павла Григорьевича призвали </a:t>
            </a:r>
            <a:r>
              <a:rPr lang="ru-RU" sz="1800" dirty="0">
                <a:solidFill>
                  <a:srgbClr val="000066"/>
                </a:solidFill>
              </a:rPr>
              <a:t>в армию, и направили служить в первую Краснознамённую армию, где он с 1940 по 1941 год был наводчиком 117 гаубичного артиллерийского полка. С 1941 года его направили на обучение в Дальневосточное артиллерийское </a:t>
            </a:r>
            <a:r>
              <a:rPr lang="ru-RU" sz="1800" dirty="0" smtClean="0">
                <a:solidFill>
                  <a:srgbClr val="000066"/>
                </a:solidFill>
              </a:rPr>
              <a:t>училище. Окончив </a:t>
            </a:r>
            <a:r>
              <a:rPr lang="ru-RU" sz="1800" dirty="0">
                <a:solidFill>
                  <a:srgbClr val="000066"/>
                </a:solidFill>
              </a:rPr>
              <a:t>училище, он был направлен на Дальневосточный фронт, где продолжил службу командиром взвода. Затем с 1942 по 1945 год он служил на Дальнем востоке, где и встретил день победы. За доблестную службу он был награждён медалью – За победу над Японией и орденом Отечественной войны 2 степени.</a:t>
            </a:r>
            <a:endParaRPr lang="ru-RU" sz="1800" dirty="0">
              <a:solidFill>
                <a:srgbClr val="000066"/>
              </a:solidFill>
            </a:endParaRPr>
          </a:p>
        </p:txBody>
      </p:sp>
      <p:sp>
        <p:nvSpPr>
          <p:cNvPr id="4" name="TextBox 3"/>
          <p:cNvSpPr txBox="1"/>
          <p:nvPr/>
        </p:nvSpPr>
        <p:spPr>
          <a:xfrm>
            <a:off x="6012160" y="2637116"/>
            <a:ext cx="2520280" cy="3970318"/>
          </a:xfrm>
          <a:prstGeom prst="rect">
            <a:avLst/>
          </a:prstGeom>
          <a:noFill/>
        </p:spPr>
        <p:txBody>
          <a:bodyPr wrap="square" rtlCol="0">
            <a:spAutoFit/>
          </a:bodyPr>
          <a:lstStyle/>
          <a:p>
            <a:r>
              <a:rPr lang="ru-RU" sz="2800" b="1" dirty="0" smtClean="0">
                <a:solidFill>
                  <a:srgbClr val="8C1C1C"/>
                </a:solidFill>
                <a:effectLst>
                  <a:outerShdw blurRad="38100" dist="38100" dir="2700000" algn="tl">
                    <a:srgbClr val="000000">
                      <a:alpha val="43137"/>
                    </a:srgbClr>
                  </a:outerShdw>
                </a:effectLst>
              </a:rPr>
              <a:t>Фронтовая фотография. </a:t>
            </a:r>
            <a:r>
              <a:rPr lang="ru-RU" sz="2800" b="1" dirty="0" smtClean="0">
                <a:solidFill>
                  <a:srgbClr val="8C1C1C"/>
                </a:solidFill>
                <a:effectLst>
                  <a:outerShdw blurRad="38100" dist="38100" dir="2700000" algn="tl">
                    <a:srgbClr val="000000">
                      <a:alpha val="43137"/>
                    </a:srgbClr>
                  </a:outerShdw>
                </a:effectLst>
              </a:rPr>
              <a:t>Ященко Павел Григорьевич на фото в первом ряду второй справа</a:t>
            </a:r>
            <a:r>
              <a:rPr lang="ru-RU" sz="2400" b="1" dirty="0" smtClean="0">
                <a:solidFill>
                  <a:srgbClr val="8C1C1C"/>
                </a:solidFill>
                <a:effectLst>
                  <a:outerShdw blurRad="38100" dist="38100" dir="2700000" algn="tl">
                    <a:srgbClr val="000000">
                      <a:alpha val="43137"/>
                    </a:srgbClr>
                  </a:outerShdw>
                </a:effectLst>
              </a:rPr>
              <a:t>.</a:t>
            </a:r>
            <a:endParaRPr lang="ru-RU" sz="2400" b="1" dirty="0">
              <a:solidFill>
                <a:srgbClr val="8C1C1C"/>
              </a:solidFill>
              <a:effectLst>
                <a:outerShdw blurRad="38100" dist="38100" dir="2700000" algn="tl">
                  <a:srgbClr val="000000">
                    <a:alpha val="43137"/>
                  </a:srgbClr>
                </a:outerShdw>
              </a:effectLst>
            </a:endParaRPr>
          </a:p>
        </p:txBody>
      </p:sp>
      <p:pic>
        <p:nvPicPr>
          <p:cNvPr id="4099" name="Picture 3" descr="C:\Users\User\Desktop\Вахта памяти\Ященко Павел Григорьевич.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11127" y="2708920"/>
            <a:ext cx="5256584" cy="38267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5632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995936" y="1556792"/>
            <a:ext cx="4917232" cy="5011395"/>
          </a:xfrm>
        </p:spPr>
        <p:txBody>
          <a:bodyPr>
            <a:normAutofit lnSpcReduction="10000"/>
          </a:bodyPr>
          <a:lstStyle/>
          <a:p>
            <a:pPr marL="0" indent="0">
              <a:buNone/>
            </a:pPr>
            <a:r>
              <a:rPr lang="ru-RU" sz="1800" dirty="0" smtClean="0">
                <a:solidFill>
                  <a:srgbClr val="000066"/>
                </a:solidFill>
              </a:rPr>
              <a:t>Прабабушка Саши, </a:t>
            </a:r>
            <a:r>
              <a:rPr lang="ru-RU" sz="1800" dirty="0">
                <a:solidFill>
                  <a:srgbClr val="000066"/>
                </a:solidFill>
              </a:rPr>
              <a:t>Ященко Алевтина Павловна в начале войны служила в комендатуре, осматривала бойцов, смотрела за санитарным состоянием казарм, пищеблока. В декабре 1941 в город Калинин эвакуировался госпиталь, и она перешла работать медсестрой. В этот госпиталь поступали раненые с Калининского фронта.  Затем её направили во фронтовой госпиталь, где она, работая хирургической медсестрой во время очередной бомбежки, была ранена. После ранения 1942 году Алевтину Павловну направили на Прибалтийский фронт, где она служила с 19. 08. 1944 по 25. 01. 1945 года. После она продолжила служить на Белорусском фронте с 25. 01.1945 по 10. 04. 1945 год. Затем Дальневосточный фронт с 10. 04. 1945 по 3. 09. 1945 год, где и встретила день победы. </a:t>
            </a:r>
          </a:p>
          <a:p>
            <a:endParaRPr lang="ru-RU" dirty="0"/>
          </a:p>
        </p:txBody>
      </p:sp>
      <p:pic>
        <p:nvPicPr>
          <p:cNvPr id="5122" name="Picture 2" descr="C:\Users\User\Desktop\Вахта памяти\Ященко Алевтина Павловна.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65431" y="1124744"/>
            <a:ext cx="3686933" cy="544344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65430" y="280164"/>
            <a:ext cx="6134761" cy="830997"/>
          </a:xfrm>
          <a:prstGeom prst="rect">
            <a:avLst/>
          </a:prstGeom>
          <a:noFill/>
        </p:spPr>
        <p:txBody>
          <a:bodyPr wrap="square" rtlCol="0">
            <a:spAutoFit/>
          </a:bodyPr>
          <a:lstStyle/>
          <a:p>
            <a:r>
              <a:rPr lang="ru-RU" sz="2400" b="1" dirty="0" smtClean="0">
                <a:solidFill>
                  <a:srgbClr val="8C1C1C"/>
                </a:solidFill>
                <a:effectLst>
                  <a:outerShdw blurRad="38100" dist="38100" dir="2700000" algn="tl">
                    <a:srgbClr val="000000">
                      <a:alpha val="43137"/>
                    </a:srgbClr>
                  </a:outerShdw>
                </a:effectLst>
              </a:rPr>
              <a:t>Фронтовая фотография. </a:t>
            </a:r>
            <a:r>
              <a:rPr lang="ru-RU" sz="2400" b="1" dirty="0" smtClean="0">
                <a:solidFill>
                  <a:srgbClr val="8C1C1C"/>
                </a:solidFill>
                <a:effectLst>
                  <a:outerShdw blurRad="38100" dist="38100" dir="2700000" algn="tl">
                    <a:srgbClr val="000000">
                      <a:alpha val="43137"/>
                    </a:srgbClr>
                  </a:outerShdw>
                </a:effectLst>
              </a:rPr>
              <a:t>Ященко Алевтина Павловна на фото в центре.</a:t>
            </a:r>
            <a:r>
              <a:rPr lang="ru-RU" sz="2400" b="1" dirty="0" smtClean="0">
                <a:solidFill>
                  <a:srgbClr val="8C1C1C"/>
                </a:solidFill>
                <a:effectLst>
                  <a:outerShdw blurRad="38100" dist="38100" dir="2700000" algn="tl">
                    <a:srgbClr val="000000">
                      <a:alpha val="43137"/>
                    </a:srgbClr>
                  </a:outerShdw>
                </a:effectLst>
              </a:rPr>
              <a:t> </a:t>
            </a:r>
            <a:endParaRPr lang="ru-RU" sz="2400" b="1" dirty="0">
              <a:solidFill>
                <a:srgbClr val="8C1C1C"/>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708658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79512" y="188640"/>
            <a:ext cx="8229600" cy="4572000"/>
          </a:xfrm>
        </p:spPr>
        <p:txBody>
          <a:bodyPr/>
          <a:lstStyle/>
          <a:p>
            <a:pPr marL="0" indent="0">
              <a:buNone/>
            </a:pPr>
            <a:r>
              <a:rPr lang="ru-RU" dirty="0" smtClean="0"/>
              <a:t> </a:t>
            </a:r>
            <a:r>
              <a:rPr lang="ru-RU" b="1" dirty="0" smtClean="0">
                <a:solidFill>
                  <a:srgbClr val="8C1C1C"/>
                </a:solidFill>
                <a:effectLst>
                  <a:outerShdw blurRad="38100" dist="38100" dir="2700000" algn="tl">
                    <a:srgbClr val="000000">
                      <a:alpha val="43137"/>
                    </a:srgbClr>
                  </a:outerShdw>
                </a:effectLst>
              </a:rPr>
              <a:t>Алевтина </a:t>
            </a:r>
            <a:r>
              <a:rPr lang="ru-RU" b="1" dirty="0">
                <a:solidFill>
                  <a:srgbClr val="8C1C1C"/>
                </a:solidFill>
                <a:effectLst>
                  <a:outerShdw blurRad="38100" dist="38100" dir="2700000" algn="tl">
                    <a:srgbClr val="000000">
                      <a:alpha val="43137"/>
                    </a:srgbClr>
                  </a:outerShdw>
                </a:effectLst>
              </a:rPr>
              <a:t>Павловна </a:t>
            </a:r>
            <a:r>
              <a:rPr lang="ru-RU" b="1" dirty="0" smtClean="0">
                <a:solidFill>
                  <a:srgbClr val="8C1C1C"/>
                </a:solidFill>
                <a:effectLst>
                  <a:outerShdw blurRad="38100" dist="38100" dir="2700000" algn="tl">
                    <a:srgbClr val="000000">
                      <a:alpha val="43137"/>
                    </a:srgbClr>
                  </a:outerShdw>
                </a:effectLst>
              </a:rPr>
              <a:t>имеет правительственные </a:t>
            </a:r>
            <a:r>
              <a:rPr lang="ru-RU" b="1" dirty="0">
                <a:solidFill>
                  <a:srgbClr val="8C1C1C"/>
                </a:solidFill>
                <a:effectLst>
                  <a:outerShdw blurRad="38100" dist="38100" dir="2700000" algn="tl">
                    <a:srgbClr val="000000">
                      <a:alpha val="43137"/>
                    </a:srgbClr>
                  </a:outerShdw>
                </a:effectLst>
              </a:rPr>
              <a:t>награды.</a:t>
            </a:r>
          </a:p>
          <a:p>
            <a:pPr>
              <a:buClr>
                <a:srgbClr val="8C1C1C"/>
              </a:buClr>
              <a:buFont typeface="Wingdings" pitchFamily="2" charset="2"/>
              <a:buChar char="ü"/>
            </a:pPr>
            <a:r>
              <a:rPr lang="ru-RU" dirty="0">
                <a:solidFill>
                  <a:srgbClr val="000066"/>
                </a:solidFill>
              </a:rPr>
              <a:t>Медаль за боевые заслуги.</a:t>
            </a:r>
          </a:p>
          <a:p>
            <a:pPr>
              <a:buClr>
                <a:srgbClr val="8C1C1C"/>
              </a:buClr>
              <a:buFont typeface="Wingdings" pitchFamily="2" charset="2"/>
              <a:buChar char="ü"/>
            </a:pPr>
            <a:r>
              <a:rPr lang="ru-RU" dirty="0">
                <a:solidFill>
                  <a:srgbClr val="000066"/>
                </a:solidFill>
              </a:rPr>
              <a:t>Медаль за взятие Кенигсберга.   </a:t>
            </a:r>
          </a:p>
          <a:p>
            <a:pPr>
              <a:buClr>
                <a:srgbClr val="8C1C1C"/>
              </a:buClr>
              <a:buFont typeface="Wingdings" pitchFamily="2" charset="2"/>
              <a:buChar char="ü"/>
            </a:pPr>
            <a:r>
              <a:rPr lang="ru-RU" dirty="0">
                <a:solidFill>
                  <a:srgbClr val="000066"/>
                </a:solidFill>
              </a:rPr>
              <a:t>Медаль за победу над </a:t>
            </a:r>
            <a:r>
              <a:rPr lang="ru-RU" dirty="0" smtClean="0">
                <a:solidFill>
                  <a:srgbClr val="000066"/>
                </a:solidFill>
              </a:rPr>
              <a:t>Германией.</a:t>
            </a:r>
          </a:p>
          <a:p>
            <a:pPr>
              <a:buClr>
                <a:srgbClr val="8C1C1C"/>
              </a:buClr>
              <a:buFont typeface="Wingdings" pitchFamily="2" charset="2"/>
              <a:buChar char="ü"/>
            </a:pPr>
            <a:r>
              <a:rPr lang="ru-RU" dirty="0">
                <a:solidFill>
                  <a:srgbClr val="000066"/>
                </a:solidFill>
              </a:rPr>
              <a:t>Медаль за победу над Японией.</a:t>
            </a:r>
          </a:p>
          <a:p>
            <a:pPr>
              <a:buClr>
                <a:srgbClr val="8C1C1C"/>
              </a:buClr>
              <a:buFont typeface="Wingdings" pitchFamily="2" charset="2"/>
              <a:buChar char="ü"/>
            </a:pPr>
            <a:endParaRPr lang="ru-RU" dirty="0">
              <a:solidFill>
                <a:srgbClr val="8C1C1C"/>
              </a:solidFill>
            </a:endParaRPr>
          </a:p>
          <a:p>
            <a:pPr marL="0" indent="0">
              <a:buNone/>
            </a:pPr>
            <a:endParaRPr lang="ru-RU" dirty="0"/>
          </a:p>
        </p:txBody>
      </p:sp>
      <p:pic>
        <p:nvPicPr>
          <p:cNvPr id="6147" name="Picture 3" descr="C:\Users\User\Desktop\Вахта памяти\Правительственные наградыНаграды.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9552" y="3068960"/>
            <a:ext cx="7920880" cy="3275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8992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147"/>
                                        </p:tgtEl>
                                        <p:attrNameLst>
                                          <p:attrName>style.visibility</p:attrName>
                                        </p:attrNameLst>
                                      </p:cBhvr>
                                      <p:to>
                                        <p:strVal val="visible"/>
                                      </p:to>
                                    </p:set>
                                    <p:animEffect transition="in" filter="fade">
                                      <p:cBhvr>
                                        <p:cTn id="32" dur="5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395536" y="548680"/>
            <a:ext cx="8229600" cy="1219200"/>
          </a:xfrm>
        </p:spPr>
        <p:txBody>
          <a:bodyPr>
            <a:noAutofit/>
          </a:bodyPr>
          <a:lstStyle/>
          <a:p>
            <a:r>
              <a:rPr lang="ru-RU" sz="3200" b="1" dirty="0" smtClean="0">
                <a:solidFill>
                  <a:srgbClr val="8C1C1C"/>
                </a:solidFill>
                <a:effectLst>
                  <a:outerShdw blurRad="38100" dist="38100" dir="2700000" algn="tl">
                    <a:srgbClr val="000000">
                      <a:alpha val="43137"/>
                    </a:srgbClr>
                  </a:outerShdw>
                </a:effectLst>
              </a:rPr>
              <a:t>К встрече Великой Победы мы с детьми провели следующую работу:</a:t>
            </a:r>
            <a:br>
              <a:rPr lang="ru-RU" sz="3200" b="1" dirty="0" smtClean="0">
                <a:solidFill>
                  <a:srgbClr val="8C1C1C"/>
                </a:solidFill>
                <a:effectLst>
                  <a:outerShdw blurRad="38100" dist="38100" dir="2700000" algn="tl">
                    <a:srgbClr val="000000">
                      <a:alpha val="43137"/>
                    </a:srgbClr>
                  </a:outerShdw>
                </a:effectLst>
              </a:rPr>
            </a:br>
            <a:r>
              <a:rPr lang="ru-RU" sz="3200" b="1" dirty="0" smtClean="0">
                <a:solidFill>
                  <a:srgbClr val="8C1C1C"/>
                </a:solidFill>
                <a:effectLst>
                  <a:outerShdw blurRad="38100" dist="38100" dir="2700000" algn="tl">
                    <a:srgbClr val="000000">
                      <a:alpha val="43137"/>
                    </a:srgbClr>
                  </a:outerShdw>
                </a:effectLst>
              </a:rPr>
              <a:t>ООД - «Этот день мы не забудем никогда».</a:t>
            </a:r>
            <a:endParaRPr lang="ru-RU" sz="3200" b="1" dirty="0">
              <a:solidFill>
                <a:srgbClr val="8C1C1C"/>
              </a:solidFill>
              <a:effectLst>
                <a:outerShdw blurRad="38100" dist="38100" dir="2700000" algn="tl">
                  <a:srgbClr val="000000">
                    <a:alpha val="43137"/>
                  </a:srgbClr>
                </a:outerShdw>
              </a:effectLst>
            </a:endParaRPr>
          </a:p>
        </p:txBody>
      </p:sp>
      <p:pic>
        <p:nvPicPr>
          <p:cNvPr id="4" name="Picture 3"/>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tretch>
            <a:fillRect/>
          </a:stretch>
        </p:blipFill>
        <p:spPr bwMode="auto">
          <a:xfrm>
            <a:off x="467544" y="2132856"/>
            <a:ext cx="3744416" cy="3024335"/>
          </a:xfrm>
          <a:prstGeom prst="rect">
            <a:avLst/>
          </a:prstGeom>
          <a:noFill/>
          <a:extLst>
            <a:ext uri="{909E8E84-426E-40DD-AFC4-6F175D3DCCD1}">
              <a14:hiddenFill xmlns:a14="http://schemas.microsoft.com/office/drawing/2010/main">
                <a:solidFill>
                  <a:srgbClr val="FFFFFF"/>
                </a:solidFill>
              </a14:hiddenFill>
            </a:ext>
          </a:extLst>
        </p:spPr>
      </p:pic>
      <p:pic>
        <p:nvPicPr>
          <p:cNvPr id="10243" name="Picture 3" descr="C:\Users\User\Desktop\9мая\DSC0293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355976" y="1916832"/>
            <a:ext cx="4393696" cy="3024923"/>
          </a:xfrm>
          <a:prstGeom prst="rect">
            <a:avLst/>
          </a:prstGeom>
          <a:noFill/>
          <a:extLst>
            <a:ext uri="{909E8E84-426E-40DD-AFC4-6F175D3DCCD1}">
              <a14:hiddenFill xmlns:a14="http://schemas.microsoft.com/office/drawing/2010/main">
                <a:solidFill>
                  <a:srgbClr val="FFFFFF"/>
                </a:solidFill>
              </a14:hiddenFill>
            </a:ext>
          </a:extLst>
        </p:spPr>
      </p:pic>
      <p:pic>
        <p:nvPicPr>
          <p:cNvPr id="10242" name="Picture 2" descr="C:\Users\User\Desktop\9мая\DSC03115.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915816" y="4005064"/>
            <a:ext cx="3552949" cy="2664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3582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243"/>
                                        </p:tgtEl>
                                        <p:attrNameLst>
                                          <p:attrName>style.visibility</p:attrName>
                                        </p:attrNameLst>
                                      </p:cBhvr>
                                      <p:to>
                                        <p:strVal val="visible"/>
                                      </p:to>
                                    </p:set>
                                    <p:animEffect transition="in" filter="fade">
                                      <p:cBhvr>
                                        <p:cTn id="17" dur="500"/>
                                        <p:tgtEl>
                                          <p:spTgt spid="1024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242"/>
                                        </p:tgtEl>
                                        <p:attrNameLst>
                                          <p:attrName>style.visibility</p:attrName>
                                        </p:attrNameLst>
                                      </p:cBhvr>
                                      <p:to>
                                        <p:strVal val="visible"/>
                                      </p:to>
                                    </p:set>
                                    <p:animEffect transition="in" filter="fade">
                                      <p:cBhvr>
                                        <p:cTn id="22" dur="5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83043" y="116632"/>
            <a:ext cx="8229600" cy="4572000"/>
          </a:xfrm>
        </p:spPr>
        <p:txBody>
          <a:bodyPr/>
          <a:lstStyle/>
          <a:p>
            <a:pPr marL="0" indent="0">
              <a:buNone/>
            </a:pPr>
            <a:r>
              <a:rPr lang="ru-RU" b="1" dirty="0" smtClean="0">
                <a:solidFill>
                  <a:srgbClr val="8C1C1C"/>
                </a:solidFill>
                <a:effectLst>
                  <a:outerShdw blurRad="38100" dist="38100" dir="2700000" algn="tl">
                    <a:srgbClr val="000000">
                      <a:alpha val="43137"/>
                    </a:srgbClr>
                  </a:outerShdw>
                </a:effectLst>
              </a:rPr>
              <a:t>К семидесятилетию Великой Победы я оформила стенд «Стена Памяти», где изложила информацию о наших героях – участниках Великой </a:t>
            </a:r>
          </a:p>
          <a:p>
            <a:pPr marL="0" indent="0">
              <a:buNone/>
            </a:pPr>
            <a:r>
              <a:rPr lang="ru-RU" b="1" dirty="0" smtClean="0">
                <a:solidFill>
                  <a:srgbClr val="8C1C1C"/>
                </a:solidFill>
                <a:effectLst>
                  <a:outerShdw blurRad="38100" dist="38100" dir="2700000" algn="tl">
                    <a:srgbClr val="000000">
                      <a:alpha val="43137"/>
                    </a:srgbClr>
                  </a:outerShdw>
                </a:effectLst>
              </a:rPr>
              <a:t>Отечественной</a:t>
            </a:r>
          </a:p>
          <a:p>
            <a:pPr marL="0" indent="0">
              <a:buNone/>
            </a:pPr>
            <a:r>
              <a:rPr lang="ru-RU" b="1" dirty="0" smtClean="0">
                <a:solidFill>
                  <a:srgbClr val="8C1C1C"/>
                </a:solidFill>
                <a:effectLst>
                  <a:outerShdw blurRad="38100" dist="38100" dir="2700000" algn="tl">
                    <a:srgbClr val="000000">
                      <a:alpha val="43137"/>
                    </a:srgbClr>
                  </a:outerShdw>
                </a:effectLst>
              </a:rPr>
              <a:t>Войны.  </a:t>
            </a:r>
            <a:endParaRPr lang="ru-RU" b="1" dirty="0">
              <a:solidFill>
                <a:srgbClr val="8C1C1C"/>
              </a:solidFill>
              <a:effectLst>
                <a:outerShdw blurRad="38100" dist="38100" dir="2700000" algn="tl">
                  <a:srgbClr val="000000">
                    <a:alpha val="43137"/>
                  </a:srgbClr>
                </a:outerShdw>
              </a:effectLst>
            </a:endParaRPr>
          </a:p>
        </p:txBody>
      </p:sp>
      <p:pic>
        <p:nvPicPr>
          <p:cNvPr id="7170" name="Picture 2" descr="C:\Users\User\Desktop\ВОВ\DSC04872.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915816" y="1412776"/>
            <a:ext cx="5596827" cy="51589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1106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7170"/>
                                        </p:tgtEl>
                                        <p:attrNameLst>
                                          <p:attrName>style.visibility</p:attrName>
                                        </p:attrNameLst>
                                      </p:cBhvr>
                                      <p:to>
                                        <p:strVal val="visible"/>
                                      </p:to>
                                    </p:set>
                                    <p:animEffect transition="in" filter="fade">
                                      <p:cBhvr>
                                        <p:cTn id="18"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9F9F9"/>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148</TotalTime>
  <Words>522</Words>
  <Application>Microsoft Office PowerPoint</Application>
  <PresentationFormat>Экран (4:3)</PresentationFormat>
  <Paragraphs>31</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Бумажная</vt:lpstr>
      <vt:lpstr>Презентация PowerPoint</vt:lpstr>
      <vt:lpstr>«НАШИ ГЕРОИ»</vt:lpstr>
      <vt:lpstr>Презентация PowerPoint</vt:lpstr>
      <vt:lpstr>Презентация PowerPoint</vt:lpstr>
      <vt:lpstr>Презентация PowerPoint</vt:lpstr>
      <vt:lpstr>Презентация PowerPoint</vt:lpstr>
      <vt:lpstr>Презентация PowerPoint</vt:lpstr>
      <vt:lpstr>К встрече Великой Победы мы с детьми провели следующую работу: ООД - «Этот день мы не забудем никогда».</vt:lpstr>
      <vt:lpstr>Презентация PowerPoint</vt:lpstr>
      <vt:lpstr>Презентация PowerPoint</vt:lpstr>
      <vt:lpstr>Выставка детских рисунков «Они сражались за нас».</vt:lpstr>
      <vt:lpstr>Оформление в группе «День Победы»</vt:lpstr>
      <vt:lpstr>Оформление в группе – папки для родителей «Всё о Великой Отечественной Войне».</vt:lpstr>
      <vt:lpstr>Провели акцию «Тюльпаны Ветеранам». Дети сделали оригами тюльпаны.</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13</cp:revision>
  <dcterms:created xsi:type="dcterms:W3CDTF">2015-05-03T10:30:29Z</dcterms:created>
  <dcterms:modified xsi:type="dcterms:W3CDTF">2015-05-03T12:59:20Z</dcterms:modified>
</cp:coreProperties>
</file>