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5/4/2015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6989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5/4/2015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30049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5/4/2015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604573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5/4/2015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25076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5/4/2015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748880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5/4/2015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55777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5/4/2015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73304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5/4/2015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6816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5/4/2015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0345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5/4/2015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310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5/4/2015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7906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5/4/2015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76327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5/4/2015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908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5/4/2015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57335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5/4/2015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77926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5/4/2015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29244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DFF08F-DC6B-4601-B491-B0F83F6DD2DA}" type="datetimeFigureOut">
              <a:rPr lang="en-US" smtClean="0"/>
              <a:pPr/>
              <a:t>5/4/2015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080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0005" y="138560"/>
            <a:ext cx="7846232" cy="137781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8231" y="409017"/>
            <a:ext cx="7968163" cy="437121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32778" y="4540419"/>
            <a:ext cx="7395089" cy="178628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83290" y="6041200"/>
            <a:ext cx="1999661" cy="49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55942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8482" y="177196"/>
            <a:ext cx="6773243" cy="137781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9539" y="866103"/>
            <a:ext cx="8364437" cy="5620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5293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9505" y="402073"/>
            <a:ext cx="8272989" cy="6053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7013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Мы предположили, что приобщение детей к сказке, совершенствует ум ребенка,  помогает овладеть речью, познавать окружающий мир, развивает устойчивый интерес к сказке.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6663" y="473411"/>
            <a:ext cx="6773243" cy="1377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87591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1507" y="241590"/>
            <a:ext cx="6773243" cy="137781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022243" y="1912295"/>
            <a:ext cx="7950558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ts val="1000"/>
              </a:spcBef>
              <a:buClr>
                <a:srgbClr val="A53010"/>
              </a:buClr>
              <a:buFont typeface="Wingdings 3" charset="2"/>
              <a:buChar char=""/>
            </a:pPr>
            <a:r>
              <a:rPr lang="ru-RU" dirty="0">
                <a:solidFill>
                  <a:prstClr val="black">
                    <a:lumMod val="75000"/>
                    <a:lumOff val="25000"/>
                  </a:prstClr>
                </a:solidFill>
              </a:rPr>
              <a:t>Познакомить детей с творчеством К. И. Чуковского.</a:t>
            </a:r>
          </a:p>
          <a:p>
            <a:pPr marL="342900" lvl="0" indent="-342900">
              <a:spcBef>
                <a:spcPts val="1000"/>
              </a:spcBef>
              <a:buClr>
                <a:srgbClr val="A53010"/>
              </a:buClr>
              <a:buFont typeface="Wingdings 3" charset="2"/>
              <a:buChar char=""/>
            </a:pPr>
            <a:r>
              <a:rPr lang="ru-RU" dirty="0">
                <a:solidFill>
                  <a:prstClr val="black">
                    <a:lumMod val="75000"/>
                    <a:lumOff val="25000"/>
                  </a:prstClr>
                </a:solidFill>
              </a:rPr>
              <a:t>Показать детям удивительный мир сказок, их мудрость и красоту.</a:t>
            </a:r>
          </a:p>
          <a:p>
            <a:pPr marL="342900" lvl="0" indent="-342900">
              <a:spcBef>
                <a:spcPts val="1000"/>
              </a:spcBef>
              <a:buClr>
                <a:srgbClr val="A53010"/>
              </a:buClr>
              <a:buFont typeface="Wingdings 3" charset="2"/>
              <a:buChar char=""/>
            </a:pPr>
            <a:r>
              <a:rPr lang="ru-RU" dirty="0">
                <a:solidFill>
                  <a:prstClr val="black">
                    <a:lumMod val="75000"/>
                    <a:lumOff val="25000"/>
                  </a:prstClr>
                </a:solidFill>
              </a:rPr>
              <a:t>Развивать мышление, речь, воображение, память, внимание.</a:t>
            </a:r>
          </a:p>
          <a:p>
            <a:pPr marL="342900" lvl="0" indent="-342900">
              <a:spcBef>
                <a:spcPts val="1000"/>
              </a:spcBef>
              <a:buClr>
                <a:srgbClr val="A53010"/>
              </a:buClr>
              <a:buFont typeface="Wingdings 3" charset="2"/>
              <a:buChar char=""/>
            </a:pPr>
            <a:r>
              <a:rPr lang="ru-RU" dirty="0">
                <a:solidFill>
                  <a:prstClr val="black">
                    <a:lumMod val="75000"/>
                    <a:lumOff val="25000"/>
                  </a:prstClr>
                </a:solidFill>
              </a:rPr>
              <a:t>Способствовать воспитанию устойчивого интереса к книге.</a:t>
            </a:r>
          </a:p>
          <a:p>
            <a:pPr marL="342900" lvl="0" indent="-342900">
              <a:spcBef>
                <a:spcPts val="1000"/>
              </a:spcBef>
              <a:buClr>
                <a:srgbClr val="A53010"/>
              </a:buClr>
              <a:buFont typeface="Wingdings 3" charset="2"/>
              <a:buChar char=""/>
            </a:pPr>
            <a:r>
              <a:rPr lang="ru-RU" dirty="0">
                <a:solidFill>
                  <a:prstClr val="black">
                    <a:lumMod val="75000"/>
                    <a:lumOff val="25000"/>
                  </a:prstClr>
                </a:solidFill>
              </a:rPr>
              <a:t>Воспитывать веру в добро и любовь, в торжество над злом.</a:t>
            </a:r>
          </a:p>
          <a:p>
            <a:pPr marL="342900" lvl="0" indent="-342900">
              <a:spcBef>
                <a:spcPts val="1000"/>
              </a:spcBef>
              <a:buClr>
                <a:srgbClr val="A53010"/>
              </a:buClr>
              <a:buFont typeface="Wingdings 3" charset="2"/>
              <a:buChar char=""/>
            </a:pPr>
            <a:r>
              <a:rPr lang="ru-RU" dirty="0">
                <a:solidFill>
                  <a:prstClr val="black">
                    <a:lumMod val="75000"/>
                    <a:lumOff val="25000"/>
                  </a:prstClr>
                </a:solidFill>
              </a:rPr>
              <a:t>Развивать умственные, коммуникативные, познавательные и творческие способности детей.</a:t>
            </a:r>
          </a:p>
          <a:p>
            <a:pPr marL="342900" lvl="0" indent="-342900">
              <a:spcBef>
                <a:spcPts val="1000"/>
              </a:spcBef>
              <a:buClr>
                <a:srgbClr val="A53010"/>
              </a:buClr>
              <a:buFont typeface="Wingdings 3" charset="2"/>
              <a:buChar char=""/>
            </a:pPr>
            <a:r>
              <a:rPr lang="ru-RU" dirty="0">
                <a:solidFill>
                  <a:prstClr val="black">
                    <a:lumMod val="75000"/>
                    <a:lumOff val="25000"/>
                  </a:prstClr>
                </a:solidFill>
              </a:rPr>
              <a:t>В форме викторины вспомнить, повторить и закрепить содержание сказок К. И. Чуковского</a:t>
            </a:r>
            <a:endParaRPr lang="ru-RU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34939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1665" y="563563"/>
            <a:ext cx="6773243" cy="137781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9488" y="1475062"/>
            <a:ext cx="7792332" cy="4590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27903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048000" y="718002"/>
            <a:ext cx="6096000" cy="542199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spcBef>
                <a:spcPts val="1000"/>
              </a:spcBef>
              <a:buClr>
                <a:srgbClr val="A53010"/>
              </a:buClr>
            </a:pPr>
            <a:r>
              <a:rPr lang="ru-RU" b="1" i="1" u="sng" dirty="0">
                <a:solidFill>
                  <a:prstClr val="black">
                    <a:lumMod val="75000"/>
                    <a:lumOff val="25000"/>
                  </a:prstClr>
                </a:solidFill>
              </a:rPr>
              <a:t>Развивающие:</a:t>
            </a:r>
            <a:endParaRPr lang="ru-RU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342900" lvl="0" indent="-342900">
              <a:spcBef>
                <a:spcPts val="1000"/>
              </a:spcBef>
              <a:buClr>
                <a:srgbClr val="A53010"/>
              </a:buClr>
              <a:buFont typeface="Wingdings 3" charset="2"/>
              <a:buChar char=""/>
            </a:pPr>
            <a:r>
              <a:rPr lang="ru-RU" dirty="0">
                <a:solidFill>
                  <a:prstClr val="black">
                    <a:lumMod val="75000"/>
                    <a:lumOff val="25000"/>
                  </a:prstClr>
                </a:solidFill>
              </a:rPr>
              <a:t>Развивать умственные и познавательные способности</a:t>
            </a:r>
          </a:p>
          <a:p>
            <a:pPr marL="342900" lvl="0" indent="-342900">
              <a:spcBef>
                <a:spcPts val="1000"/>
              </a:spcBef>
              <a:buClr>
                <a:srgbClr val="A53010"/>
              </a:buClr>
              <a:buFont typeface="Wingdings 3" charset="2"/>
              <a:buChar char=""/>
            </a:pPr>
            <a:r>
              <a:rPr lang="ru-RU" dirty="0">
                <a:solidFill>
                  <a:prstClr val="black">
                    <a:lumMod val="75000"/>
                    <a:lumOff val="25000"/>
                  </a:prstClr>
                </a:solidFill>
              </a:rPr>
              <a:t>Развивать коммуникативные способности</a:t>
            </a:r>
          </a:p>
          <a:p>
            <a:pPr marL="342900" lvl="0" indent="-342900">
              <a:spcBef>
                <a:spcPts val="1000"/>
              </a:spcBef>
              <a:buClr>
                <a:srgbClr val="A53010"/>
              </a:buClr>
              <a:buFont typeface="Wingdings 3" charset="2"/>
              <a:buChar char=""/>
            </a:pPr>
            <a:r>
              <a:rPr lang="ru-RU" dirty="0">
                <a:solidFill>
                  <a:prstClr val="black">
                    <a:lumMod val="75000"/>
                    <a:lumOff val="25000"/>
                  </a:prstClr>
                </a:solidFill>
              </a:rPr>
              <a:t>Развивать любознательность, умственную активность, внимание и память</a:t>
            </a:r>
          </a:p>
          <a:p>
            <a:pPr marL="342900" lvl="0" indent="-342900">
              <a:spcBef>
                <a:spcPts val="1000"/>
              </a:spcBef>
              <a:buClr>
                <a:srgbClr val="A53010"/>
              </a:buClr>
              <a:buFont typeface="Wingdings 3" charset="2"/>
              <a:buChar char=""/>
            </a:pPr>
            <a:r>
              <a:rPr lang="ru-RU" dirty="0">
                <a:solidFill>
                  <a:prstClr val="black">
                    <a:lumMod val="75000"/>
                    <a:lumOff val="25000"/>
                  </a:prstClr>
                </a:solidFill>
              </a:rPr>
              <a:t>Развивать интерес к художественной литературе, умение чувствовать красоту и выразительность языка произведений</a:t>
            </a:r>
          </a:p>
          <a:p>
            <a:pPr marL="342900" lvl="0" indent="-342900">
              <a:spcBef>
                <a:spcPts val="1000"/>
              </a:spcBef>
              <a:buClr>
                <a:srgbClr val="A53010"/>
              </a:buClr>
              <a:buFont typeface="Wingdings 3" charset="2"/>
              <a:buChar char=""/>
            </a:pPr>
            <a:r>
              <a:rPr lang="ru-RU" dirty="0">
                <a:solidFill>
                  <a:prstClr val="black">
                    <a:lumMod val="75000"/>
                    <a:lumOff val="25000"/>
                  </a:prstClr>
                </a:solidFill>
              </a:rPr>
              <a:t>Развивать творческие способности</a:t>
            </a:r>
          </a:p>
          <a:p>
            <a:pPr marL="342900" lvl="0" indent="-342900">
              <a:spcBef>
                <a:spcPts val="1000"/>
              </a:spcBef>
              <a:buClr>
                <a:srgbClr val="A53010"/>
              </a:buClr>
              <a:buFont typeface="Wingdings 3" charset="2"/>
              <a:buChar char=""/>
            </a:pPr>
            <a:r>
              <a:rPr lang="ru-RU" dirty="0">
                <a:solidFill>
                  <a:prstClr val="black">
                    <a:lumMod val="75000"/>
                    <a:lumOff val="25000"/>
                  </a:prstClr>
                </a:solidFill>
              </a:rPr>
              <a:t>Развивать художественно-речевые исполнительские навыки при чтении отрывков из произведений К. И. Чуковского, в драматизации (эмоциональность, выразительность исполнений)</a:t>
            </a:r>
          </a:p>
          <a:p>
            <a:pPr marL="342900" lvl="0" indent="-342900">
              <a:spcBef>
                <a:spcPts val="1000"/>
              </a:spcBef>
              <a:buClr>
                <a:srgbClr val="A53010"/>
              </a:buClr>
              <a:buFont typeface="Wingdings 3" charset="2"/>
              <a:buChar char=""/>
            </a:pPr>
            <a:r>
              <a:rPr lang="ru-RU" dirty="0">
                <a:solidFill>
                  <a:prstClr val="black">
                    <a:lumMod val="75000"/>
                    <a:lumOff val="25000"/>
                  </a:prstClr>
                </a:solidFill>
              </a:rPr>
              <a:t>Развитие свободной творческой личности</a:t>
            </a:r>
            <a:endParaRPr lang="ru-RU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81519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i="1" u="sng" dirty="0"/>
              <a:t>Воспитательные:</a:t>
            </a:r>
            <a:endParaRPr lang="ru-RU" dirty="0"/>
          </a:p>
          <a:p>
            <a:pPr lvl="0"/>
            <a:r>
              <a:rPr lang="ru-RU" dirty="0"/>
              <a:t>На произведениях К. И. Чуковского показать, что добро побеждает зло</a:t>
            </a:r>
          </a:p>
          <a:p>
            <a:pPr lvl="0"/>
            <a:r>
              <a:rPr lang="ru-RU" dirty="0"/>
              <a:t>Воспитывать чувство сострадания к слабым и беззащитным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6946536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20</TotalTime>
  <Words>188</Words>
  <Application>Microsoft Office PowerPoint</Application>
  <PresentationFormat>Широкоэкранный</PresentationFormat>
  <Paragraphs>19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Century Gothic</vt:lpstr>
      <vt:lpstr>Wingdings 3</vt:lpstr>
      <vt:lpstr>Легкий дым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Елизавета Печковская</dc:creator>
  <cp:lastModifiedBy>Елизавета Печковская</cp:lastModifiedBy>
  <cp:revision>3</cp:revision>
  <dcterms:created xsi:type="dcterms:W3CDTF">2015-05-04T17:02:30Z</dcterms:created>
  <dcterms:modified xsi:type="dcterms:W3CDTF">2015-05-04T17:22:57Z</dcterms:modified>
</cp:coreProperties>
</file>