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68" r:id="rId3"/>
    <p:sldId id="270" r:id="rId4"/>
    <p:sldId id="257" r:id="rId5"/>
    <p:sldId id="258" r:id="rId6"/>
    <p:sldId id="272" r:id="rId7"/>
    <p:sldId id="273" r:id="rId8"/>
    <p:sldId id="278" r:id="rId9"/>
    <p:sldId id="261" r:id="rId10"/>
    <p:sldId id="262" r:id="rId11"/>
    <p:sldId id="277" r:id="rId12"/>
    <p:sldId id="260" r:id="rId13"/>
    <p:sldId id="259" r:id="rId14"/>
    <p:sldId id="279" r:id="rId15"/>
    <p:sldId id="267" r:id="rId16"/>
    <p:sldId id="276" r:id="rId17"/>
    <p:sldId id="280" r:id="rId18"/>
    <p:sldId id="281" r:id="rId19"/>
    <p:sldId id="282" r:id="rId20"/>
    <p:sldId id="283" r:id="rId21"/>
    <p:sldId id="284" r:id="rId22"/>
    <p:sldId id="275" r:id="rId23"/>
    <p:sldId id="274" r:id="rId24"/>
    <p:sldId id="28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CCFF99"/>
    <a:srgbClr val="CCFFCC"/>
    <a:srgbClr val="FF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4" autoAdjust="0"/>
    <p:restoredTop sz="94660"/>
  </p:normalViewPr>
  <p:slideViewPr>
    <p:cSldViewPr>
      <p:cViewPr>
        <p:scale>
          <a:sx n="68" d="100"/>
          <a:sy n="68" d="100"/>
        </p:scale>
        <p:origin x="-15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DDCA95-DBC6-49FF-ADBC-6CE2EE01BC3D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CCFF9-C30C-418F-BB5C-0CF6F3D03D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7183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FF5E4-A813-420A-A9E7-97C8C4F86CB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1C2E023-1182-4496-9217-E77AD0CD7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FF5E4-A813-420A-A9E7-97C8C4F86CB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E023-1182-4496-9217-E77AD0CD7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FF5E4-A813-420A-A9E7-97C8C4F86CB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E023-1182-4496-9217-E77AD0CD7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FF5E4-A813-420A-A9E7-97C8C4F86CB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1C2E023-1182-4496-9217-E77AD0CD7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FF5E4-A813-420A-A9E7-97C8C4F86CB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E023-1182-4496-9217-E77AD0CD72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FF5E4-A813-420A-A9E7-97C8C4F86CB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E023-1182-4496-9217-E77AD0CD7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FF5E4-A813-420A-A9E7-97C8C4F86CB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1C2E023-1182-4496-9217-E77AD0CD72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FF5E4-A813-420A-A9E7-97C8C4F86CB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E023-1182-4496-9217-E77AD0CD7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FF5E4-A813-420A-A9E7-97C8C4F86CB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E023-1182-4496-9217-E77AD0CD7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FF5E4-A813-420A-A9E7-97C8C4F86CB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E023-1182-4496-9217-E77AD0CD72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FF5E4-A813-420A-A9E7-97C8C4F86CB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2E023-1182-4496-9217-E77AD0CD72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4FFF5E4-A813-420A-A9E7-97C8C4F86CB6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1C2E023-1182-4496-9217-E77AD0CD72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circl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772817"/>
            <a:ext cx="4752528" cy="64807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Коллекция идей.</a:t>
            </a:r>
            <a:endParaRPr lang="ru-RU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764704"/>
            <a:ext cx="8458200" cy="914400"/>
          </a:xfrm>
        </p:spPr>
        <p:txBody>
          <a:bodyPr>
            <a:noAutofit/>
          </a:bodyPr>
          <a:lstStyle/>
          <a:p>
            <a:pPr algn="ctr"/>
            <a:endParaRPr lang="ru-RU" sz="5400" i="1" dirty="0" smtClean="0">
              <a:solidFill>
                <a:srgbClr val="FF9933"/>
              </a:solidFill>
            </a:endParaRPr>
          </a:p>
          <a:p>
            <a:pPr algn="ctr"/>
            <a:r>
              <a:rPr lang="ru-RU" sz="5400" i="1" dirty="0" smtClean="0">
                <a:solidFill>
                  <a:srgbClr val="C00000"/>
                </a:solidFill>
              </a:rPr>
              <a:t>Приёмы быстрого счёта:</a:t>
            </a:r>
            <a:endParaRPr lang="ru-RU" sz="5400" i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132856"/>
            <a:ext cx="2962365" cy="4478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826" y="620688"/>
            <a:ext cx="8515672" cy="1080120"/>
          </a:xfrm>
        </p:spPr>
        <p:txBody>
          <a:bodyPr>
            <a:normAutofit fontScale="92500" lnSpcReduction="10000"/>
          </a:bodyPr>
          <a:lstStyle/>
          <a:p>
            <a:r>
              <a:rPr lang="ru-RU" sz="3600" i="1" u="sng" dirty="0" smtClean="0"/>
              <a:t>Приём №5  </a:t>
            </a:r>
            <a:r>
              <a:rPr lang="ru-RU" sz="3600" i="1" dirty="0" smtClean="0"/>
              <a:t>«Пополам и пополам».</a:t>
            </a:r>
            <a:endParaRPr lang="ru-RU" sz="3600" i="1" dirty="0"/>
          </a:p>
          <a:p>
            <a:r>
              <a:rPr lang="ru-RU" sz="3200" i="1" dirty="0" smtClean="0"/>
              <a:t>Деление на 4 и на 8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556792"/>
            <a:ext cx="741682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Чтобы устно разделить число на 4, его дважды делят пополам. Например:</a:t>
            </a:r>
          </a:p>
          <a:p>
            <a:endParaRPr lang="ru-RU" sz="2400" i="1" dirty="0" smtClean="0"/>
          </a:p>
          <a:p>
            <a:r>
              <a:rPr lang="ru-RU" sz="2400" i="1" dirty="0" smtClean="0"/>
              <a:t>76 : 4=38 : 2=19 и 236 : 4=118 : 2=59</a:t>
            </a:r>
          </a:p>
          <a:p>
            <a:endParaRPr lang="ru-RU" sz="2400" i="1" dirty="0" smtClean="0"/>
          </a:p>
          <a:p>
            <a:r>
              <a:rPr lang="ru-RU" sz="2000" i="1" dirty="0" smtClean="0"/>
              <a:t>Чтобы устно разделить число на 8, его трижды делят пополам. Например:</a:t>
            </a:r>
          </a:p>
          <a:p>
            <a:endParaRPr lang="ru-RU" sz="2000" i="1" dirty="0" smtClean="0"/>
          </a:p>
          <a:p>
            <a:r>
              <a:rPr lang="ru-RU" sz="2400" i="1" dirty="0" smtClean="0"/>
              <a:t>464 : 8=232 : 4=116 : 2=58  </a:t>
            </a:r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000" i="1" dirty="0" smtClean="0"/>
          </a:p>
          <a:p>
            <a:endParaRPr lang="ru-RU" sz="2400" i="1" dirty="0" smtClean="0"/>
          </a:p>
          <a:p>
            <a:endParaRPr lang="ru-RU" sz="2400" i="1" dirty="0" smtClean="0"/>
          </a:p>
          <a:p>
            <a:endParaRPr lang="ru-RU" sz="2000" i="1" dirty="0" smtClean="0"/>
          </a:p>
          <a:p>
            <a:endParaRPr lang="ru-RU" sz="2000" i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8099" y="4030845"/>
            <a:ext cx="1771278" cy="1792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896" y="2132856"/>
            <a:ext cx="8686800" cy="838200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solidFill>
                  <a:srgbClr val="00B050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Древнеиндийские способы умножения.</a:t>
            </a:r>
            <a:endParaRPr lang="ru-RU" sz="4000" i="1" dirty="0">
              <a:solidFill>
                <a:srgbClr val="00B050"/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4077072"/>
            <a:ext cx="71287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чему поучиться у древне индийских математиков, которые называли устный счёт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воздушным счетом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049415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3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933432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8640"/>
            <a:ext cx="8458200" cy="1319064"/>
          </a:xfrm>
        </p:spPr>
        <p:txBody>
          <a:bodyPr/>
          <a:lstStyle/>
          <a:p>
            <a:r>
              <a:rPr lang="ru-RU" b="1" i="1" u="sng" dirty="0" smtClean="0">
                <a:solidFill>
                  <a:schemeClr val="tx2">
                    <a:lumMod val="75000"/>
                  </a:schemeClr>
                </a:solidFill>
              </a:rPr>
              <a:t>Пример № 6 </a:t>
            </a:r>
          </a:p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Умножение на 9 на руках.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7"/>
            <a:ext cx="4248472" cy="3100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644008" y="0"/>
            <a:ext cx="248985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Умножаем </a:t>
            </a:r>
            <a:r>
              <a:rPr lang="ru-RU" sz="2400" dirty="0" smtClean="0"/>
              <a:t>3</a:t>
            </a:r>
            <a:r>
              <a:rPr lang="ru-RU" sz="2000" dirty="0" smtClean="0"/>
              <a:t> на </a:t>
            </a:r>
            <a:r>
              <a:rPr lang="ru-RU" sz="2400" dirty="0" smtClean="0"/>
              <a:t>9</a:t>
            </a:r>
          </a:p>
          <a:p>
            <a:r>
              <a:rPr lang="ru-RU" sz="2000" dirty="0" smtClean="0"/>
              <a:t>Кладём руки, загибаем </a:t>
            </a:r>
            <a:r>
              <a:rPr lang="ru-RU" sz="2400" dirty="0" smtClean="0"/>
              <a:t>3</a:t>
            </a:r>
            <a:r>
              <a:rPr lang="ru-RU" sz="2000" dirty="0" smtClean="0"/>
              <a:t> палец и считаем все перед ним. Получаем </a:t>
            </a:r>
            <a:r>
              <a:rPr lang="ru-RU" sz="2400" dirty="0" smtClean="0"/>
              <a:t>2</a:t>
            </a:r>
            <a:r>
              <a:rPr lang="ru-RU" sz="2000" dirty="0" smtClean="0"/>
              <a:t> пальца – это десятки. Считаем все остальные пальцы после </a:t>
            </a:r>
            <a:r>
              <a:rPr lang="ru-RU" sz="2400" dirty="0" smtClean="0"/>
              <a:t>3</a:t>
            </a:r>
            <a:r>
              <a:rPr lang="ru-RU" sz="2000" dirty="0" smtClean="0"/>
              <a:t> и получаем </a:t>
            </a:r>
            <a:r>
              <a:rPr lang="ru-RU" sz="2400" dirty="0" smtClean="0"/>
              <a:t>7</a:t>
            </a:r>
            <a:r>
              <a:rPr lang="ru-RU" sz="2000" dirty="0" smtClean="0"/>
              <a:t> – это единицы. Получаем </a:t>
            </a:r>
            <a:r>
              <a:rPr lang="ru-RU" sz="2400" dirty="0" smtClean="0"/>
              <a:t>27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077072"/>
            <a:ext cx="3586751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44824"/>
            <a:ext cx="8388424" cy="4392488"/>
          </a:xfrm>
        </p:spPr>
        <p:txBody>
          <a:bodyPr>
            <a:normAutofit/>
          </a:bodyPr>
          <a:lstStyle/>
          <a:p>
            <a:r>
              <a:rPr lang="ru-RU" dirty="0" smtClean="0">
                <a:effectLst/>
              </a:rPr>
              <a:t>35 х 11=385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То есть раздвигаем 3 и 5, а между ними их сумму(8).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60648"/>
            <a:ext cx="8458200" cy="914400"/>
          </a:xfrm>
        </p:spPr>
        <p:txBody>
          <a:bodyPr/>
          <a:lstStyle/>
          <a:p>
            <a:r>
              <a:rPr lang="ru-RU" b="1" i="1" u="sng" dirty="0" smtClean="0"/>
              <a:t>Приём №7</a:t>
            </a:r>
          </a:p>
          <a:p>
            <a:r>
              <a:rPr lang="ru-RU" b="1" i="1" dirty="0" smtClean="0"/>
              <a:t> Древне-индийский приём умножения на 11.</a:t>
            </a:r>
            <a:endParaRPr lang="ru-RU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0750" y="4365104"/>
            <a:ext cx="5334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6338" y="4270942"/>
            <a:ext cx="5524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4365104"/>
            <a:ext cx="11144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1238" y="4243923"/>
            <a:ext cx="5524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8788" y="4265966"/>
            <a:ext cx="5524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4751" y="4243922"/>
            <a:ext cx="5524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7201" y="4243921"/>
            <a:ext cx="5524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428992" y="4429132"/>
            <a:ext cx="455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8</a:t>
            </a:r>
            <a:endParaRPr lang="ru-RU" sz="3600" b="1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988840"/>
            <a:ext cx="7236296" cy="3528392"/>
          </a:xfrm>
        </p:spPr>
        <p:txBody>
          <a:bodyPr>
            <a:normAutofit/>
          </a:bodyPr>
          <a:lstStyle/>
          <a:p>
            <a:r>
              <a:rPr lang="ru-RU" dirty="0">
                <a:effectLst/>
              </a:rPr>
              <a:t>6</a:t>
            </a:r>
            <a:r>
              <a:rPr lang="ru-RU" dirty="0" smtClean="0">
                <a:effectLst/>
              </a:rPr>
              <a:t>5 х 65=(6*7)*100+25=4225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 45х45 = (4*5)*100+25=2025</a:t>
            </a:r>
            <a:br>
              <a:rPr lang="ru-RU" dirty="0" smtClean="0">
                <a:effectLst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548680"/>
            <a:ext cx="5580112" cy="626368"/>
          </a:xfrm>
        </p:spPr>
        <p:txBody>
          <a:bodyPr>
            <a:normAutofit fontScale="85000" lnSpcReduction="10000"/>
          </a:bodyPr>
          <a:lstStyle/>
          <a:p>
            <a:r>
              <a:rPr lang="ru-RU" b="1" i="1" u="sng" dirty="0" smtClean="0"/>
              <a:t>Приём №8   </a:t>
            </a:r>
            <a:r>
              <a:rPr lang="ru-RU" b="1" i="1" dirty="0" smtClean="0"/>
              <a:t>«Что-то-пять в квадрате»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59529977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764704"/>
            <a:ext cx="8458200" cy="914400"/>
          </a:xfrm>
        </p:spPr>
        <p:txBody>
          <a:bodyPr/>
          <a:lstStyle/>
          <a:p>
            <a:r>
              <a:rPr lang="ru-RU" b="1" i="1" u="sng" dirty="0" smtClean="0"/>
              <a:t>Пример №9</a:t>
            </a:r>
            <a:r>
              <a:rPr lang="ru-RU" b="1" i="1" dirty="0" smtClean="0"/>
              <a:t>    Умножение чисел близких к 100 (к 10)</a:t>
            </a:r>
            <a:endParaRPr lang="ru-RU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2564904"/>
            <a:ext cx="14390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lain" startAt="7"/>
            </a:pPr>
            <a:r>
              <a:rPr lang="ru-RU" sz="2800" i="1" dirty="0" smtClean="0"/>
              <a:t>3</a:t>
            </a:r>
          </a:p>
          <a:p>
            <a:pPr marL="457200" indent="-457200">
              <a:buAutoNum type="arabicPlain" startAt="7"/>
            </a:pPr>
            <a:r>
              <a:rPr lang="ru-RU" sz="2800" i="1" dirty="0" smtClean="0"/>
              <a:t>2</a:t>
            </a:r>
          </a:p>
          <a:p>
            <a:pPr marL="457200" indent="-457200">
              <a:buAutoNum type="arabicPlain" startAt="7"/>
            </a:pPr>
            <a:endParaRPr lang="ru-RU" sz="2400" i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27584" y="2852936"/>
            <a:ext cx="288032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827584" y="2852936"/>
            <a:ext cx="288032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11560" y="342900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9552" y="3429000"/>
            <a:ext cx="928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5</a:t>
            </a:r>
            <a:r>
              <a:rPr lang="ru-RU" sz="2800" dirty="0" smtClean="0"/>
              <a:t>  6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388774" y="1916832"/>
            <a:ext cx="11796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i="1" dirty="0" smtClean="0">
                <a:solidFill>
                  <a:prstClr val="black"/>
                </a:solidFill>
              </a:rPr>
              <a:t>До 10.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411760" y="2564904"/>
            <a:ext cx="963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9    1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2411760" y="3068960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6    4</a:t>
            </a:r>
            <a:endParaRPr lang="ru-RU" sz="2800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699792" y="2924944"/>
            <a:ext cx="36004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2699792" y="2924944"/>
            <a:ext cx="36004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483768" y="3501008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411760" y="3501008"/>
            <a:ext cx="10179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5   4</a:t>
            </a:r>
            <a:endParaRPr lang="ru-RU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5704079" y="1916832"/>
            <a:ext cx="13882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/>
              <a:t>До 100.</a:t>
            </a:r>
            <a:endParaRPr lang="ru-RU" sz="2800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4716016" y="2636912"/>
            <a:ext cx="12634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98     2</a:t>
            </a:r>
          </a:p>
          <a:p>
            <a:r>
              <a:rPr lang="ru-RU" sz="2800" dirty="0" smtClean="0"/>
              <a:t>96     4</a:t>
            </a:r>
            <a:endParaRPr lang="ru-RU" sz="2800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5220072" y="2996952"/>
            <a:ext cx="432048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5220072" y="2924944"/>
            <a:ext cx="432048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4860032" y="3573016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716016" y="3573016"/>
            <a:ext cx="1346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94  08</a:t>
            </a:r>
            <a:endParaRPr lang="ru-RU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7020272" y="2924944"/>
            <a:ext cx="158248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86     </a:t>
            </a:r>
            <a:r>
              <a:rPr lang="en-US" sz="2800" dirty="0" smtClean="0"/>
              <a:t>14</a:t>
            </a:r>
            <a:r>
              <a:rPr lang="ru-RU" sz="2800" dirty="0" smtClean="0"/>
              <a:t> </a:t>
            </a:r>
            <a:endParaRPr lang="ru-RU" sz="2800" dirty="0" smtClean="0"/>
          </a:p>
          <a:p>
            <a:r>
              <a:rPr lang="ru-RU" sz="2800" dirty="0" smtClean="0"/>
              <a:t>96     </a:t>
            </a:r>
            <a:r>
              <a:rPr lang="en-US" sz="2800" dirty="0" smtClean="0"/>
              <a:t>4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7596336" y="3212976"/>
            <a:ext cx="36004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7524328" y="3212976"/>
            <a:ext cx="432048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7092280" y="3861048"/>
            <a:ext cx="12241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7092280" y="3861048"/>
            <a:ext cx="134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82  56</a:t>
            </a:r>
            <a:endParaRPr lang="ru-RU" sz="28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i="1" u="sng" dirty="0" smtClean="0"/>
              <a:t/>
            </a:r>
            <a:br>
              <a:rPr lang="ru-RU" i="1" u="sng" dirty="0" smtClean="0"/>
            </a:br>
            <a:r>
              <a:rPr lang="ru-RU" i="1" u="sng" dirty="0"/>
              <a:t/>
            </a:r>
            <a:br>
              <a:rPr lang="ru-RU" i="1" u="sng" dirty="0"/>
            </a:br>
            <a:r>
              <a:rPr lang="ru-RU" i="1" u="sng" dirty="0" smtClean="0">
                <a:effectLst/>
              </a:rPr>
              <a:t>Пример №10</a:t>
            </a:r>
            <a:r>
              <a:rPr lang="ru-RU" i="1" dirty="0">
                <a:effectLst/>
              </a:rPr>
              <a:t> </a:t>
            </a:r>
            <a:r>
              <a:rPr lang="ru-RU" i="1" dirty="0" smtClean="0">
                <a:effectLst/>
              </a:rPr>
              <a:t>	</a:t>
            </a:r>
            <a:r>
              <a:rPr lang="ru-RU" dirty="0" smtClean="0">
                <a:effectLst/>
              </a:rPr>
              <a:t>Умножение  решеткой</a:t>
            </a:r>
            <a:br>
              <a:rPr lang="ru-RU" dirty="0" smtClean="0">
                <a:effectLst/>
              </a:rPr>
            </a:br>
            <a:endParaRPr lang="ru-RU" dirty="0">
              <a:effectLst/>
            </a:endParaRPr>
          </a:p>
        </p:txBody>
      </p:sp>
      <p:pic>
        <p:nvPicPr>
          <p:cNvPr id="4098" name="Picture 2" descr="https://pp.vk.me/c623431/v623431420/6375/KYLkQcNKS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276871"/>
            <a:ext cx="4429125" cy="3895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D:\Научно-исслед работа\IMG_10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54938" y="1708100"/>
            <a:ext cx="3348372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4937" y="1708100"/>
            <a:ext cx="3348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5218 * 917 = 4 784 906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2562355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  <a:effectLst/>
              </a:rPr>
              <a:t>III</a:t>
            </a:r>
            <a:r>
              <a:rPr lang="ru-RU" dirty="0" smtClean="0">
                <a:solidFill>
                  <a:srgbClr val="00B050"/>
                </a:solidFill>
                <a:effectLst/>
              </a:rPr>
              <a:t>. Дроби – помощники устного счета</a:t>
            </a:r>
            <a:endParaRPr lang="ru-RU" dirty="0">
              <a:solidFill>
                <a:srgbClr val="00B050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556792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х25</a:t>
            </a:r>
            <a:endParaRPr lang="ru-RU" sz="3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852936"/>
            <a:ext cx="17733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130 х 25=</a:t>
            </a:r>
            <a:endParaRPr lang="ru-RU" sz="28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2356180" y="3145776"/>
            <a:ext cx="1440000" cy="0"/>
          </a:xfrm>
          <a:prstGeom prst="line">
            <a:avLst/>
          </a:prstGeom>
          <a:ln w="31750" cmpd="sng">
            <a:solidFill>
              <a:schemeClr val="tx1">
                <a:lumMod val="95000"/>
                <a:lumOff val="5000"/>
              </a:schemeClr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95656" y="2644536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130 х 100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681520" y="3173092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4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941810" y="2903866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=</a:t>
            </a:r>
            <a:endParaRPr lang="ru-RU" sz="2800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4427984" y="3155564"/>
            <a:ext cx="1440160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427984" y="2649872"/>
            <a:ext cx="1231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13000</a:t>
            </a:r>
            <a:endParaRPr lang="ru-RU" sz="2800" dirty="0"/>
          </a:p>
        </p:txBody>
      </p:sp>
      <p:sp>
        <p:nvSpPr>
          <p:cNvPr id="30" name="TextBox 29"/>
          <p:cNvSpPr txBox="1"/>
          <p:nvPr/>
        </p:nvSpPr>
        <p:spPr>
          <a:xfrm>
            <a:off x="4846399" y="3140968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4</a:t>
            </a:r>
            <a:endParaRPr lang="ru-RU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5943552" y="2879358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=</a:t>
            </a:r>
            <a:endParaRPr lang="ru-RU" sz="2800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6406820" y="3155564"/>
            <a:ext cx="1368152" cy="0"/>
          </a:xfrm>
          <a:prstGeom prst="line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507952" y="2662572"/>
            <a:ext cx="1024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6500</a:t>
            </a:r>
            <a:endParaRPr lang="ru-RU" sz="2800" dirty="0"/>
          </a:p>
        </p:txBody>
      </p:sp>
      <p:sp>
        <p:nvSpPr>
          <p:cNvPr id="36" name="TextBox 35"/>
          <p:cNvSpPr txBox="1"/>
          <p:nvPr/>
        </p:nvSpPr>
        <p:spPr>
          <a:xfrm>
            <a:off x="6893566" y="3165476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</a:t>
            </a:r>
            <a:endParaRPr lang="ru-RU" sz="2800" dirty="0"/>
          </a:p>
        </p:txBody>
      </p:sp>
      <p:sp>
        <p:nvSpPr>
          <p:cNvPr id="37" name="TextBox 36"/>
          <p:cNvSpPr txBox="1"/>
          <p:nvPr/>
        </p:nvSpPr>
        <p:spPr>
          <a:xfrm>
            <a:off x="7817672" y="2903866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=</a:t>
            </a:r>
            <a:endParaRPr lang="ru-RU" sz="2800" dirty="0"/>
          </a:p>
        </p:txBody>
      </p:sp>
      <p:sp>
        <p:nvSpPr>
          <p:cNvPr id="39" name="TextBox 38"/>
          <p:cNvSpPr txBox="1"/>
          <p:nvPr/>
        </p:nvSpPr>
        <p:spPr>
          <a:xfrm>
            <a:off x="8042634" y="2893954"/>
            <a:ext cx="1024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325</a:t>
            </a:r>
            <a:r>
              <a:rPr lang="ru-RU" sz="28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xmlns="" val="4120869282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323528" y="1340768"/>
            <a:ext cx="10807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х125</a:t>
            </a:r>
            <a:endParaRPr lang="ru-RU" sz="3200" b="1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467544" y="2276872"/>
            <a:ext cx="1983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130 х 125=</a:t>
            </a:r>
            <a:endParaRPr lang="ru-RU" sz="2800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2411760" y="2564904"/>
            <a:ext cx="2160240" cy="0"/>
          </a:xfrm>
          <a:prstGeom prst="line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483768" y="2060848"/>
            <a:ext cx="19717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130 х 1000</a:t>
            </a:r>
            <a:endParaRPr lang="ru-RU" sz="2800" dirty="0"/>
          </a:p>
        </p:txBody>
      </p:sp>
      <p:sp>
        <p:nvSpPr>
          <p:cNvPr id="27" name="TextBox 26"/>
          <p:cNvSpPr txBox="1"/>
          <p:nvPr/>
        </p:nvSpPr>
        <p:spPr>
          <a:xfrm>
            <a:off x="3275856" y="2492896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8</a:t>
            </a:r>
            <a:endParaRPr lang="ru-RU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4644008" y="2276872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=</a:t>
            </a:r>
            <a:endParaRPr lang="ru-RU" sz="2800" dirty="0"/>
          </a:p>
        </p:txBody>
      </p:sp>
      <p:sp>
        <p:nvSpPr>
          <p:cNvPr id="40" name="TextBox 39"/>
          <p:cNvSpPr txBox="1"/>
          <p:nvPr/>
        </p:nvSpPr>
        <p:spPr>
          <a:xfrm>
            <a:off x="1038359" y="3232590"/>
            <a:ext cx="1234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65000</a:t>
            </a:r>
            <a:endParaRPr lang="ru-RU" sz="2800" dirty="0"/>
          </a:p>
        </p:txBody>
      </p:sp>
      <p:sp>
        <p:nvSpPr>
          <p:cNvPr id="41" name="TextBox 40"/>
          <p:cNvSpPr txBox="1"/>
          <p:nvPr/>
        </p:nvSpPr>
        <p:spPr>
          <a:xfrm>
            <a:off x="5796136" y="2420888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8</a:t>
            </a:r>
            <a:endParaRPr lang="ru-RU" sz="2800" dirty="0"/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5220072" y="2492896"/>
            <a:ext cx="1656184" cy="0"/>
          </a:xfrm>
          <a:prstGeom prst="line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020272" y="2204864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=</a:t>
            </a:r>
            <a:endParaRPr lang="ru-RU" sz="2800" dirty="0"/>
          </a:p>
        </p:txBody>
      </p:sp>
      <p:sp>
        <p:nvSpPr>
          <p:cNvPr id="45" name="TextBox 44"/>
          <p:cNvSpPr txBox="1"/>
          <p:nvPr/>
        </p:nvSpPr>
        <p:spPr>
          <a:xfrm>
            <a:off x="387446" y="3560402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=</a:t>
            </a:r>
            <a:endParaRPr lang="ru-RU" sz="2800" dirty="0"/>
          </a:p>
        </p:txBody>
      </p:sp>
      <p:sp>
        <p:nvSpPr>
          <p:cNvPr id="46" name="TextBox 45"/>
          <p:cNvSpPr txBox="1"/>
          <p:nvPr/>
        </p:nvSpPr>
        <p:spPr>
          <a:xfrm>
            <a:off x="4968410" y="3543129"/>
            <a:ext cx="12223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16250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5272723" y="1930678"/>
            <a:ext cx="14414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130000</a:t>
            </a:r>
            <a:endParaRPr lang="ru-RU" sz="280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827584" y="3821487"/>
            <a:ext cx="1656184" cy="0"/>
          </a:xfrm>
          <a:prstGeom prst="line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68440" y="3822012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515007" y="3575900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=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2909667" y="3232590"/>
            <a:ext cx="1234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32500</a:t>
            </a:r>
            <a:endParaRPr lang="ru-RU" sz="2800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909667" y="3837510"/>
            <a:ext cx="1656184" cy="0"/>
          </a:xfrm>
          <a:prstGeom prst="line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343099" y="3822012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</a:t>
            </a:r>
            <a:endParaRPr lang="ru-RU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4644008" y="3548515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=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120869282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340768"/>
            <a:ext cx="845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х50</a:t>
            </a:r>
            <a:endParaRPr lang="ru-RU" sz="32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2348880"/>
            <a:ext cx="19528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130 х 50 = </a:t>
            </a:r>
            <a:endParaRPr lang="ru-RU" sz="28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433856" y="2636912"/>
            <a:ext cx="1872208" cy="0"/>
          </a:xfrm>
          <a:prstGeom prst="line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55776" y="2132856"/>
            <a:ext cx="15822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130х100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131840" y="2564904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427984" y="2348880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=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948264" y="2348880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=</a:t>
            </a:r>
            <a:endParaRPr lang="ru-RU" sz="28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004048" y="2636912"/>
            <a:ext cx="1728192" cy="0"/>
          </a:xfrm>
          <a:prstGeom prst="line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342924" y="2333697"/>
            <a:ext cx="1024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6500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77030" y="2041684"/>
            <a:ext cx="12314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13000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5502041" y="2656076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</a:t>
            </a:r>
            <a:endParaRPr lang="ru-RU" sz="28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844824"/>
            <a:ext cx="8458200" cy="914400"/>
          </a:xfrm>
        </p:spPr>
        <p:txBody>
          <a:bodyPr>
            <a:noAutofit/>
          </a:bodyPr>
          <a:lstStyle/>
          <a:p>
            <a:r>
              <a:rPr lang="ru-RU" sz="4000" i="1" dirty="0" smtClean="0"/>
              <a:t>Актуальность: большое преимущество , быстрый и красивый</a:t>
            </a:r>
          </a:p>
          <a:p>
            <a:r>
              <a:rPr lang="ru-RU" sz="4000" i="1" dirty="0" smtClean="0"/>
              <a:t>Счёт.   </a:t>
            </a:r>
            <a:endParaRPr lang="ru-RU" sz="4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501008"/>
            <a:ext cx="888281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Цель: создать коллекцию приёмов </a:t>
            </a:r>
          </a:p>
          <a:p>
            <a:r>
              <a:rPr lang="ru-RU" sz="4000" dirty="0" smtClean="0"/>
              <a:t> быстрого счёта, представить её в виде</a:t>
            </a:r>
          </a:p>
          <a:p>
            <a:r>
              <a:rPr lang="ru-RU" sz="4000" dirty="0" smtClean="0"/>
              <a:t> удобной презентации.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3940081778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2492896"/>
            <a:ext cx="811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130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2924944"/>
            <a:ext cx="604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25</a:t>
            </a:r>
            <a:endParaRPr lang="ru-RU" sz="28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3568" y="2996952"/>
            <a:ext cx="864096" cy="0"/>
          </a:xfrm>
          <a:prstGeom prst="line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91680" y="2708920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=</a:t>
            </a:r>
            <a:endParaRPr lang="ru-RU" sz="2800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195736" y="2996952"/>
            <a:ext cx="1656184" cy="0"/>
          </a:xfrm>
          <a:prstGeom prst="line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95736" y="2492896"/>
            <a:ext cx="1173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130х4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2771800" y="2996952"/>
            <a:ext cx="803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100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3995936" y="2708920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= </a:t>
            </a:r>
            <a:endParaRPr lang="ru-RU" sz="2800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572000" y="2996952"/>
            <a:ext cx="1080120" cy="0"/>
          </a:xfrm>
          <a:prstGeom prst="line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16016" y="2492896"/>
            <a:ext cx="814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520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4644008" y="2924944"/>
            <a:ext cx="803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100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5796136" y="2708920"/>
            <a:ext cx="9941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= 5,2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827584" y="1628800"/>
            <a:ext cx="870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: 25</a:t>
            </a:r>
            <a:endParaRPr lang="ru-RU" sz="32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27584" y="1268760"/>
            <a:ext cx="2872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.</a:t>
            </a:r>
            <a:endParaRPr lang="ru-RU" sz="3200" b="1" i="1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916832"/>
            <a:ext cx="1111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: 125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1583080"/>
            <a:ext cx="2872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.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3501008"/>
            <a:ext cx="798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275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4005064"/>
            <a:ext cx="814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125</a:t>
            </a:r>
            <a:endParaRPr lang="ru-RU" sz="28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55576" y="4005064"/>
            <a:ext cx="936104" cy="0"/>
          </a:xfrm>
          <a:prstGeom prst="line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35696" y="3717032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=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995936" y="3717032"/>
            <a:ext cx="1114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3,200</a:t>
            </a:r>
            <a:endParaRPr lang="ru-RU" sz="280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267744" y="4005064"/>
            <a:ext cx="1296144" cy="0"/>
          </a:xfrm>
          <a:prstGeom prst="line">
            <a:avLst/>
          </a:prstGeom>
          <a:ln w="317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267744" y="3501008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275х8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2339752" y="3933056"/>
            <a:ext cx="1013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1000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5110018" y="3743454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=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707904" y="3743454"/>
            <a:ext cx="394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=</a:t>
            </a:r>
            <a:endParaRPr lang="ru-RU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5504678" y="3717032"/>
            <a:ext cx="6944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3,2</a:t>
            </a:r>
            <a:endParaRPr lang="ru-RU" sz="28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/>
          <a:lstStyle/>
          <a:p>
            <a:r>
              <a:rPr lang="ru-RU" dirty="0" smtClean="0">
                <a:effectLst/>
              </a:rPr>
              <a:t>Вывод:</a:t>
            </a:r>
            <a:endParaRPr lang="ru-RU" dirty="0"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052736"/>
            <a:ext cx="837165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Устный счет – это воздушный счет, если, конечно, уметь считать. Мы надеемся, что наша коллекция из 15 приемов устного счета станет хорошим приобретением для всякого, кто хочет этому научиться.</a:t>
            </a:r>
          </a:p>
          <a:p>
            <a:endParaRPr lang="ru-RU" sz="3600" dirty="0" smtClean="0"/>
          </a:p>
          <a:p>
            <a:r>
              <a:rPr lang="ru-RU" sz="2400" dirty="0" smtClean="0"/>
              <a:t>«</a:t>
            </a:r>
            <a:r>
              <a:rPr lang="ru-RU" sz="2400" dirty="0" smtClean="0"/>
              <a:t>Хитрый минус», «Что-то-пять в квадрате», «</a:t>
            </a:r>
            <a:r>
              <a:rPr lang="ru-RU" sz="2400" dirty="0"/>
              <a:t>Р</a:t>
            </a:r>
            <a:r>
              <a:rPr lang="ru-RU" sz="2400" dirty="0" smtClean="0"/>
              <a:t>аспределительная восьмерка»,  «Пополам и пополам» и другие приемы  - делают счет увлекательным и интересным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01037726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литература</a:t>
            </a:r>
            <a:endParaRPr lang="ru-RU" dirty="0"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23488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187624" y="1556792"/>
            <a:ext cx="338437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Наш учебник. С.М. Никольский.</a:t>
            </a:r>
          </a:p>
          <a:p>
            <a:endParaRPr lang="ru-RU" sz="2800" dirty="0"/>
          </a:p>
          <a:p>
            <a:r>
              <a:rPr lang="ru-RU" sz="2800" dirty="0" err="1" smtClean="0"/>
              <a:t>Аванта</a:t>
            </a:r>
            <a:r>
              <a:rPr lang="ru-RU" sz="2800" dirty="0" smtClean="0"/>
              <a:t>+.</a:t>
            </a:r>
          </a:p>
          <a:p>
            <a:endParaRPr lang="ru-RU" sz="2800" dirty="0" smtClean="0"/>
          </a:p>
          <a:p>
            <a:r>
              <a:rPr lang="ru-RU" sz="2800" dirty="0" smtClean="0"/>
              <a:t>« Считаю в уме, как компьютер». Билл </a:t>
            </a:r>
            <a:r>
              <a:rPr lang="ru-RU" sz="2800" dirty="0" err="1" smtClean="0"/>
              <a:t>Хендли</a:t>
            </a:r>
            <a:r>
              <a:rPr lang="ru-RU" sz="2800" dirty="0" smtClean="0"/>
              <a:t>. 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Ресурсы интернета.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1700808"/>
            <a:ext cx="481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1.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2780928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2.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11560" y="3717032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3.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5373216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4.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844035897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3140968"/>
            <a:ext cx="8244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Спасибо за внимание.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052736"/>
            <a:ext cx="8458200" cy="9144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Задачи</a:t>
            </a:r>
            <a:r>
              <a:rPr lang="ru-RU" sz="3200" dirty="0"/>
              <a:t>:</a:t>
            </a:r>
            <a:endParaRPr lang="ru-RU" sz="3200" dirty="0" smtClean="0"/>
          </a:p>
          <a:p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782470"/>
            <a:ext cx="874861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smtClean="0"/>
              <a:t>Узнать как можно больше приёмов устного счёта.</a:t>
            </a:r>
          </a:p>
          <a:p>
            <a:pPr marL="514350" indent="-514350">
              <a:buAutoNum type="arabicPeriod"/>
            </a:pPr>
            <a:endParaRPr lang="ru-RU" sz="2800" dirty="0" smtClean="0"/>
          </a:p>
          <a:p>
            <a:pPr marL="514350" indent="-514350">
              <a:buAutoNum type="arabicPeriod"/>
            </a:pPr>
            <a:r>
              <a:rPr lang="ru-RU" sz="2800" dirty="0" smtClean="0"/>
              <a:t>Изучить историю открытия этих приёмов.</a:t>
            </a:r>
          </a:p>
          <a:p>
            <a:pPr marL="514350" indent="-514350">
              <a:buAutoNum type="arabicPeriod"/>
            </a:pPr>
            <a:endParaRPr lang="ru-RU" sz="2800" dirty="0"/>
          </a:p>
          <a:p>
            <a:pPr marL="514350" indent="-514350">
              <a:buAutoNum type="arabicPeriod"/>
            </a:pPr>
            <a:r>
              <a:rPr lang="ru-RU" sz="2800" dirty="0" smtClean="0"/>
              <a:t>Дать приёмам яркие названия  и расположить их в </a:t>
            </a:r>
          </a:p>
          <a:p>
            <a:r>
              <a:rPr lang="ru-RU" sz="2800" dirty="0" smtClean="0"/>
              <a:t> виде удобной презентации.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439058809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179312"/>
            <a:ext cx="7956376" cy="2376264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2800" i="1" dirty="0" smtClean="0">
                <a:effectLst/>
              </a:rPr>
              <a:t>Пример:</a:t>
            </a:r>
            <a:br>
              <a:rPr lang="ru-RU" sz="2800" i="1" dirty="0" smtClean="0">
                <a:effectLst/>
              </a:rPr>
            </a:br>
            <a:r>
              <a:rPr lang="ru-RU" sz="2800" i="1" dirty="0" smtClean="0">
                <a:effectLst/>
              </a:rPr>
              <a:t>                   320 </a:t>
            </a:r>
            <a:r>
              <a:rPr lang="ru-RU" sz="2800" i="1" dirty="0" err="1" smtClean="0">
                <a:effectLst/>
              </a:rPr>
              <a:t>х</a:t>
            </a:r>
            <a:r>
              <a:rPr lang="ru-RU" sz="2800" i="1" dirty="0" smtClean="0">
                <a:effectLst/>
              </a:rPr>
              <a:t> 50=16000</a:t>
            </a:r>
            <a:br>
              <a:rPr lang="ru-RU" sz="2800" i="1" dirty="0" smtClean="0">
                <a:effectLst/>
              </a:rPr>
            </a:br>
            <a:r>
              <a:rPr lang="ru-RU" sz="2800" i="1" dirty="0" smtClean="0">
                <a:effectLst/>
              </a:rPr>
              <a:t>       16000:50=320</a:t>
            </a:r>
            <a:br>
              <a:rPr lang="ru-RU" sz="2800" i="1" dirty="0" smtClean="0">
                <a:effectLst/>
              </a:rPr>
            </a:br>
            <a:r>
              <a:rPr lang="ru-RU" sz="2800" i="1" dirty="0" smtClean="0">
                <a:effectLst/>
              </a:rPr>
              <a:t/>
            </a:r>
            <a:br>
              <a:rPr lang="ru-RU" sz="2800" i="1" dirty="0" smtClean="0">
                <a:effectLst/>
              </a:rPr>
            </a:br>
            <a:r>
              <a:rPr lang="ru-RU" sz="2800" i="1" dirty="0" smtClean="0">
                <a:effectLst/>
              </a:rPr>
              <a:t>То есть 32 </a:t>
            </a:r>
            <a:r>
              <a:rPr lang="ru-RU" sz="2800" i="1" dirty="0" err="1" smtClean="0">
                <a:effectLst/>
              </a:rPr>
              <a:t>х</a:t>
            </a:r>
            <a:r>
              <a:rPr lang="ru-RU" sz="2800" i="1" dirty="0" smtClean="0">
                <a:effectLst/>
              </a:rPr>
              <a:t>  5=160 и прибавляем 2 нуля.</a:t>
            </a:r>
            <a:br>
              <a:rPr lang="ru-RU" sz="2800" i="1" dirty="0" smtClean="0">
                <a:effectLst/>
              </a:rPr>
            </a:b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ru-RU" sz="2800" i="1" dirty="0" smtClean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  <a:effectLst/>
              </a:rPr>
              <a:t>И 16000:50=320  зачёркиваем 2 нуля</a:t>
            </a:r>
            <a:r>
              <a:rPr lang="en-US" sz="2800" i="1" dirty="0" smtClean="0">
                <a:solidFill>
                  <a:schemeClr val="bg2">
                    <a:lumMod val="10000"/>
                  </a:schemeClr>
                </a:solidFill>
                <a:effectLst/>
              </a:rPr>
              <a:t/>
            </a:r>
            <a:br>
              <a:rPr lang="en-US" sz="2800" i="1" dirty="0" smtClean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  <a:effectLst/>
              </a:rPr>
              <a:t>делим 1600:5=320</a:t>
            </a:r>
            <a:br>
              <a:rPr lang="ru-RU" sz="2800" i="1" dirty="0" smtClean="0">
                <a:solidFill>
                  <a:schemeClr val="bg2">
                    <a:lumMod val="10000"/>
                  </a:schemeClr>
                </a:solidFill>
                <a:effectLst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340768"/>
            <a:ext cx="8458200" cy="698376"/>
          </a:xfrm>
        </p:spPr>
        <p:txBody>
          <a:bodyPr>
            <a:noAutofit/>
          </a:bodyPr>
          <a:lstStyle/>
          <a:p>
            <a:r>
              <a:rPr lang="ru-RU" sz="3600" i="1" u="sng" dirty="0" smtClean="0">
                <a:solidFill>
                  <a:schemeClr val="accent2">
                    <a:lumMod val="75000"/>
                  </a:schemeClr>
                </a:solidFill>
              </a:rPr>
              <a:t>Прием №1.</a:t>
            </a:r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  <a:t>	«Нолики».</a:t>
            </a:r>
            <a:endParaRPr lang="ru-RU" sz="36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H="1">
            <a:off x="2689608" y="3140968"/>
            <a:ext cx="216024" cy="21602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1929376" y="4797520"/>
            <a:ext cx="144016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2411760" y="4797152"/>
            <a:ext cx="144016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204752" y="3140968"/>
            <a:ext cx="216024" cy="21602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331640" y="701652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Простейшие приемы устного счета.</a:t>
            </a:r>
            <a:endParaRPr 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204864"/>
            <a:ext cx="8820472" cy="3960440"/>
          </a:xfrm>
        </p:spPr>
        <p:txBody>
          <a:bodyPr/>
          <a:lstStyle/>
          <a:p>
            <a:r>
              <a:rPr lang="ru-RU" dirty="0" smtClean="0">
                <a:effectLst/>
              </a:rPr>
              <a:t>550-97</a:t>
            </a:r>
            <a:r>
              <a:rPr lang="ru-RU" sz="2800" dirty="0" smtClean="0">
                <a:effectLst/>
              </a:rPr>
              <a:t>=? </a:t>
            </a:r>
            <a:r>
              <a:rPr lang="ru-RU" sz="1800" dirty="0" smtClean="0">
                <a:effectLst/>
              </a:rPr>
              <a:t>Как лень считать .</a:t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         +3       +3</a:t>
            </a:r>
            <a:br>
              <a:rPr lang="ru-RU" sz="1800" dirty="0" smtClean="0">
                <a:effectLst/>
              </a:rPr>
            </a:br>
            <a:r>
              <a:rPr lang="ru-RU" sz="2800" dirty="0" smtClean="0">
                <a:effectLst/>
              </a:rPr>
              <a:t>550-97=553-100 = 453 </a:t>
            </a:r>
            <a:r>
              <a:rPr lang="ru-RU" sz="1800" dirty="0" smtClean="0">
                <a:effectLst/>
              </a:rPr>
              <a:t>Всё понятно!</a:t>
            </a:r>
            <a:endParaRPr lang="ru-RU" sz="1800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548680"/>
            <a:ext cx="8458200" cy="914400"/>
          </a:xfrm>
        </p:spPr>
        <p:txBody>
          <a:bodyPr>
            <a:noAutofit/>
          </a:bodyPr>
          <a:lstStyle/>
          <a:p>
            <a:r>
              <a:rPr lang="ru-RU" sz="2800" u="sng" dirty="0" smtClean="0"/>
              <a:t>Прием №2</a:t>
            </a:r>
          </a:p>
          <a:p>
            <a:r>
              <a:rPr lang="ru-RU" sz="2800" dirty="0" smtClean="0"/>
              <a:t>«Хитрый минус».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60648"/>
            <a:ext cx="1656184" cy="2760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573016"/>
            <a:ext cx="2251927" cy="19812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8458200" cy="914400"/>
          </a:xfrm>
        </p:spPr>
        <p:txBody>
          <a:bodyPr>
            <a:normAutofit fontScale="92500"/>
          </a:bodyPr>
          <a:lstStyle/>
          <a:p>
            <a:r>
              <a:rPr lang="ru-RU" sz="3600" dirty="0" smtClean="0"/>
              <a:t>Доказательство приема «Хитрый минус»</a:t>
            </a:r>
            <a:endParaRPr lang="ru-RU" sz="36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25512" y="3104964"/>
            <a:ext cx="7128792" cy="12700"/>
          </a:xfrm>
          <a:prstGeom prst="bentConnector3">
            <a:avLst>
              <a:gd name="adj1" fmla="val 50000"/>
            </a:avLst>
          </a:pr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907704" y="2924944"/>
            <a:ext cx="0" cy="36004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699792" y="2888940"/>
            <a:ext cx="0" cy="39604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Дуга 10"/>
          <p:cNvSpPr/>
          <p:nvPr/>
        </p:nvSpPr>
        <p:spPr>
          <a:xfrm rot="18492856">
            <a:off x="1882175" y="2602200"/>
            <a:ext cx="1059019" cy="1365567"/>
          </a:xfrm>
          <a:prstGeom prst="arc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1630548" y="3318290"/>
            <a:ext cx="487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latin typeface="Blackadder ITC" panose="04020505051007020D02" pitchFamily="82" charset="0"/>
              </a:rPr>
              <a:t>A</a:t>
            </a:r>
            <a:endParaRPr lang="ru-RU" sz="28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2355554" y="3227617"/>
            <a:ext cx="6543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latin typeface="Blackadder ITC" panose="04020505051007020D02" pitchFamily="82" charset="0"/>
              </a:rPr>
              <a:t>B </a:t>
            </a:r>
            <a:r>
              <a:rPr lang="en-US" dirty="0" smtClean="0"/>
              <a:t> </a:t>
            </a:r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2739242" y="2868947"/>
            <a:ext cx="685155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491880" y="2888940"/>
            <a:ext cx="0" cy="37804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283968" y="2868947"/>
            <a:ext cx="0" cy="39803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Дуга 28"/>
          <p:cNvSpPr/>
          <p:nvPr/>
        </p:nvSpPr>
        <p:spPr>
          <a:xfrm rot="20128519">
            <a:off x="2962094" y="2763636"/>
            <a:ext cx="1366917" cy="831697"/>
          </a:xfrm>
          <a:prstGeom prst="arc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3715164" y="3289955"/>
            <a:ext cx="2803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Blackadder ITC" panose="04020505051007020D02" pitchFamily="82" charset="0"/>
              </a:rPr>
              <a:t>A + C       B + C </a:t>
            </a:r>
            <a:endParaRPr lang="ru-RU" sz="2400" dirty="0"/>
          </a:p>
        </p:txBody>
      </p:sp>
      <p:sp>
        <p:nvSpPr>
          <p:cNvPr id="42" name="TextBox 41"/>
          <p:cNvSpPr txBox="1"/>
          <p:nvPr/>
        </p:nvSpPr>
        <p:spPr>
          <a:xfrm>
            <a:off x="1403648" y="1916832"/>
            <a:ext cx="3368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Длина: </a:t>
            </a:r>
            <a:r>
              <a:rPr lang="en-US" sz="2800" dirty="0" smtClean="0">
                <a:latin typeface="Blackadder ITC" panose="04020505051007020D02" pitchFamily="82" charset="0"/>
              </a:rPr>
              <a:t>B – A = B - A</a:t>
            </a:r>
            <a:endParaRPr lang="ru-RU" sz="2800" dirty="0"/>
          </a:p>
        </p:txBody>
      </p:sp>
      <p:sp>
        <p:nvSpPr>
          <p:cNvPr id="43" name="TextBox 42"/>
          <p:cNvSpPr txBox="1"/>
          <p:nvPr/>
        </p:nvSpPr>
        <p:spPr>
          <a:xfrm>
            <a:off x="1043608" y="4394492"/>
            <a:ext cx="58063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Blackadder ITC" panose="04020505051007020D02" pitchFamily="82" charset="0"/>
              </a:rPr>
              <a:t>B – A = ( B + C ) – ( A + C 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51446550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40768"/>
            <a:ext cx="8458200" cy="1222375"/>
          </a:xfrm>
        </p:spPr>
        <p:txBody>
          <a:bodyPr/>
          <a:lstStyle/>
          <a:p>
            <a:r>
              <a:rPr lang="ru-RU" dirty="0" smtClean="0">
                <a:effectLst/>
              </a:rPr>
              <a:t>В древности не было операции х 2, было удвоение. </a:t>
            </a:r>
            <a:endParaRPr lang="ru-RU" dirty="0"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657" y="2376462"/>
            <a:ext cx="262565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Конёк – горбунок.</a:t>
            </a:r>
          </a:p>
          <a:p>
            <a:endParaRPr lang="ru-RU" sz="2400" i="1" dirty="0" smtClean="0"/>
          </a:p>
          <a:p>
            <a:endParaRPr lang="ru-RU" i="1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59797" y="2703016"/>
            <a:ext cx="808420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Царь: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- Ну, я пару покупаю,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Продаёшь ты?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- Нет, меняю.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- Что в промен берёшь добра?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- 2 х 5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Два пять шапок серебра.</a:t>
            </a:r>
          </a:p>
          <a:p>
            <a:endParaRPr lang="ru-RU" sz="2400" dirty="0"/>
          </a:p>
          <a:p>
            <a:r>
              <a:rPr lang="ru-RU" sz="2400" dirty="0" smtClean="0"/>
              <a:t>                                   + 5 рублей.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               Царь-то был великодушный.        </a:t>
            </a:r>
            <a:endParaRPr lang="ru-RU" sz="2400" dirty="0"/>
          </a:p>
          <a:p>
            <a:r>
              <a:rPr lang="ru-RU" sz="2400" dirty="0" smtClean="0"/>
              <a:t>                </a:t>
            </a:r>
            <a:endParaRPr lang="ru-RU" sz="24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707904" y="5301208"/>
            <a:ext cx="648072" cy="0"/>
          </a:xfrm>
          <a:prstGeom prst="line">
            <a:avLst/>
          </a:prstGeom>
          <a:ln w="28575"/>
          <a:effectLst>
            <a:reflection blurRad="6350" stA="50000" endA="295" endPos="92000" dist="101600" dir="5400000" sy="-100000" algn="bl" rotWithShape="0"/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67544" y="188640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u="sng" dirty="0">
                <a:solidFill>
                  <a:schemeClr val="accent2">
                    <a:lumMod val="75000"/>
                  </a:schemeClr>
                </a:solidFill>
              </a:rPr>
              <a:t>Прием №</a:t>
            </a:r>
            <a:r>
              <a:rPr lang="ru-RU" sz="4000" i="1" u="sng" dirty="0" smtClean="0">
                <a:solidFill>
                  <a:schemeClr val="accent2">
                    <a:lumMod val="75000"/>
                  </a:schemeClr>
                </a:solidFill>
              </a:rPr>
              <a:t>3. «Удвоение»</a:t>
            </a:r>
            <a:endParaRPr lang="ru-RU" sz="4000" i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719783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7669" y="692696"/>
            <a:ext cx="7200800" cy="1008112"/>
          </a:xfrm>
        </p:spPr>
        <p:txBody>
          <a:bodyPr>
            <a:normAutofit fontScale="25000" lnSpcReduction="20000"/>
          </a:bodyPr>
          <a:lstStyle/>
          <a:p>
            <a:endParaRPr lang="ru-RU" i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11100" i="1" u="sng" dirty="0">
                <a:solidFill>
                  <a:schemeClr val="accent2">
                    <a:lumMod val="75000"/>
                  </a:schemeClr>
                </a:solidFill>
              </a:rPr>
              <a:t>Прием №</a:t>
            </a:r>
            <a:r>
              <a:rPr lang="ru-RU" sz="11100" i="1" u="sng" dirty="0" smtClean="0">
                <a:solidFill>
                  <a:schemeClr val="accent2">
                    <a:lumMod val="75000"/>
                  </a:schemeClr>
                </a:solidFill>
              </a:rPr>
              <a:t>3* Последовательное удвоение</a:t>
            </a:r>
            <a:endParaRPr lang="ru-RU" sz="11100" i="1" u="sng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9000" i="1" dirty="0" smtClean="0">
                <a:solidFill>
                  <a:schemeClr val="tx2">
                    <a:lumMod val="75000"/>
                  </a:schemeClr>
                </a:solidFill>
              </a:rPr>
              <a:t>Примеры: умножение на 4 и на 8. </a:t>
            </a:r>
            <a:endParaRPr lang="ru-RU" sz="90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0251" y="1988840"/>
            <a:ext cx="790472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Чтобы устно умножить число на 4, его дважды удваивают. Например:</a:t>
            </a:r>
          </a:p>
          <a:p>
            <a:endParaRPr lang="ru-RU" sz="20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112 Х 4=(112 х 2) х 2=448  </a:t>
            </a:r>
          </a:p>
          <a:p>
            <a:endParaRPr lang="ru-RU" sz="2400" i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Чтобы устно умножить число на 8, его трижды удваивают. Например:</a:t>
            </a:r>
          </a:p>
          <a:p>
            <a:endParaRPr lang="ru-RU" sz="20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217 Х 8=434 Х 4=868 Х 2=1736</a:t>
            </a:r>
          </a:p>
          <a:p>
            <a:endParaRPr lang="ru-RU" sz="20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Ещё 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</a:rPr>
              <a:t>удобнее:</a:t>
            </a:r>
          </a:p>
          <a:p>
            <a:endParaRPr lang="ru-RU" sz="2000" i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000" i="1" dirty="0">
                <a:solidFill>
                  <a:schemeClr val="tx2">
                    <a:lumMod val="75000"/>
                  </a:schemeClr>
                </a:solidFill>
              </a:rPr>
              <a:t>217 Х 8=200 Х 8+17 Х 8=1600+136=1736</a:t>
            </a:r>
          </a:p>
          <a:p>
            <a:endParaRPr lang="ru-RU" sz="20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416864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760152"/>
            <a:ext cx="781236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>
                <a:solidFill>
                  <a:schemeClr val="tx2">
                    <a:lumMod val="75000"/>
                  </a:schemeClr>
                </a:solidFill>
              </a:rPr>
              <a:t>Прием </a:t>
            </a: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№4</a:t>
            </a:r>
            <a:endParaRPr lang="ru-RU" sz="3600" i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</a:rPr>
              <a:t>«Распределительная восьмерка».</a:t>
            </a:r>
            <a:endParaRPr lang="ru-RU" sz="3200" i="1" dirty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36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Другой способ устного умножения на 8 состоит в том, что приписывают </a:t>
            </a:r>
          </a:p>
          <a:p>
            <a:r>
              <a:rPr lang="ru-RU" sz="3600" i="1" dirty="0">
                <a:solidFill>
                  <a:schemeClr val="tx2">
                    <a:lumMod val="75000"/>
                  </a:schemeClr>
                </a:solidFill>
              </a:rPr>
              <a:t>к</a:t>
            </a: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 множителю ноль и вычитают удвоенный множитель (то есть в итоге </a:t>
            </a:r>
          </a:p>
          <a:p>
            <a:r>
              <a:rPr lang="ru-RU" sz="3600" i="1" dirty="0">
                <a:solidFill>
                  <a:schemeClr val="tx2">
                    <a:lumMod val="75000"/>
                  </a:schemeClr>
                </a:solidFill>
              </a:rPr>
              <a:t>у</a:t>
            </a: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множают на 10-2):</a:t>
            </a:r>
          </a:p>
          <a:p>
            <a:endParaRPr lang="ru-RU" sz="2000" i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</a:rPr>
              <a:t>217 Х 8=2170-434=1736</a:t>
            </a:r>
          </a:p>
          <a:p>
            <a:endParaRPr lang="ru-RU" sz="20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1289</TotalTime>
  <Words>693</Words>
  <Application>Microsoft Office PowerPoint</Application>
  <PresentationFormat>Экран (4:3)</PresentationFormat>
  <Paragraphs>188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Коллекция идей.</vt:lpstr>
      <vt:lpstr>Слайд 2</vt:lpstr>
      <vt:lpstr>Слайд 3</vt:lpstr>
      <vt:lpstr>Пример:                    320 х 50=16000        16000:50=320  То есть 32 х  5=160 и прибавляем 2 нуля.  И 16000:50=320  зачёркиваем 2 нуля делим 1600:5=320  </vt:lpstr>
      <vt:lpstr>550-97=? Как лень считать .          +3       +3 550-97=553-100 = 453 Всё понятно!</vt:lpstr>
      <vt:lpstr>Слайд 6</vt:lpstr>
      <vt:lpstr>В древности не было операции х 2, было удвоение. </vt:lpstr>
      <vt:lpstr>Слайд 8</vt:lpstr>
      <vt:lpstr>Слайд 9</vt:lpstr>
      <vt:lpstr>Слайд 10</vt:lpstr>
      <vt:lpstr>Древнеиндийские способы умножения.</vt:lpstr>
      <vt:lpstr>Слайд 12</vt:lpstr>
      <vt:lpstr>35 х 11=385 То есть раздвигаем 3 и 5, а между ними их сумму(8).  </vt:lpstr>
      <vt:lpstr>65 х 65=(6*7)*100+25=4225   45х45 = (4*5)*100+25=2025  </vt:lpstr>
      <vt:lpstr>Слайд 15</vt:lpstr>
      <vt:lpstr>  Пример №10  Умножение  решеткой </vt:lpstr>
      <vt:lpstr>III. Дроби – помощники устного счета</vt:lpstr>
      <vt:lpstr>Слайд 18</vt:lpstr>
      <vt:lpstr>Слайд 19</vt:lpstr>
      <vt:lpstr>Слайд 20</vt:lpstr>
      <vt:lpstr>Слайд 21</vt:lpstr>
      <vt:lpstr>Вывод:</vt:lpstr>
      <vt:lpstr>литература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Красивые примеры на вычисление.</dc:title>
  <dc:creator>Папаша Карло</dc:creator>
  <cp:lastModifiedBy>Class</cp:lastModifiedBy>
  <cp:revision>124</cp:revision>
  <dcterms:created xsi:type="dcterms:W3CDTF">2013-11-01T14:38:29Z</dcterms:created>
  <dcterms:modified xsi:type="dcterms:W3CDTF">2015-04-29T06:06:57Z</dcterms:modified>
</cp:coreProperties>
</file>