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6327" autoAdjust="0"/>
  </p:normalViewPr>
  <p:slideViewPr>
    <p:cSldViewPr>
      <p:cViewPr varScale="1">
        <p:scale>
          <a:sx n="71" d="100"/>
          <a:sy n="71" d="100"/>
        </p:scale>
        <p:origin x="-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D8A803-DAB9-46E9-A7E6-7AFB9D8BB64D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02825-E1BC-459B-9F94-B336DB64FB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371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F02825-E1BC-459B-9F94-B336DB64FB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30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C2FB19-3345-43E9-9034-3938F4E8EE04}" type="datetimeFigureOut">
              <a:rPr lang="ru-RU" smtClean="0"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803B05F-6EF9-4458-8B00-9559C9BDAD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357166"/>
            <a:ext cx="7000924" cy="37147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Характеристика </a:t>
            </a:r>
            <a:r>
              <a:rPr lang="ru-RU" sz="3600" dirty="0">
                <a:solidFill>
                  <a:schemeClr val="tx1"/>
                </a:solidFill>
              </a:rPr>
              <a:t>химического элемента по его положению</a:t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в периодической системе элементов Д.И.Менделеева.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9"/>
            <a:ext cx="857256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/>
              <a:t>I</a:t>
            </a:r>
            <a:r>
              <a:rPr lang="ru-RU" sz="2800" b="1" i="1" dirty="0"/>
              <a:t>. Положение элемента в периодической системе: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428736"/>
            <a:ext cx="835824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порядковый номер элемента;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номер периода;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номер группы, подгруппа;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относительная атомная масса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286124"/>
            <a:ext cx="778674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/>
              <a:t>II.</a:t>
            </a:r>
            <a:r>
              <a:rPr lang="ru-RU" sz="2800" b="1" i="1" dirty="0"/>
              <a:t> Строение атома элемента:</a:t>
            </a:r>
            <a:endParaRPr lang="ru-RU" sz="2800" b="1" dirty="0"/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4071942"/>
            <a:ext cx="80010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заряд ядра атома;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формула состава атома (количество </a:t>
            </a:r>
            <a:r>
              <a:rPr lang="en-US" sz="2400" dirty="0"/>
              <a:t>p</a:t>
            </a:r>
            <a:r>
              <a:rPr lang="ru-RU" sz="2400" baseline="30000" dirty="0"/>
              <a:t>+</a:t>
            </a:r>
            <a:r>
              <a:rPr lang="ru-RU" sz="2400" dirty="0"/>
              <a:t>; </a:t>
            </a:r>
            <a:r>
              <a:rPr lang="en-US" sz="2400" dirty="0"/>
              <a:t>n</a:t>
            </a:r>
            <a:r>
              <a:rPr lang="ru-RU" sz="2400" baseline="30000" dirty="0"/>
              <a:t>0</a:t>
            </a:r>
            <a:r>
              <a:rPr lang="ru-RU" sz="2400" dirty="0"/>
              <a:t>; </a:t>
            </a:r>
            <a:r>
              <a:rPr lang="en-US" sz="2400" dirty="0"/>
              <a:t>e</a:t>
            </a:r>
            <a:r>
              <a:rPr lang="ru-RU" sz="2400" baseline="30000" dirty="0"/>
              <a:t>-</a:t>
            </a:r>
            <a:r>
              <a:rPr lang="ru-RU" sz="2400" dirty="0"/>
              <a:t>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количество энергетических уровней и размещение на них электронов;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электронная конфигурация атома;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валентные возможности атома.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/>
              <a:t>III</a:t>
            </a:r>
            <a:r>
              <a:rPr lang="ru-RU" sz="2800" b="1" i="1" dirty="0"/>
              <a:t>. Формулы соединений, химический характер, его доказательство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214422"/>
            <a:ext cx="814393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металл, неметалл, переходный элемент;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формула высшего оксида и его </a:t>
            </a:r>
            <a:r>
              <a:rPr lang="ru-RU" sz="2400" dirty="0" smtClean="0"/>
              <a:t>характер;</a:t>
            </a:r>
            <a:endParaRPr lang="ru-RU" sz="2400" dirty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формула соответствующего гидроксида и его характер;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формула летучего водородного соединения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3429000"/>
            <a:ext cx="721523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IV.</a:t>
            </a:r>
            <a:r>
              <a:rPr lang="ru-RU" sz="2800" b="1" i="1" dirty="0" smtClean="0"/>
              <a:t> </a:t>
            </a:r>
            <a:r>
              <a:rPr lang="ru-RU" sz="2800" b="1" i="1" dirty="0"/>
              <a:t>Сравнение с соседями: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4214818"/>
            <a:ext cx="792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по периоду;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dirty="0"/>
              <a:t>по подгруппе.</a:t>
            </a:r>
          </a:p>
          <a:p>
            <a:r>
              <a:rPr lang="ru-RU" sz="2400" dirty="0"/>
              <a:t>       (металлы с неметаллами сравнивать нельзя)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785786" y="5572140"/>
            <a:ext cx="571504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Характеристика Фосфора по его положению в ПСХЭ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42984"/>
            <a:ext cx="4071966" cy="550072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ru-RU" b="1" dirty="0" smtClean="0"/>
              <a:t>Положение в ПСХЭ:</a:t>
            </a:r>
          </a:p>
          <a:p>
            <a:pPr marL="514350" indent="-514350">
              <a:buAutoNum type="arabicPeriod"/>
            </a:pPr>
            <a:r>
              <a:rPr lang="ru-RU" dirty="0" smtClean="0"/>
              <a:t>№ 15;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Период № 3;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Группа № </a:t>
            </a:r>
            <a:r>
              <a:rPr lang="en-US" dirty="0" smtClean="0"/>
              <a:t>V</a:t>
            </a:r>
            <a:r>
              <a:rPr lang="ru-RU" dirty="0" smtClean="0"/>
              <a:t>, подгруппа главная;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Ar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P</a:t>
            </a:r>
            <a:r>
              <a:rPr lang="ru-RU" dirty="0" smtClean="0"/>
              <a:t>) = 31.</a:t>
            </a:r>
          </a:p>
          <a:p>
            <a:pPr marL="514350" indent="-514350">
              <a:buFont typeface="+mj-lt"/>
              <a:buAutoNum type="romanUcPeriod" startAt="2"/>
            </a:pPr>
            <a:r>
              <a:rPr lang="ru-RU" b="1" dirty="0" smtClean="0"/>
              <a:t>Строение атома: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Z</a:t>
            </a:r>
            <a:r>
              <a:rPr lang="ru-RU" sz="1800" dirty="0" smtClean="0"/>
              <a:t>я </a:t>
            </a:r>
            <a:r>
              <a:rPr lang="ru-RU" dirty="0" smtClean="0"/>
              <a:t>(</a:t>
            </a:r>
            <a:r>
              <a:rPr lang="en-US" dirty="0" smtClean="0"/>
              <a:t>P</a:t>
            </a:r>
            <a:r>
              <a:rPr lang="ru-RU" dirty="0" smtClean="0"/>
              <a:t>) = + 15;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</a:t>
            </a:r>
            <a:r>
              <a:rPr lang="en-US" dirty="0" smtClean="0"/>
              <a:t>p</a:t>
            </a:r>
            <a:r>
              <a:rPr lang="en-US" baseline="30000" dirty="0" smtClean="0"/>
              <a:t>+</a:t>
            </a:r>
            <a:r>
              <a:rPr lang="en-US" dirty="0" smtClean="0"/>
              <a:t> = 15; n</a:t>
            </a:r>
            <a:r>
              <a:rPr lang="en-US" baseline="30000" dirty="0" smtClean="0"/>
              <a:t>0</a:t>
            </a:r>
            <a:r>
              <a:rPr lang="en-US" dirty="0" smtClean="0"/>
              <a:t> = 16) e</a:t>
            </a:r>
            <a:r>
              <a:rPr lang="en-US" baseline="30000" dirty="0" smtClean="0"/>
              <a:t>-</a:t>
            </a:r>
            <a:r>
              <a:rPr lang="en-US" dirty="0" smtClean="0"/>
              <a:t> = 15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+15 )</a:t>
            </a:r>
            <a:r>
              <a:rPr lang="en-US" sz="1800" dirty="0" smtClean="0"/>
              <a:t>2</a:t>
            </a:r>
            <a:r>
              <a:rPr lang="en-US" dirty="0" smtClean="0"/>
              <a:t>)</a:t>
            </a:r>
            <a:r>
              <a:rPr lang="en-US" sz="1800" dirty="0" smtClean="0"/>
              <a:t>8</a:t>
            </a:r>
            <a:r>
              <a:rPr lang="en-US" dirty="0" smtClean="0"/>
              <a:t>)</a:t>
            </a:r>
            <a:r>
              <a:rPr lang="en-US" sz="1800" dirty="0" smtClean="0"/>
              <a:t>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1s</a:t>
            </a:r>
            <a:r>
              <a:rPr lang="en-US" baseline="30000" dirty="0" smtClean="0"/>
              <a:t>2</a:t>
            </a:r>
            <a:r>
              <a:rPr lang="en-US" dirty="0" smtClean="0"/>
              <a:t>2s</a:t>
            </a:r>
            <a:r>
              <a:rPr lang="en-US" baseline="30000" dirty="0" smtClean="0"/>
              <a:t>2</a:t>
            </a:r>
            <a:r>
              <a:rPr lang="en-US" dirty="0" smtClean="0"/>
              <a:t>2p</a:t>
            </a:r>
            <a:r>
              <a:rPr lang="en-US" baseline="30000" dirty="0" smtClean="0"/>
              <a:t>6</a:t>
            </a:r>
            <a:r>
              <a:rPr lang="en-US" dirty="0" smtClean="0"/>
              <a:t>3s</a:t>
            </a:r>
            <a:r>
              <a:rPr lang="en-US" baseline="30000" dirty="0" smtClean="0"/>
              <a:t>2</a:t>
            </a:r>
            <a:r>
              <a:rPr lang="en-US" dirty="0" smtClean="0"/>
              <a:t>3p</a:t>
            </a:r>
            <a:r>
              <a:rPr lang="en-US" baseline="30000" dirty="0" smtClean="0"/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−3; 0; +3; +5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6248" y="1142984"/>
            <a:ext cx="4357718" cy="535785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 startAt="3"/>
            </a:pPr>
            <a:r>
              <a:rPr lang="ru-RU" b="1" dirty="0" smtClean="0"/>
              <a:t>Соединения…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Неметалл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 </a:t>
            </a:r>
            <a:r>
              <a:rPr lang="ru-RU" dirty="0" smtClean="0"/>
              <a:t>– кислотный;</a:t>
            </a:r>
          </a:p>
          <a:p>
            <a:pPr marL="514350" indent="-514350">
              <a:buNone/>
            </a:pPr>
            <a:r>
              <a:rPr lang="en-US" dirty="0" smtClean="0"/>
              <a:t>P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ru-RU" baseline="-25000" dirty="0" smtClean="0"/>
              <a:t> </a:t>
            </a:r>
            <a:r>
              <a:rPr lang="ru-RU" dirty="0" smtClean="0"/>
              <a:t> + </a:t>
            </a:r>
            <a:r>
              <a:rPr lang="en-US" dirty="0" smtClean="0"/>
              <a:t>NaOH =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– </a:t>
            </a:r>
            <a:r>
              <a:rPr lang="ru-RU" dirty="0" smtClean="0"/>
              <a:t>фосфорная кислота;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ru-RU" dirty="0" smtClean="0"/>
              <a:t> + </a:t>
            </a:r>
            <a:r>
              <a:rPr lang="en-US" dirty="0" smtClean="0"/>
              <a:t>NaOH =</a:t>
            </a:r>
            <a:r>
              <a:rPr lang="en-US" baseline="-25000" dirty="0" smtClean="0"/>
              <a:t>  </a:t>
            </a:r>
            <a:endParaRPr lang="ru-RU" baseline="-25000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dirty="0" smtClean="0"/>
              <a:t>PH</a:t>
            </a:r>
            <a:r>
              <a:rPr lang="en-US" baseline="-25000" dirty="0" smtClean="0"/>
              <a:t>3 </a:t>
            </a:r>
            <a:r>
              <a:rPr lang="en-US" dirty="0" smtClean="0"/>
              <a:t>– </a:t>
            </a:r>
            <a:r>
              <a:rPr lang="ru-RU" dirty="0" err="1" smtClean="0"/>
              <a:t>фосфин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romanUcPeriod" startAt="4"/>
            </a:pPr>
            <a:r>
              <a:rPr lang="ru-RU" b="1" dirty="0" smtClean="0"/>
              <a:t>Сравнение…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Si &lt; P &lt; 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 &gt; P &gt; As </a:t>
            </a:r>
            <a:endParaRPr lang="ru-RU" dirty="0" smtClean="0"/>
          </a:p>
          <a:p>
            <a:pPr marL="514350" indent="-514350">
              <a:buFont typeface="+mj-lt"/>
              <a:buAutoNum type="arabicPeriod" startAt="4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Домашняя работа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7786742" cy="16859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§ 1, упр.3,4 (часть1), самостоятельно дать характеристику натрию.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Самостоятельная работа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i="1" dirty="0"/>
              <a:t>По вышеизложенному плану дайте характеристику следующим элементам: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514350" lvl="0" indent="-514350">
              <a:buFont typeface="+mj-lt"/>
              <a:buAutoNum type="romanUcPeriod"/>
            </a:pPr>
            <a:r>
              <a:rPr lang="ru-RU" dirty="0"/>
              <a:t>вариант:    № </a:t>
            </a:r>
            <a:r>
              <a:rPr lang="ru-RU" dirty="0" smtClean="0"/>
              <a:t>19 (калий);</a:t>
            </a:r>
            <a:endParaRPr lang="ru-RU" dirty="0"/>
          </a:p>
          <a:p>
            <a:pPr marL="514350" lvl="0" indent="-514350">
              <a:buFont typeface="+mj-lt"/>
              <a:buAutoNum type="romanUcPeriod"/>
            </a:pPr>
            <a:r>
              <a:rPr lang="ru-RU" dirty="0"/>
              <a:t>вариант:    № </a:t>
            </a:r>
            <a:r>
              <a:rPr lang="ru-RU" dirty="0" smtClean="0"/>
              <a:t>17 (хлор</a:t>
            </a:r>
            <a:r>
              <a:rPr lang="ru-RU" dirty="0" smtClean="0"/>
              <a:t>);</a:t>
            </a:r>
          </a:p>
          <a:p>
            <a:pPr marL="514350" lvl="0" indent="-514350">
              <a:buFont typeface="+mj-lt"/>
              <a:buAutoNum type="romanUcPeriod"/>
            </a:pPr>
            <a:r>
              <a:rPr lang="ru-RU" dirty="0" smtClean="0"/>
              <a:t>вариант:    № 13 (алюминий)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4000" dirty="0" smtClean="0"/>
              <a:t>Домашнее задание:</a:t>
            </a:r>
          </a:p>
          <a:p>
            <a:pPr marL="0" indent="0">
              <a:buNone/>
            </a:pPr>
            <a:r>
              <a:rPr lang="ru-RU" sz="3200" dirty="0" smtClean="0"/>
              <a:t>§1, дать характеристику № 14, 20.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968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305</TotalTime>
  <Words>259</Words>
  <Application>Microsoft Office PowerPoint</Application>
  <PresentationFormat>Экран (4:3)</PresentationFormat>
  <Paragraphs>55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Характеристика химического элемента по его положению в периодической системе элементов Д.И.Менделеева.</vt:lpstr>
      <vt:lpstr>Презентация PowerPoint</vt:lpstr>
      <vt:lpstr>Презентация PowerPoint</vt:lpstr>
      <vt:lpstr>Характеристика Фосфора по его положению в ПСХЭ</vt:lpstr>
      <vt:lpstr>Домашняя работа</vt:lpstr>
      <vt:lpstr>Самостоятельная работа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характеристики химического элемента по его положению в периодической системе элементов Д.И.Менделеева.</dc:title>
  <dc:creator>Татьяна</dc:creator>
  <cp:lastModifiedBy>Татьяна</cp:lastModifiedBy>
  <cp:revision>19</cp:revision>
  <dcterms:created xsi:type="dcterms:W3CDTF">2012-09-02T14:19:17Z</dcterms:created>
  <dcterms:modified xsi:type="dcterms:W3CDTF">2012-09-07T07:37:53Z</dcterms:modified>
</cp:coreProperties>
</file>