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00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274680"/>
            <a:ext cx="8228520" cy="588960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ru-RU" sz="4400">
                <a:solidFill>
                  <a:srgbClr val="0000ff"/>
                </a:solidFill>
                <a:latin typeface="Calibri"/>
              </a:rPr>
              <a:t>Придумайте задание к словам: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радьтет,  бомаль,  кадашран, каруч,  реказин, налпе, уникчеб.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85800" y="260640"/>
            <a:ext cx="7771320" cy="172728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ff"/>
                </a:solidFill>
                <a:latin typeface="Calibri"/>
              </a:rPr>
              <a:t>Разбейте эти слова на группы:</a:t>
            </a:r>
            <a:endParaRPr/>
          </a:p>
        </p:txBody>
      </p:sp>
      <p:sp>
        <p:nvSpPr>
          <p:cNvPr id="138" name="CustomShape 2"/>
          <p:cNvSpPr/>
          <p:nvPr/>
        </p:nvSpPr>
        <p:spPr>
          <a:xfrm>
            <a:off x="467640" y="1700640"/>
            <a:ext cx="8136000" cy="460728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5400">
                <a:solidFill>
                  <a:srgbClr val="000000"/>
                </a:solidFill>
                <a:latin typeface="Calibri"/>
              </a:rPr>
              <a:t>тетрадь, альбом, карандаш, ручка, резинка, пенал, учебник.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9600">
                <a:solidFill>
                  <a:srgbClr val="ff0000"/>
                </a:solidFill>
                <a:latin typeface="Calibri"/>
              </a:rPr>
              <a:t>?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560" y="1512000"/>
            <a:ext cx="8228520" cy="172764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ru-RU" sz="2400">
                <a:solidFill>
                  <a:srgbClr val="000000"/>
                </a:solidFill>
                <a:latin typeface="Calibri"/>
              </a:rPr>
              <a:t>  </a:t>
            </a:r>
            <a:r>
              <a:rPr b="1" lang="ru-RU" sz="3600">
                <a:solidFill>
                  <a:srgbClr val="000000"/>
                </a:solidFill>
                <a:latin typeface="Calibri"/>
              </a:rPr>
              <a:t>  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ff"/>
                </a:solidFill>
                <a:latin typeface="Calibri"/>
              </a:rPr>
              <a:t>1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ручка                         тетрадь                карандаш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альбом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резинка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пенал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учебник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40" name="CustomShape 2"/>
          <p:cNvSpPr/>
          <p:nvPr/>
        </p:nvSpPr>
        <p:spPr>
          <a:xfrm>
            <a:off x="457200" y="3888000"/>
            <a:ext cx="3609720" cy="64764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00ff"/>
                </a:solidFill>
                <a:latin typeface="Calibri"/>
              </a:rPr>
              <a:t>2</a:t>
            </a:r>
            <a:endParaRPr/>
          </a:p>
        </p:txBody>
      </p:sp>
      <p:sp>
        <p:nvSpPr>
          <p:cNvPr id="141" name="CustomShape 3"/>
          <p:cNvSpPr/>
          <p:nvPr/>
        </p:nvSpPr>
        <p:spPr>
          <a:xfrm>
            <a:off x="107640" y="4464000"/>
            <a:ext cx="3815280" cy="223164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ru-RU" sz="2400">
                <a:solidFill>
                  <a:srgbClr val="8b8b8b"/>
                </a:solidFill>
                <a:latin typeface="Calibri"/>
              </a:rPr>
              <a:t> </a:t>
            </a:r>
            <a:r>
              <a:rPr lang="ru-RU" sz="2800">
                <a:solidFill>
                  <a:srgbClr val="8b8b8b"/>
                </a:solidFill>
                <a:latin typeface="Calibri"/>
              </a:rPr>
              <a:t>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ru-RU" sz="2600">
                <a:solidFill>
                  <a:srgbClr val="000000"/>
                </a:solidFill>
                <a:latin typeface="Calibri"/>
              </a:rPr>
              <a:t>ручка               карандаш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тетрадь              резинка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альбом             учебник 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пенал  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                            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2" name="CustomShape 4"/>
          <p:cNvSpPr/>
          <p:nvPr/>
        </p:nvSpPr>
        <p:spPr>
          <a:xfrm>
            <a:off x="6192000" y="3672000"/>
            <a:ext cx="2493720" cy="79164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ff"/>
                </a:solidFill>
                <a:latin typeface="Calibri"/>
              </a:rPr>
              <a:t>3</a:t>
            </a:r>
            <a:endParaRPr/>
          </a:p>
        </p:txBody>
      </p:sp>
      <p:sp>
        <p:nvSpPr>
          <p:cNvPr id="143" name="CustomShape 5"/>
          <p:cNvSpPr/>
          <p:nvPr/>
        </p:nvSpPr>
        <p:spPr>
          <a:xfrm>
            <a:off x="5436000" y="3888000"/>
            <a:ext cx="3455280" cy="2663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карандаш             ручка     тетрадь              резинка 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учебник               альбом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                               </a:t>
            </a:r>
            <a:r>
              <a:rPr lang="ru-RU" sz="2400">
                <a:solidFill>
                  <a:srgbClr val="000000"/>
                </a:solidFill>
                <a:latin typeface="&lt;/prop&gt;"/>
              </a:rPr>
              <a:t>пенал</a:t>
            </a:r>
            <a:endParaRPr/>
          </a:p>
        </p:txBody>
      </p:sp>
      <p:sp>
        <p:nvSpPr>
          <p:cNvPr id="144" name="CustomShape 6"/>
          <p:cNvSpPr/>
          <p:nvPr/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 sz="2600">
                <a:solidFill>
                  <a:srgbClr val="0000ff"/>
                </a:solidFill>
              </a:rPr>
              <a:t>По какому принципу разбиты слова на группы ?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600">
                <a:solidFill>
                  <a:srgbClr val="ff0000"/>
                </a:solidFill>
              </a:rPr>
              <a:t>По словам третьей группы определите тему урока.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&gt;&lt;value"/>
              </a:rPr>
              <a:t>Тема: </a:t>
            </a:r>
            <a:r>
              <a:rPr lang="ru-RU" sz="4400">
                <a:solidFill>
                  <a:srgbClr val="0000ff"/>
                </a:solidFill>
                <a:latin typeface="Calibri"/>
              </a:rPr>
              <a:t>правописание звонких и глухих согласных на конце слова.</a:t>
            </a:r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Задайте вопросы к теме урока?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22320" y="1604520"/>
            <a:ext cx="9120240" cy="3519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600">
                <a:solidFill>
                  <a:srgbClr val="0000ff"/>
                </a:solidFill>
                <a:latin typeface="Times New Roman"/>
              </a:rPr>
              <a:t>Задание:</a:t>
            </a:r>
            <a:endParaRPr/>
          </a:p>
          <a:p>
            <a:r>
              <a:rPr lang="ru-RU" sz="2600">
                <a:solidFill>
                  <a:srgbClr val="0000ff"/>
                </a:solidFill>
                <a:latin typeface="Times New Roman"/>
              </a:rPr>
              <a:t>Записать слова так, чтобы они обозначали один предмет. Обозначить орфограмму.</a:t>
            </a:r>
            <a:endParaRPr/>
          </a:p>
          <a:p>
            <a:r>
              <a:rPr lang="ru-RU" sz="2600">
                <a:latin typeface="Times New Roman"/>
              </a:rPr>
              <a:t> </a:t>
            </a:r>
            <a:r>
              <a:rPr lang="ru-RU" sz="2600">
                <a:latin typeface="Times New Roman"/>
              </a:rPr>
              <a:t>Шарфы, брови, столбы, шурупы, этажи, карандаши, берега, уроки, тетради, диктанты, морозы, рельсы; сугробы, шипы, львы, шкафы, чижи, ландыши, утюги, танки, медведи, молотки, призы, кактусы.</a:t>
            </a:r>
            <a:endParaRPr/>
          </a:p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44000" y="1800000"/>
            <a:ext cx="9024480" cy="3528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 sz="2400">
                <a:solidFill>
                  <a:srgbClr val="0000ff"/>
                </a:solidFill>
                <a:latin typeface="Times New Roman"/>
              </a:rPr>
              <a:t>Задание:</a:t>
            </a:r>
            <a:endParaRPr/>
          </a:p>
          <a:p>
            <a:r>
              <a:rPr b="1" lang="ru-RU" sz="2400">
                <a:solidFill>
                  <a:srgbClr val="0000ff"/>
                </a:solidFill>
                <a:latin typeface="Times New Roman"/>
              </a:rPr>
              <a:t>1.Написать по памяти слова.  Подобрать проверочное, обозначить орфограмму.</a:t>
            </a:r>
            <a:endParaRPr/>
          </a:p>
          <a:p>
            <a:r>
              <a:rPr lang="ru-RU" sz="2400">
                <a:latin typeface="Times New Roman"/>
              </a:rPr>
              <a:t> </a:t>
            </a:r>
            <a:r>
              <a:rPr lang="ru-RU" sz="2400">
                <a:latin typeface="Times New Roman"/>
              </a:rPr>
              <a:t>Мороз, снег, лёд, сугроб, дуб.</a:t>
            </a:r>
            <a:endParaRPr/>
          </a:p>
          <a:p>
            <a:r>
              <a:rPr lang="ru-RU" sz="2400">
                <a:solidFill>
                  <a:srgbClr val="0000ff"/>
                </a:solidFill>
                <a:latin typeface="Times New Roman"/>
              </a:rPr>
              <a:t>2. Подумай, где могли встретиться эти слова? Придумай 3-5 предложений с этими словами так, чтобы получился рассказ. 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