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71" r:id="rId2"/>
    <p:sldId id="256" r:id="rId3"/>
    <p:sldId id="257" r:id="rId4"/>
    <p:sldId id="258" r:id="rId5"/>
    <p:sldId id="262" r:id="rId6"/>
    <p:sldId id="272" r:id="rId7"/>
    <p:sldId id="263" r:id="rId8"/>
    <p:sldId id="264" r:id="rId9"/>
    <p:sldId id="268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5349904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3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C967F-AC3A-482F-B7A9-436D1FE5DBC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046FD21-8CE3-4E0D-96E1-39A8E23329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C967F-AC3A-482F-B7A9-436D1FE5DBC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FD21-8CE3-4E0D-96E1-39A8E23329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8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8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C967F-AC3A-482F-B7A9-436D1FE5DBC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FD21-8CE3-4E0D-96E1-39A8E23329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C967F-AC3A-482F-B7A9-436D1FE5DBC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2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046FD21-8CE3-4E0D-96E1-39A8E23329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3444904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C967F-AC3A-482F-B7A9-436D1FE5DBC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FD21-8CE3-4E0D-96E1-39A8E23329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7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C967F-AC3A-482F-B7A9-436D1FE5DBC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FD21-8CE3-4E0D-96E1-39A8E23329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1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6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8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6" y="1316039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1" y="1316039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C967F-AC3A-482F-B7A9-436D1FE5DBC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046FD21-8CE3-4E0D-96E1-39A8E23329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49" y="6019802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C967F-AC3A-482F-B7A9-436D1FE5DBC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FD21-8CE3-4E0D-96E1-39A8E23329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C967F-AC3A-482F-B7A9-436D1FE5DBC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FD21-8CE3-4E0D-96E1-39A8E23329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49" y="584911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1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2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1" y="609600"/>
            <a:ext cx="5340351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C967F-AC3A-482F-B7A9-436D1FE5DBC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FD21-8CE3-4E0D-96E1-39A8E23329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C967F-AC3A-482F-B7A9-436D1FE5DBC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FD21-8CE3-4E0D-96E1-39A8E23329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9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1050900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4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2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6AC967F-AC3A-482F-B7A9-436D1FE5DBC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2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2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046FD21-8CE3-4E0D-96E1-39A8E23329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49" y="1050900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49" y="1057988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Провела </a:t>
            </a:r>
            <a:r>
              <a:rPr lang="ru-RU" dirty="0" err="1" smtClean="0"/>
              <a:t>Маленкина</a:t>
            </a:r>
            <a:r>
              <a:rPr lang="ru-RU" dirty="0" smtClean="0"/>
              <a:t> В.Г.</a:t>
            </a:r>
            <a:br>
              <a:rPr lang="ru-RU" dirty="0" smtClean="0"/>
            </a:br>
            <a:r>
              <a:rPr lang="ru-RU" dirty="0" smtClean="0"/>
              <a:t>Учитель начальных классов МБОУ «СОШ №5» г. Курчатова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81000" y="214290"/>
            <a:ext cx="8458200" cy="4071966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70C0"/>
                </a:solidFill>
              </a:rPr>
              <a:t>Урок литературного чтения в 1классе по теме: «Звуки </a:t>
            </a:r>
            <a:r>
              <a:rPr lang="en-US" sz="6000" dirty="0" smtClean="0">
                <a:solidFill>
                  <a:srgbClr val="0070C0"/>
                </a:solidFill>
              </a:rPr>
              <a:t>[</a:t>
            </a:r>
            <a:r>
              <a:rPr lang="ru-RU" sz="6000" dirty="0" smtClean="0">
                <a:solidFill>
                  <a:srgbClr val="0070C0"/>
                </a:solidFill>
              </a:rPr>
              <a:t>т</a:t>
            </a:r>
            <a:r>
              <a:rPr lang="en-US" sz="6000" dirty="0" smtClean="0">
                <a:solidFill>
                  <a:srgbClr val="0070C0"/>
                </a:solidFill>
              </a:rPr>
              <a:t>]</a:t>
            </a:r>
            <a:r>
              <a:rPr lang="ru-RU" sz="6000" dirty="0" smtClean="0">
                <a:solidFill>
                  <a:srgbClr val="0070C0"/>
                </a:solidFill>
              </a:rPr>
              <a:t>,</a:t>
            </a:r>
            <a:r>
              <a:rPr lang="en-US" sz="6000" dirty="0" smtClean="0">
                <a:solidFill>
                  <a:srgbClr val="0070C0"/>
                </a:solidFill>
              </a:rPr>
              <a:t> [</a:t>
            </a:r>
            <a:r>
              <a:rPr lang="ru-RU" sz="6000" dirty="0" smtClean="0">
                <a:solidFill>
                  <a:srgbClr val="0070C0"/>
                </a:solidFill>
              </a:rPr>
              <a:t>т</a:t>
            </a:r>
            <a:r>
              <a:rPr lang="en-US" sz="6000" dirty="0" smtClean="0">
                <a:solidFill>
                  <a:srgbClr val="0070C0"/>
                </a:solidFill>
              </a:rPr>
              <a:t>’]</a:t>
            </a:r>
            <a:r>
              <a:rPr lang="ru-RU" sz="6000" dirty="0" smtClean="0">
                <a:solidFill>
                  <a:srgbClr val="0070C0"/>
                </a:solidFill>
              </a:rPr>
              <a:t>, буквы </a:t>
            </a:r>
            <a:r>
              <a:rPr lang="ru-RU" sz="6000" dirty="0" err="1" smtClean="0">
                <a:solidFill>
                  <a:srgbClr val="0070C0"/>
                </a:solidFill>
              </a:rPr>
              <a:t>Т,т</a:t>
            </a:r>
            <a:r>
              <a:rPr lang="ru-RU" sz="6000" dirty="0" smtClean="0">
                <a:solidFill>
                  <a:srgbClr val="0070C0"/>
                </a:solidFill>
              </a:rPr>
              <a:t>»</a:t>
            </a:r>
            <a:endParaRPr lang="ru-RU" sz="6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553480" cy="12501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Я устраиваюсь ловко:</a:t>
            </a:r>
            <a:br>
              <a:rPr lang="ru-RU" dirty="0" smtClean="0"/>
            </a:br>
            <a:r>
              <a:rPr lang="ru-RU" dirty="0" smtClean="0"/>
              <a:t>У меня с собой кладовка. </a:t>
            </a:r>
            <a:br>
              <a:rPr lang="ru-RU" dirty="0" smtClean="0"/>
            </a:br>
            <a:r>
              <a:rPr lang="ru-RU" dirty="0" smtClean="0"/>
              <a:t>Где кладовка? За щекой!</a:t>
            </a:r>
            <a:br>
              <a:rPr lang="ru-RU" dirty="0" smtClean="0"/>
            </a:br>
            <a:r>
              <a:rPr lang="ru-RU" dirty="0" smtClean="0"/>
              <a:t>Вот я хитренький какой!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festival.1september.ru/articles/616621/img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1" y="2035960"/>
            <a:ext cx="8667811" cy="467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5"/>
            <a:ext cx="9144000" cy="603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375026"/>
            <a:ext cx="857256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4786322"/>
            <a:ext cx="8715436" cy="207167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Он огромен и усат,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Мех роскошный полосат.</a:t>
            </a:r>
            <a:br>
              <a:rPr lang="ru-RU" dirty="0" smtClean="0"/>
            </a:br>
            <a:r>
              <a:rPr lang="ru-RU" dirty="0" smtClean="0"/>
              <a:t>Все движенья очень ловки,</a:t>
            </a:r>
            <a:br>
              <a:rPr lang="ru-RU" dirty="0" smtClean="0"/>
            </a:br>
            <a:r>
              <a:rPr lang="ru-RU" dirty="0" smtClean="0"/>
              <a:t>Поддаётся дрессировке.</a:t>
            </a:r>
            <a:br>
              <a:rPr lang="ru-RU" dirty="0" smtClean="0"/>
            </a:br>
            <a:r>
              <a:rPr lang="ru-RU" dirty="0" smtClean="0"/>
              <a:t>С ним на воле не до игр,</a:t>
            </a:r>
            <a:br>
              <a:rPr lang="ru-RU" dirty="0" smtClean="0"/>
            </a:br>
            <a:r>
              <a:rPr lang="ru-RU" dirty="0" smtClean="0"/>
              <a:t>Потому что это –…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2" y="6096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 flipH="1">
            <a:off x="8915399" y="6096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9728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4" y="0"/>
            <a:ext cx="8713816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375025"/>
            <a:ext cx="8686800" cy="98227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Музыкальный инструмент, на котором играл Незнайка.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0354" name="Picture 2" descr="D:\ШКОЛА\neznayka_0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471" y="1607332"/>
            <a:ext cx="8763061" cy="49649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kern="10" dirty="0" smtClean="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Тема урока: </a:t>
            </a:r>
            <a:br>
              <a:rPr lang="ru-RU" b="1" kern="10" dirty="0" smtClean="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457200" y="1339439"/>
            <a:ext cx="8401080" cy="5250693"/>
          </a:xfrm>
        </p:spPr>
        <p:txBody>
          <a:bodyPr/>
          <a:lstStyle/>
          <a:p>
            <a:pPr algn="ctr">
              <a:buNone/>
            </a:pPr>
            <a:r>
              <a:rPr lang="ru-RU" sz="7200" b="1" kern="10" dirty="0" smtClean="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Знакомство с буквой «</a:t>
            </a:r>
            <a:r>
              <a:rPr lang="ru-RU" sz="7200" b="1" kern="10" dirty="0" err="1" smtClean="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Т,т</a:t>
            </a:r>
            <a:r>
              <a:rPr lang="ru-RU" sz="7200" b="1" kern="10" dirty="0" smtClean="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» ,</a:t>
            </a:r>
          </a:p>
          <a:p>
            <a:pPr algn="ctr">
              <a:buNone/>
            </a:pPr>
            <a:r>
              <a:rPr lang="ru-RU" sz="7200" b="1" kern="10" dirty="0" smtClean="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звуками </a:t>
            </a:r>
            <a:r>
              <a:rPr lang="en-US" sz="7200" b="1" kern="10" dirty="0" smtClean="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[</a:t>
            </a:r>
            <a:r>
              <a:rPr lang="ru-RU" sz="7200" b="1" kern="10" dirty="0" smtClean="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</a:t>
            </a:r>
            <a:r>
              <a:rPr lang="en-US" sz="7200" b="1" kern="10" dirty="0" smtClean="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]</a:t>
            </a:r>
            <a:r>
              <a:rPr lang="ru-RU" sz="7200" b="1" kern="10" dirty="0" smtClean="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, </a:t>
            </a:r>
            <a:r>
              <a:rPr lang="en-US" sz="7200" b="1" kern="10" dirty="0" smtClean="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[</a:t>
            </a:r>
            <a:r>
              <a:rPr lang="ru-RU" sz="7200" b="1" kern="10" dirty="0" smtClean="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</a:t>
            </a:r>
            <a:r>
              <a:rPr lang="en-US" sz="7200" b="1" kern="10" dirty="0" smtClean="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’]</a:t>
            </a:r>
            <a:endParaRPr lang="ru-RU" sz="7200" b="1" kern="10" dirty="0" smtClean="0">
              <a:ln w="6350">
                <a:solidFill>
                  <a:schemeClr val="tx1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  <a:p>
            <a:pPr>
              <a:buNone/>
            </a:pPr>
            <a:r>
              <a:rPr lang="ru-RU" sz="7200" dirty="0" smtClean="0"/>
              <a:t>         </a:t>
            </a:r>
            <a:endParaRPr lang="ru-RU" sz="7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5980" y="4714860"/>
            <a:ext cx="304802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>Корт</a:t>
            </a:r>
            <a:endParaRPr lang="ru-RU" sz="6000" dirty="0"/>
          </a:p>
        </p:txBody>
      </p:sp>
      <p:pic>
        <p:nvPicPr>
          <p:cNvPr id="103426" name="Picture 2" descr="D:\ШКОЛА\tennis_2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43050"/>
            <a:ext cx="8686800" cy="49292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1" y="214291"/>
            <a:ext cx="8515379" cy="1125149"/>
          </a:xfrm>
          <a:blipFill>
            <a:blip r:embed="rId2" cstate="print"/>
            <a:tile tx="0" ty="0" sx="100000" sy="100000" flip="none" algn="tl"/>
          </a:blipFill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latin typeface="Bookman Old Style" pitchFamily="18" charset="0"/>
              </a:rPr>
              <a:t>Анаграммы</a:t>
            </a:r>
            <a:endParaRPr lang="ru-RU" sz="5400" dirty="0">
              <a:latin typeface="Bookman Old Style" pitchFamily="18" charset="0"/>
            </a:endParaRPr>
          </a:p>
        </p:txBody>
      </p:sp>
      <p:graphicFrame>
        <p:nvGraphicFramePr>
          <p:cNvPr id="38144" name="Group 256"/>
          <p:cNvGraphicFramePr>
            <a:graphicFrameLocks noGrp="1"/>
          </p:cNvGraphicFramePr>
          <p:nvPr>
            <p:ph sz="quarter" idx="4294967295"/>
          </p:nvPr>
        </p:nvGraphicFramePr>
        <p:xfrm>
          <a:off x="684215" y="1928802"/>
          <a:ext cx="3394075" cy="1714512"/>
        </p:xfrm>
        <a:graphic>
          <a:graphicData uri="http://schemas.openxmlformats.org/drawingml/2006/table">
            <a:tbl>
              <a:tblPr/>
              <a:tblGrid>
                <a:gridCol w="849312"/>
                <a:gridCol w="847725"/>
                <a:gridCol w="849313"/>
                <a:gridCol w="847725"/>
              </a:tblGrid>
              <a:tr h="857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8141" name="Group 253"/>
          <p:cNvGraphicFramePr>
            <a:graphicFrameLocks noGrp="1"/>
          </p:cNvGraphicFramePr>
          <p:nvPr>
            <p:ph sz="quarter" idx="4294967295"/>
          </p:nvPr>
        </p:nvGraphicFramePr>
        <p:xfrm>
          <a:off x="5105400" y="1928803"/>
          <a:ext cx="3714750" cy="1643073"/>
        </p:xfrm>
        <a:graphic>
          <a:graphicData uri="http://schemas.openxmlformats.org/drawingml/2006/table">
            <a:tbl>
              <a:tblPr/>
              <a:tblGrid>
                <a:gridCol w="930275"/>
                <a:gridCol w="927100"/>
                <a:gridCol w="930275"/>
                <a:gridCol w="927100"/>
              </a:tblGrid>
              <a:tr h="8224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06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8081" name="Group 193"/>
          <p:cNvGraphicFramePr>
            <a:graphicFrameLocks noGrp="1"/>
          </p:cNvGraphicFramePr>
          <p:nvPr/>
        </p:nvGraphicFramePr>
        <p:xfrm>
          <a:off x="684215" y="4143379"/>
          <a:ext cx="3384551" cy="1643076"/>
        </p:xfrm>
        <a:graphic>
          <a:graphicData uri="http://schemas.openxmlformats.org/drawingml/2006/table">
            <a:tbl>
              <a:tblPr/>
              <a:tblGrid>
                <a:gridCol w="677863"/>
                <a:gridCol w="676275"/>
                <a:gridCol w="676275"/>
                <a:gridCol w="676275"/>
                <a:gridCol w="677863"/>
              </a:tblGrid>
              <a:tr h="821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1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8135" name="Group 247"/>
          <p:cNvGraphicFramePr>
            <a:graphicFrameLocks noGrp="1"/>
          </p:cNvGraphicFramePr>
          <p:nvPr/>
        </p:nvGraphicFramePr>
        <p:xfrm>
          <a:off x="5143504" y="4143380"/>
          <a:ext cx="3529015" cy="1643074"/>
        </p:xfrm>
        <a:graphic>
          <a:graphicData uri="http://schemas.openxmlformats.org/drawingml/2006/table">
            <a:tbl>
              <a:tblPr/>
              <a:tblGrid>
                <a:gridCol w="706437"/>
                <a:gridCol w="704851"/>
                <a:gridCol w="706439"/>
                <a:gridCol w="704851"/>
                <a:gridCol w="706437"/>
              </a:tblGrid>
              <a:tr h="8215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15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4450" name="Picture 2" descr="D:\ШКОЛА\3502688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85728"/>
            <a:ext cx="4143404" cy="6215106"/>
          </a:xfrm>
          <a:prstGeom prst="rect">
            <a:avLst/>
          </a:prstGeom>
          <a:noFill/>
        </p:spPr>
      </p:pic>
      <p:pic>
        <p:nvPicPr>
          <p:cNvPr id="104451" name="Picture 3" descr="D:\ШКОЛА\7e368c9626a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67868"/>
            <a:ext cx="4286279" cy="623296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>Орлан - крикун</a:t>
            </a:r>
            <a:endParaRPr lang="ru-RU" sz="5400" dirty="0"/>
          </a:p>
        </p:txBody>
      </p:sp>
      <p:pic>
        <p:nvPicPr>
          <p:cNvPr id="105474" name="Picture 2" descr="D:\ШКОЛА\kartinki24_birds_866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53754"/>
            <a:ext cx="9144000" cy="43934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6498" name="Picture 2" descr="D:\ШКОЛА\2aa3b862b32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1143" y="214291"/>
            <a:ext cx="8841719" cy="65365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410</TotalTime>
  <Words>90</Words>
  <Application>Microsoft Office PowerPoint</Application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Провела Маленкина В.Г. Учитель начальных классов МБОУ «СОШ №5» г. Курчатова</vt:lpstr>
      <vt:lpstr>Он огромен и усат,  Мех роскошный полосат. Все движенья очень ловки, Поддаётся дрессировке. С ним на воле не до игр, Потому что это –…</vt:lpstr>
      <vt:lpstr>Музыкальный инструмент, на котором играл Незнайка.  </vt:lpstr>
      <vt:lpstr>Тема урока:  </vt:lpstr>
      <vt:lpstr>Корт</vt:lpstr>
      <vt:lpstr>Анаграммы</vt:lpstr>
      <vt:lpstr>Слайд 7</vt:lpstr>
      <vt:lpstr>Орлан - крикун</vt:lpstr>
      <vt:lpstr>Слайд 9</vt:lpstr>
      <vt:lpstr>  Я устраиваюсь ловко: У меня с собой кладовка.  Где кладовка? За щекой! Вот я хитренький какой! 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43</cp:revision>
  <dcterms:created xsi:type="dcterms:W3CDTF">2014-11-15T18:06:59Z</dcterms:created>
  <dcterms:modified xsi:type="dcterms:W3CDTF">2015-05-04T19:04:50Z</dcterms:modified>
</cp:coreProperties>
</file>