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E5D7575E-C233-447D-81AE-D60BE4889DE1}" type="datetimeFigureOut">
              <a:rPr lang="ru-RU" smtClean="0"/>
              <a:t>30.04.2014</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D1CECFEC-4C7B-4732-8E45-0E77E10F528B}"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5D7575E-C233-447D-81AE-D60BE4889DE1}" type="datetimeFigureOut">
              <a:rPr lang="ru-RU" smtClean="0"/>
              <a:t>30.04.2014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1CECFEC-4C7B-4732-8E45-0E77E10F528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5D7575E-C233-447D-81AE-D60BE4889DE1}" type="datetimeFigureOut">
              <a:rPr lang="ru-RU" smtClean="0"/>
              <a:t>30.04.2014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1CECFEC-4C7B-4732-8E45-0E77E10F528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5D7575E-C233-447D-81AE-D60BE4889DE1}" type="datetimeFigureOut">
              <a:rPr lang="ru-RU" smtClean="0"/>
              <a:t>30.04.2014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1CECFEC-4C7B-4732-8E45-0E77E10F528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E5D7575E-C233-447D-81AE-D60BE4889DE1}" type="datetimeFigureOut">
              <a:rPr lang="ru-RU" smtClean="0"/>
              <a:t>30.04.2014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1CECFEC-4C7B-4732-8E45-0E77E10F528B}"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5D7575E-C233-447D-81AE-D60BE4889DE1}" type="datetimeFigureOut">
              <a:rPr lang="ru-RU" smtClean="0"/>
              <a:t>30.04.2014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1CECFEC-4C7B-4732-8E45-0E77E10F528B}"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E5D7575E-C233-447D-81AE-D60BE4889DE1}" type="datetimeFigureOut">
              <a:rPr lang="ru-RU" smtClean="0"/>
              <a:t>30.04.2014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1CECFEC-4C7B-4732-8E45-0E77E10F528B}"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E5D7575E-C233-447D-81AE-D60BE4889DE1}" type="datetimeFigureOut">
              <a:rPr lang="ru-RU" smtClean="0"/>
              <a:t>30.04.2014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1CECFEC-4C7B-4732-8E45-0E77E10F528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5D7575E-C233-447D-81AE-D60BE4889DE1}" type="datetimeFigureOut">
              <a:rPr lang="ru-RU" smtClean="0"/>
              <a:t>30.04.2014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1CECFEC-4C7B-4732-8E45-0E77E10F528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5D7575E-C233-447D-81AE-D60BE4889DE1}" type="datetimeFigureOut">
              <a:rPr lang="ru-RU" smtClean="0"/>
              <a:t>30.04.2014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1CECFEC-4C7B-4732-8E45-0E77E10F528B}"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E5D7575E-C233-447D-81AE-D60BE4889DE1}" type="datetimeFigureOut">
              <a:rPr lang="ru-RU" smtClean="0"/>
              <a:t>30.04.2014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D1CECFEC-4C7B-4732-8E45-0E77E10F528B}" type="slidenum">
              <a:rPr lang="ru-RU" smtClean="0"/>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5D7575E-C233-447D-81AE-D60BE4889DE1}" type="datetimeFigureOut">
              <a:rPr lang="ru-RU" smtClean="0"/>
              <a:t>30.04.2014</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1CECFEC-4C7B-4732-8E45-0E77E10F528B}" type="slidenum">
              <a:rPr lang="ru-RU" smtClean="0"/>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ru-RU" dirty="0" smtClean="0"/>
              <a:t>Студенческие годы </a:t>
            </a:r>
            <a:br>
              <a:rPr lang="ru-RU" dirty="0" smtClean="0"/>
            </a:br>
            <a:r>
              <a:rPr lang="ru-RU" dirty="0" smtClean="0"/>
              <a:t>Д.И. Менделеева</a:t>
            </a:r>
            <a:endParaRPr lang="ru-RU" dirty="0"/>
          </a:p>
        </p:txBody>
      </p:sp>
      <p:sp>
        <p:nvSpPr>
          <p:cNvPr id="3" name="Подзаголовок 2"/>
          <p:cNvSpPr>
            <a:spLocks noGrp="1"/>
          </p:cNvSpPr>
          <p:nvPr>
            <p:ph type="subTitle" idx="1"/>
          </p:nvPr>
        </p:nvSpPr>
        <p:spPr/>
        <p:txBody>
          <a:bodyPr/>
          <a:lstStyle/>
          <a:p>
            <a:r>
              <a:rPr lang="ru-RU" dirty="0" smtClean="0"/>
              <a:t>Автор: Маркина Ольга, группа ПК-13</a:t>
            </a:r>
            <a:endParaRPr lang="ru-RU" dirty="0"/>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636680"/>
          </a:xfrm>
        </p:spPr>
        <p:txBody>
          <a:bodyPr>
            <a:normAutofit fontScale="90000"/>
          </a:bodyPr>
          <a:lstStyle/>
          <a:p>
            <a:pPr algn="ctr"/>
            <a:r>
              <a:rPr lang="ru-RU" dirty="0" smtClean="0"/>
              <a:t>Учеба в </a:t>
            </a:r>
            <a:r>
              <a:rPr lang="ru-RU" dirty="0" err="1" smtClean="0"/>
              <a:t>Тобольской</a:t>
            </a:r>
            <a:r>
              <a:rPr lang="ru-RU" dirty="0" smtClean="0"/>
              <a:t> гимназии</a:t>
            </a:r>
            <a:endParaRPr lang="ru-RU" dirty="0"/>
          </a:p>
        </p:txBody>
      </p:sp>
      <p:sp>
        <p:nvSpPr>
          <p:cNvPr id="4" name="Содержимое 3"/>
          <p:cNvSpPr>
            <a:spLocks noGrp="1"/>
          </p:cNvSpPr>
          <p:nvPr>
            <p:ph sz="half" idx="1"/>
          </p:nvPr>
        </p:nvSpPr>
        <p:spPr/>
        <p:txBody>
          <a:bodyPr>
            <a:normAutofit lnSpcReduction="10000"/>
          </a:bodyPr>
          <a:lstStyle/>
          <a:p>
            <a:r>
              <a:rPr lang="ru-RU" dirty="0" smtClean="0"/>
              <a:t>Осенью 1841 года Дмитрий Менделеев со старшим братом поступил в </a:t>
            </a:r>
            <a:r>
              <a:rPr lang="ru-RU" dirty="0" err="1" smtClean="0"/>
              <a:t>тобольскую</a:t>
            </a:r>
            <a:r>
              <a:rPr lang="ru-RU" dirty="0" smtClean="0"/>
              <a:t> гимназию. Он был принят в первый класс </a:t>
            </a:r>
            <a:r>
              <a:rPr lang="ru-RU" dirty="0" smtClean="0"/>
              <a:t>с   условием</a:t>
            </a:r>
            <a:r>
              <a:rPr lang="ru-RU" dirty="0" smtClean="0"/>
              <a:t>, что пробудет в нём 2 года, до наступления восьмилетнего возраста</a:t>
            </a:r>
            <a:r>
              <a:rPr lang="ru-RU" dirty="0" smtClean="0"/>
              <a:t>.</a:t>
            </a:r>
            <a:endParaRPr lang="ru-RU" dirty="0" smtClean="0"/>
          </a:p>
        </p:txBody>
      </p:sp>
      <p:pic>
        <p:nvPicPr>
          <p:cNvPr id="6" name="Содержимое 5" descr="8.jpg"/>
          <p:cNvPicPr>
            <a:picLocks noGrp="1" noChangeAspect="1"/>
          </p:cNvPicPr>
          <p:nvPr>
            <p:ph sz="half" idx="2"/>
          </p:nvPr>
        </p:nvPicPr>
        <p:blipFill>
          <a:blip r:embed="rId2" cstate="print"/>
          <a:stretch>
            <a:fillRect/>
          </a:stretch>
        </p:blipFill>
        <p:spPr>
          <a:xfrm>
            <a:off x="4716016" y="2420888"/>
            <a:ext cx="4038600" cy="3028950"/>
          </a:xfr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a:bodyPr>
          <a:lstStyle/>
          <a:p>
            <a:pPr algn="ctr"/>
            <a:r>
              <a:rPr lang="ru-RU" dirty="0" smtClean="0"/>
              <a:t>После окончания гимназии…</a:t>
            </a:r>
            <a:endParaRPr lang="ru-RU" dirty="0"/>
          </a:p>
        </p:txBody>
      </p:sp>
      <p:sp>
        <p:nvSpPr>
          <p:cNvPr id="3" name="Содержимое 2"/>
          <p:cNvSpPr>
            <a:spLocks noGrp="1"/>
          </p:cNvSpPr>
          <p:nvPr>
            <p:ph sz="half" idx="1"/>
          </p:nvPr>
        </p:nvSpPr>
        <p:spPr/>
        <p:txBody>
          <a:bodyPr/>
          <a:lstStyle/>
          <a:p>
            <a:r>
              <a:rPr lang="ru-RU" dirty="0" smtClean="0"/>
              <a:t>Весной 1849 года Менделеев закончил гимназию и отправился с матерью в Москву - поступать в Казанский Университет. В зачислении ему отказали.</a:t>
            </a:r>
          </a:p>
          <a:p>
            <a:endParaRPr lang="ru-RU" dirty="0"/>
          </a:p>
        </p:txBody>
      </p:sp>
      <p:pic>
        <p:nvPicPr>
          <p:cNvPr id="8" name="Содержимое 7" descr="1-3.gif"/>
          <p:cNvPicPr>
            <a:picLocks noGrp="1" noChangeAspect="1"/>
          </p:cNvPicPr>
          <p:nvPr>
            <p:ph sz="half" idx="2"/>
          </p:nvPr>
        </p:nvPicPr>
        <p:blipFill>
          <a:blip r:embed="rId2" cstate="print"/>
          <a:stretch>
            <a:fillRect/>
          </a:stretch>
        </p:blipFill>
        <p:spPr>
          <a:xfrm>
            <a:off x="5004048" y="1988840"/>
            <a:ext cx="2905125" cy="4101353"/>
          </a:xfr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1080120"/>
          </a:xfrm>
        </p:spPr>
        <p:txBody>
          <a:bodyPr>
            <a:normAutofit fontScale="90000"/>
          </a:bodyPr>
          <a:lstStyle/>
          <a:p>
            <a:pPr algn="ctr"/>
            <a:r>
              <a:rPr lang="ru-RU" sz="3600" dirty="0" smtClean="0"/>
              <a:t>Поступление в педагогический институт  </a:t>
            </a:r>
            <a:br>
              <a:rPr lang="ru-RU" sz="3600" dirty="0" smtClean="0"/>
            </a:br>
            <a:r>
              <a:rPr lang="ru-RU" sz="3600" dirty="0" smtClean="0"/>
              <a:t>Санкт-Петербурга</a:t>
            </a:r>
            <a:endParaRPr lang="ru-RU" sz="3600" dirty="0"/>
          </a:p>
        </p:txBody>
      </p:sp>
      <p:sp>
        <p:nvSpPr>
          <p:cNvPr id="3" name="Содержимое 2"/>
          <p:cNvSpPr>
            <a:spLocks noGrp="1"/>
          </p:cNvSpPr>
          <p:nvPr>
            <p:ph sz="half" idx="1"/>
          </p:nvPr>
        </p:nvSpPr>
        <p:spPr>
          <a:xfrm>
            <a:off x="179512" y="1920085"/>
            <a:ext cx="3888432" cy="4434840"/>
          </a:xfrm>
        </p:spPr>
        <p:txBody>
          <a:bodyPr>
            <a:normAutofit fontScale="85000" lnSpcReduction="10000"/>
          </a:bodyPr>
          <a:lstStyle/>
          <a:p>
            <a:r>
              <a:rPr lang="ru-RU" dirty="0" smtClean="0"/>
              <a:t>В педагогическом институте Петербурга набор студентов происходил раз в два года, и осенью 1850 года приёма не было. Мать Менделеева подала ходатайство в министерство с просьбой сделать исключение для её сына. Менделеева приняли. Он  был зачислен на физико-математический факультет.</a:t>
            </a:r>
          </a:p>
          <a:p>
            <a:endParaRPr lang="ru-RU" dirty="0"/>
          </a:p>
        </p:txBody>
      </p:sp>
      <p:pic>
        <p:nvPicPr>
          <p:cNvPr id="5" name="Содержимое 4" descr="Spb_06-2012_University_Embankment_06.jpg"/>
          <p:cNvPicPr>
            <a:picLocks noGrp="1" noChangeAspect="1"/>
          </p:cNvPicPr>
          <p:nvPr>
            <p:ph sz="half" idx="2"/>
          </p:nvPr>
        </p:nvPicPr>
        <p:blipFill>
          <a:blip r:embed="rId2" cstate="print"/>
          <a:stretch>
            <a:fillRect/>
          </a:stretch>
        </p:blipFill>
        <p:spPr>
          <a:xfrm>
            <a:off x="4211960" y="2348880"/>
            <a:ext cx="4475978" cy="2952328"/>
          </a:xfr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476672"/>
            <a:ext cx="8305800" cy="6048672"/>
          </a:xfrm>
        </p:spPr>
        <p:txBody>
          <a:bodyPr>
            <a:normAutofit fontScale="90000"/>
          </a:bodyPr>
          <a:lstStyle/>
          <a:p>
            <a:pPr algn="ctr"/>
            <a:r>
              <a:rPr lang="ru-RU" sz="2800" dirty="0" smtClean="0"/>
              <a:t>Дмитрию Менделееву  пришлось догонять своих сокурсников и самостоятельно изучать материал, который его коллеги прошли в первый год. Огромное умственное напряжение негативно отразилось на его здоровье. Продолжительные пребывания в больнице и постоянное нездоровье помешали Менделееву догнать своих сокурсников. На первом курсе он умудрился по всем предметам, кроме математики, получить неудовлетворительные оценки. Ему пришлось повторить первые два года обучения. Вскоре преподаватели отметили его исключительные способности. В студенческие годы Менделеев начал писать краткие обзоры успехов науки, за которые получал небольшие гонорары - единственные его доходы.</a:t>
            </a:r>
            <a:br>
              <a:rPr lang="ru-RU" sz="2800" dirty="0" smtClean="0"/>
            </a:br>
            <a:endParaRPr lang="ru-RU" sz="2800"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548680"/>
            <a:ext cx="8229600" cy="720080"/>
          </a:xfrm>
        </p:spPr>
        <p:txBody>
          <a:bodyPr>
            <a:normAutofit/>
          </a:bodyPr>
          <a:lstStyle/>
          <a:p>
            <a:pPr algn="ctr"/>
            <a:r>
              <a:rPr lang="ru-RU" sz="3600" dirty="0" smtClean="0"/>
              <a:t>Первый научный труд Д.И. Менделеева</a:t>
            </a:r>
            <a:endParaRPr lang="ru-RU" sz="3600" dirty="0"/>
          </a:p>
        </p:txBody>
      </p:sp>
      <p:sp>
        <p:nvSpPr>
          <p:cNvPr id="4" name="Содержимое 3"/>
          <p:cNvSpPr>
            <a:spLocks noGrp="1"/>
          </p:cNvSpPr>
          <p:nvPr>
            <p:ph sz="half" idx="1"/>
          </p:nvPr>
        </p:nvSpPr>
        <p:spPr>
          <a:xfrm>
            <a:off x="457200" y="1556792"/>
            <a:ext cx="4038600" cy="4798133"/>
          </a:xfrm>
        </p:spPr>
        <p:txBody>
          <a:bodyPr/>
          <a:lstStyle/>
          <a:p>
            <a:r>
              <a:rPr lang="ru-RU" sz="3200" dirty="0" smtClean="0"/>
              <a:t>Первый научный труд Д.И. Менделеева был опубликован в 1854 году в статье "Химический анализ ортита из Финляндии»   </a:t>
            </a:r>
          </a:p>
          <a:p>
            <a:endParaRPr lang="ru-RU" dirty="0"/>
          </a:p>
        </p:txBody>
      </p:sp>
      <p:pic>
        <p:nvPicPr>
          <p:cNvPr id="6" name="Содержимое 5" descr="Pzhe34O1..jpg"/>
          <p:cNvPicPr>
            <a:picLocks noGrp="1" noChangeAspect="1"/>
          </p:cNvPicPr>
          <p:nvPr>
            <p:ph sz="half" idx="2"/>
          </p:nvPr>
        </p:nvPicPr>
        <p:blipFill>
          <a:blip r:embed="rId2" cstate="print"/>
          <a:stretch>
            <a:fillRect/>
          </a:stretch>
        </p:blipFill>
        <p:spPr>
          <a:xfrm>
            <a:off x="5220072" y="1628801"/>
            <a:ext cx="3313931" cy="4680520"/>
          </a:xfr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704088"/>
            <a:ext cx="8305800" cy="5821256"/>
          </a:xfrm>
        </p:spPr>
        <p:txBody>
          <a:bodyPr>
            <a:normAutofit/>
          </a:bodyPr>
          <a:lstStyle/>
          <a:p>
            <a:pPr algn="ctr"/>
            <a:r>
              <a:rPr lang="ru-RU" sz="5400" dirty="0" smtClean="0"/>
              <a:t>В мае 1855 года Учёный совет присудил Менделееву титул "Старший учитель" и наградил золотой медалью.</a:t>
            </a:r>
            <a:r>
              <a:rPr lang="ru-RU" dirty="0" smtClean="0"/>
              <a:t/>
            </a:r>
            <a:br>
              <a:rPr lang="ru-RU" dirty="0" smtClean="0"/>
            </a:br>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80928"/>
            <a:ext cx="8305800" cy="1008112"/>
          </a:xfrm>
        </p:spPr>
        <p:txBody>
          <a:bodyPr/>
          <a:lstStyle/>
          <a:p>
            <a:pPr algn="ctr"/>
            <a:r>
              <a:rPr lang="ru-RU" dirty="0" smtClean="0"/>
              <a:t>Спасибо за внимание!</a:t>
            </a:r>
            <a:endParaRPr lang="ru-RU" dirty="0"/>
          </a:p>
        </p:txBody>
      </p:sp>
    </p:spTree>
  </p:cSld>
  <p:clrMapOvr>
    <a:masterClrMapping/>
  </p:clrMapOvr>
  <p:transition>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73</TotalTime>
  <Words>257</Words>
  <Application>Microsoft Office PowerPoint</Application>
  <PresentationFormat>Экран (4:3)</PresentationFormat>
  <Paragraphs>13</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Поток</vt:lpstr>
      <vt:lpstr>Студенческие годы  Д.И. Менделеева</vt:lpstr>
      <vt:lpstr>Учеба в Тобольской гимназии</vt:lpstr>
      <vt:lpstr>После окончания гимназии…</vt:lpstr>
      <vt:lpstr>Поступление в педагогический институт   Санкт-Петербурга</vt:lpstr>
      <vt:lpstr>Дмитрию Менделееву  пришлось догонять своих сокурсников и самостоятельно изучать материал, который его коллеги прошли в первый год. Огромное умственное напряжение негативно отразилось на его здоровье. Продолжительные пребывания в больнице и постоянное нездоровье помешали Менделееву догнать своих сокурсников. На первом курсе он умудрился по всем предметам, кроме математики, получить неудовлетворительные оценки. Ему пришлось повторить первые два года обучения. Вскоре преподаватели отметили его исключительные способности. В студенческие годы Менделеев начал писать краткие обзоры успехов науки, за которые получал небольшие гонорары - единственные его доходы. </vt:lpstr>
      <vt:lpstr>Первый научный труд Д.И. Менделеева</vt:lpstr>
      <vt:lpstr>В мае 1855 года Учёный совет присудил Менделееву титул "Старший учитель" и наградил золотой медалью. </vt:lpstr>
      <vt:lpstr>Спасибо за внимание!</vt:lpstr>
    </vt:vector>
  </TitlesOfParts>
  <Company>RePack by SPecialiST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PK1</dc:creator>
  <cp:lastModifiedBy>PK1</cp:lastModifiedBy>
  <cp:revision>9</cp:revision>
  <dcterms:created xsi:type="dcterms:W3CDTF">2014-04-30T00:43:53Z</dcterms:created>
  <dcterms:modified xsi:type="dcterms:W3CDTF">2014-04-30T01:07:20Z</dcterms:modified>
</cp:coreProperties>
</file>