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</p:sldMasterIdLst>
  <p:sldIdLst>
    <p:sldId id="389" r:id="rId2"/>
    <p:sldId id="390" r:id="rId3"/>
    <p:sldId id="283" r:id="rId4"/>
    <p:sldId id="391" r:id="rId5"/>
    <p:sldId id="284" r:id="rId6"/>
    <p:sldId id="326" r:id="rId7"/>
    <p:sldId id="395" r:id="rId8"/>
    <p:sldId id="394" r:id="rId9"/>
    <p:sldId id="285" r:id="rId10"/>
    <p:sldId id="327" r:id="rId11"/>
    <p:sldId id="292" r:id="rId12"/>
    <p:sldId id="413" r:id="rId13"/>
    <p:sldId id="396" r:id="rId14"/>
    <p:sldId id="316" r:id="rId15"/>
    <p:sldId id="293" r:id="rId16"/>
    <p:sldId id="258" r:id="rId17"/>
    <p:sldId id="313" r:id="rId18"/>
    <p:sldId id="312" r:id="rId19"/>
    <p:sldId id="397" r:id="rId20"/>
    <p:sldId id="315" r:id="rId21"/>
    <p:sldId id="340" r:id="rId22"/>
    <p:sldId id="341" r:id="rId23"/>
    <p:sldId id="342" r:id="rId24"/>
    <p:sldId id="343" r:id="rId25"/>
    <p:sldId id="344" r:id="rId26"/>
    <p:sldId id="345" r:id="rId27"/>
    <p:sldId id="351" r:id="rId28"/>
    <p:sldId id="346" r:id="rId29"/>
    <p:sldId id="347" r:id="rId30"/>
    <p:sldId id="348" r:id="rId31"/>
    <p:sldId id="349" r:id="rId32"/>
    <p:sldId id="350" r:id="rId33"/>
    <p:sldId id="352" r:id="rId34"/>
    <p:sldId id="353" r:id="rId35"/>
    <p:sldId id="339" r:id="rId36"/>
    <p:sldId id="311" r:id="rId37"/>
    <p:sldId id="356" r:id="rId38"/>
    <p:sldId id="398" r:id="rId39"/>
    <p:sldId id="412" r:id="rId40"/>
    <p:sldId id="409" r:id="rId41"/>
    <p:sldId id="357" r:id="rId42"/>
    <p:sldId id="407" r:id="rId43"/>
    <p:sldId id="358" r:id="rId44"/>
    <p:sldId id="400" r:id="rId45"/>
    <p:sldId id="359" r:id="rId46"/>
    <p:sldId id="401" r:id="rId47"/>
    <p:sldId id="361" r:id="rId48"/>
    <p:sldId id="363" r:id="rId49"/>
    <p:sldId id="402" r:id="rId50"/>
    <p:sldId id="376" r:id="rId51"/>
    <p:sldId id="370" r:id="rId52"/>
    <p:sldId id="403" r:id="rId53"/>
    <p:sldId id="308" r:id="rId54"/>
    <p:sldId id="364" r:id="rId55"/>
    <p:sldId id="365" r:id="rId56"/>
    <p:sldId id="366" r:id="rId57"/>
    <p:sldId id="404" r:id="rId58"/>
    <p:sldId id="379" r:id="rId59"/>
    <p:sldId id="406" r:id="rId60"/>
    <p:sldId id="405" r:id="rId61"/>
    <p:sldId id="304" r:id="rId62"/>
    <p:sldId id="336" r:id="rId63"/>
    <p:sldId id="374" r:id="rId64"/>
    <p:sldId id="375" r:id="rId65"/>
    <p:sldId id="334" r:id="rId66"/>
    <p:sldId id="335" r:id="rId67"/>
    <p:sldId id="307" r:id="rId68"/>
    <p:sldId id="280" r:id="rId6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47B26C-6AB1-406F-B0E6-1131C67A54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d"/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The_Flintstones" TargetMode="External"/><Relationship Id="rId2" Type="http://schemas.openxmlformats.org/officeDocument/2006/relationships/hyperlink" Target="https://en.wikipedia.org/wiki/The_Simpsons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klasnaocinka.com.ua/ru/article/sinkvein-na-urokakh-angliiskogo-yazika.html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C:\Documents and Settings\Teacher\Рабочий стол\фото 10 в\ФОТО 1сент 2011\Изображение 0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2786050" cy="13572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Урок английского языка 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в 5-м классе 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по теме "Семья«</a:t>
            </a:r>
          </a:p>
          <a:p>
            <a:pPr algn="ctr"/>
            <a:r>
              <a:rPr lang="ru-RU">
                <a:solidFill>
                  <a:schemeClr val="tx1"/>
                </a:solidFill>
              </a:rPr>
              <a:t>с</a:t>
            </a:r>
            <a:r>
              <a:rPr lang="ru-RU" smtClean="0">
                <a:solidFill>
                  <a:schemeClr val="tx1"/>
                </a:solidFill>
              </a:rPr>
              <a:t> применением СОТ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572132" y="4786322"/>
            <a:ext cx="3571868" cy="207167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tx1"/>
                </a:solidFill>
              </a:rPr>
              <a:t>Блинова</a:t>
            </a:r>
            <a:r>
              <a:rPr lang="ru-RU" dirty="0" smtClean="0">
                <a:solidFill>
                  <a:schemeClr val="tx1"/>
                </a:solidFill>
              </a:rPr>
              <a:t> Ольга Дмитриевна, учитель английского языка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ГБОУ СОШ №5 ОЦ «ЛИДЕР»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 г. о. </a:t>
            </a:r>
            <a:r>
              <a:rPr lang="ru-RU" dirty="0" err="1" smtClean="0">
                <a:solidFill>
                  <a:schemeClr val="tx1"/>
                </a:solidFill>
              </a:rPr>
              <a:t>Кинель</a:t>
            </a:r>
            <a:r>
              <a:rPr lang="ru-RU" dirty="0" smtClean="0">
                <a:solidFill>
                  <a:schemeClr val="tx1"/>
                </a:solidFill>
              </a:rPr>
              <a:t>, Самарская область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Содержимое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/>
            <a:endParaRPr lang="en-US" sz="6000" dirty="0" smtClean="0">
              <a:solidFill>
                <a:srgbClr val="FF0000"/>
              </a:solidFill>
            </a:endParaRPr>
          </a:p>
          <a:p>
            <a:pPr algn="ctr"/>
            <a:r>
              <a:rPr lang="en-US" sz="6000" dirty="0" smtClean="0">
                <a:solidFill>
                  <a:srgbClr val="FF0000"/>
                </a:solidFill>
              </a:rPr>
              <a:t>DO YOU KNOW RELATIVES WELL?</a:t>
            </a:r>
            <a:endParaRPr lang="ru-RU" sz="6000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3" name="Rectangle 13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sz="2400" dirty="0" smtClean="0"/>
              <a:t>Pair </a:t>
            </a:r>
            <a:r>
              <a:rPr lang="en-US" sz="2400" dirty="0" err="1" smtClean="0"/>
              <a:t>work.Unjumble</a:t>
            </a:r>
            <a:r>
              <a:rPr lang="en-US" sz="2400" dirty="0" smtClean="0"/>
              <a:t> the words!</a:t>
            </a:r>
            <a:r>
              <a:rPr lang="ru-RU" sz="2400" dirty="0" smtClean="0"/>
              <a:t>Буквы </a:t>
            </a:r>
            <a:r>
              <a:rPr lang="ru-RU" sz="2400" dirty="0"/>
              <a:t>в словах перепутаны местами. Поставьте их в правильном </a:t>
            </a:r>
            <a:r>
              <a:rPr lang="ru-RU" sz="2400" dirty="0" smtClean="0"/>
              <a:t>порядке</a:t>
            </a:r>
            <a:r>
              <a:rPr lang="en-US" sz="2400" dirty="0" smtClean="0"/>
              <a:t>.</a:t>
            </a:r>
            <a:endParaRPr lang="ru-RU" sz="2400" dirty="0"/>
          </a:p>
        </p:txBody>
      </p:sp>
      <p:sp>
        <p:nvSpPr>
          <p:cNvPr id="6147" name="Rectangle 14"/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1600200"/>
            <a:ext cx="4533900" cy="5141913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None/>
            </a:pPr>
            <a:r>
              <a:rPr lang="en-US" sz="2800" dirty="0" smtClean="0"/>
              <a:t>N T A U</a:t>
            </a:r>
          </a:p>
          <a:p>
            <a:pPr>
              <a:buFont typeface="Wingdings" pitchFamily="2" charset="2"/>
              <a:buNone/>
            </a:pPr>
            <a:r>
              <a:rPr lang="en-US" sz="2800" dirty="0" smtClean="0"/>
              <a:t>C L E U N</a:t>
            </a:r>
          </a:p>
          <a:p>
            <a:pPr>
              <a:buFont typeface="Wingdings" pitchFamily="2" charset="2"/>
              <a:buNone/>
            </a:pPr>
            <a:r>
              <a:rPr lang="en-US" sz="2800" dirty="0" smtClean="0"/>
              <a:t>O N S</a:t>
            </a:r>
          </a:p>
          <a:p>
            <a:pPr>
              <a:buFont typeface="Wingdings" pitchFamily="2" charset="2"/>
              <a:buNone/>
            </a:pPr>
            <a:r>
              <a:rPr lang="en-US" sz="2800" dirty="0" smtClean="0"/>
              <a:t>B Y B A</a:t>
            </a:r>
          </a:p>
          <a:p>
            <a:pPr>
              <a:buFont typeface="Wingdings" pitchFamily="2" charset="2"/>
              <a:buNone/>
            </a:pPr>
            <a:r>
              <a:rPr lang="en-US" sz="2800" dirty="0" smtClean="0"/>
              <a:t>F T E A H R</a:t>
            </a:r>
          </a:p>
          <a:p>
            <a:pPr>
              <a:buFont typeface="Wingdings" pitchFamily="2" charset="2"/>
              <a:buNone/>
            </a:pPr>
            <a:r>
              <a:rPr lang="en-US" sz="2800" dirty="0" smtClean="0"/>
              <a:t>M G O R N D A E R T H</a:t>
            </a:r>
          </a:p>
          <a:p>
            <a:pPr>
              <a:buFont typeface="Wingdings" pitchFamily="2" charset="2"/>
              <a:buNone/>
            </a:pPr>
            <a:endParaRPr lang="en-US" sz="2800" dirty="0" smtClean="0"/>
          </a:p>
          <a:p>
            <a:pPr>
              <a:buFont typeface="Wingdings" pitchFamily="2" charset="2"/>
              <a:buNone/>
            </a:pPr>
            <a:r>
              <a:rPr lang="en-US" sz="2800" dirty="0" smtClean="0"/>
              <a:t>D A T H U R E G</a:t>
            </a:r>
          </a:p>
          <a:p>
            <a:pPr>
              <a:buFont typeface="Wingdings" pitchFamily="2" charset="2"/>
              <a:buNone/>
            </a:pPr>
            <a:r>
              <a:rPr lang="en-US" sz="2800" dirty="0" smtClean="0"/>
              <a:t>R S T I S E</a:t>
            </a:r>
          </a:p>
          <a:p>
            <a:pPr>
              <a:buFont typeface="Wingdings" pitchFamily="2" charset="2"/>
              <a:buNone/>
            </a:pPr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400" dirty="0" smtClean="0"/>
          </a:p>
          <a:p>
            <a:pPr>
              <a:buFont typeface="Wingdings" pitchFamily="2" charset="2"/>
              <a:buNone/>
            </a:pPr>
            <a:endParaRPr lang="ru-RU" sz="2400" dirty="0" smtClean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</p:spTree>
  </p:cSld>
  <p:clrMapOvr>
    <a:masterClrMapping/>
  </p:clrMapOvr>
  <p:transition spd="med">
    <p:cover dir="d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3" name="Rectangle 1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2400" dirty="0" err="1" smtClean="0"/>
              <a:t>Unjumble</a:t>
            </a:r>
            <a:r>
              <a:rPr lang="en-US" sz="2400" dirty="0" smtClean="0"/>
              <a:t> the words!</a:t>
            </a:r>
            <a:r>
              <a:rPr lang="ru-RU" sz="2400" dirty="0" smtClean="0"/>
              <a:t>Буквы </a:t>
            </a:r>
            <a:r>
              <a:rPr lang="ru-RU" sz="2400" dirty="0"/>
              <a:t>в словах перепутаны местами. Поставьте их в правильном </a:t>
            </a:r>
            <a:r>
              <a:rPr lang="ru-RU" sz="2400" dirty="0" smtClean="0"/>
              <a:t>порядке</a:t>
            </a:r>
            <a:r>
              <a:rPr lang="en-US" sz="2400" dirty="0" smtClean="0"/>
              <a:t>.</a:t>
            </a:r>
            <a:endParaRPr lang="ru-RU" sz="2400" dirty="0"/>
          </a:p>
        </p:txBody>
      </p:sp>
      <p:sp>
        <p:nvSpPr>
          <p:cNvPr id="6147" name="Rectangle 14"/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1600200"/>
            <a:ext cx="4533900" cy="514191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endParaRPr lang="en-US" sz="2800" dirty="0" smtClean="0"/>
          </a:p>
          <a:p>
            <a:pPr>
              <a:buFont typeface="Wingdings" pitchFamily="2" charset="2"/>
              <a:buNone/>
            </a:pPr>
            <a:endParaRPr lang="en-US" sz="2800" dirty="0" smtClean="0"/>
          </a:p>
          <a:p>
            <a:pPr>
              <a:buFont typeface="Wingdings" pitchFamily="2" charset="2"/>
              <a:buNone/>
            </a:pPr>
            <a:endParaRPr lang="en-US" sz="2800" dirty="0" smtClean="0"/>
          </a:p>
          <a:p>
            <a:pPr>
              <a:buFont typeface="Wingdings" pitchFamily="2" charset="2"/>
              <a:buNone/>
            </a:pPr>
            <a:endParaRPr lang="en-US" sz="2800" dirty="0" smtClean="0"/>
          </a:p>
          <a:p>
            <a:pPr>
              <a:buFont typeface="Wingdings" pitchFamily="2" charset="2"/>
              <a:buNone/>
            </a:pPr>
            <a:endParaRPr lang="en-US" sz="2800" dirty="0" smtClean="0"/>
          </a:p>
          <a:p>
            <a:pPr>
              <a:buFont typeface="Wingdings" pitchFamily="2" charset="2"/>
              <a:buNone/>
            </a:pPr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400" dirty="0" smtClean="0"/>
          </a:p>
          <a:p>
            <a:pPr>
              <a:buFont typeface="Wingdings" pitchFamily="2" charset="2"/>
              <a:buNone/>
            </a:pPr>
            <a:endParaRPr lang="ru-RU" sz="2400" dirty="0" smtClean="0"/>
          </a:p>
        </p:txBody>
      </p:sp>
      <p:sp>
        <p:nvSpPr>
          <p:cNvPr id="30737" name="Text Box 17"/>
          <p:cNvSpPr txBox="1">
            <a:spLocks noChangeArrowheads="1"/>
          </p:cNvSpPr>
          <p:nvPr/>
        </p:nvSpPr>
        <p:spPr bwMode="auto">
          <a:xfrm>
            <a:off x="2771775" y="1700213"/>
            <a:ext cx="17287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A U N T</a:t>
            </a:r>
            <a:endParaRPr lang="ru-RU"/>
          </a:p>
        </p:txBody>
      </p:sp>
      <p:sp>
        <p:nvSpPr>
          <p:cNvPr id="30738" name="Text Box 18"/>
          <p:cNvSpPr txBox="1">
            <a:spLocks noChangeArrowheads="1"/>
          </p:cNvSpPr>
          <p:nvPr/>
        </p:nvSpPr>
        <p:spPr bwMode="auto">
          <a:xfrm>
            <a:off x="2339975" y="2205038"/>
            <a:ext cx="20875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U N C L E</a:t>
            </a:r>
            <a:endParaRPr lang="ru-RU"/>
          </a:p>
        </p:txBody>
      </p:sp>
      <p:sp>
        <p:nvSpPr>
          <p:cNvPr id="30739" name="Text Box 19"/>
          <p:cNvSpPr txBox="1">
            <a:spLocks noChangeArrowheads="1"/>
          </p:cNvSpPr>
          <p:nvPr/>
        </p:nvSpPr>
        <p:spPr bwMode="auto">
          <a:xfrm>
            <a:off x="2339975" y="2708275"/>
            <a:ext cx="16557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S O N</a:t>
            </a:r>
            <a:endParaRPr lang="ru-RU"/>
          </a:p>
        </p:txBody>
      </p:sp>
      <p:sp>
        <p:nvSpPr>
          <p:cNvPr id="30740" name="Text Box 20"/>
          <p:cNvSpPr txBox="1">
            <a:spLocks noChangeArrowheads="1"/>
          </p:cNvSpPr>
          <p:nvPr/>
        </p:nvSpPr>
        <p:spPr bwMode="auto">
          <a:xfrm>
            <a:off x="2195513" y="3141663"/>
            <a:ext cx="17287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/>
              <a:t> B A </a:t>
            </a:r>
            <a:r>
              <a:rPr lang="en-US" dirty="0"/>
              <a:t>B Y</a:t>
            </a:r>
            <a:endParaRPr lang="ru-RU" dirty="0"/>
          </a:p>
        </p:txBody>
      </p:sp>
      <p:sp>
        <p:nvSpPr>
          <p:cNvPr id="30741" name="Text Box 21"/>
          <p:cNvSpPr txBox="1">
            <a:spLocks noChangeArrowheads="1"/>
          </p:cNvSpPr>
          <p:nvPr/>
        </p:nvSpPr>
        <p:spPr bwMode="auto">
          <a:xfrm>
            <a:off x="2627313" y="3716338"/>
            <a:ext cx="2305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F A T H E R</a:t>
            </a:r>
            <a:endParaRPr lang="ru-RU"/>
          </a:p>
        </p:txBody>
      </p:sp>
      <p:sp>
        <p:nvSpPr>
          <p:cNvPr id="30742" name="Text Box 22"/>
          <p:cNvSpPr txBox="1">
            <a:spLocks noChangeArrowheads="1"/>
          </p:cNvSpPr>
          <p:nvPr/>
        </p:nvSpPr>
        <p:spPr bwMode="auto">
          <a:xfrm>
            <a:off x="827088" y="4797425"/>
            <a:ext cx="36734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G R A N D M O T H E R</a:t>
            </a:r>
            <a:endParaRPr lang="ru-RU"/>
          </a:p>
        </p:txBody>
      </p:sp>
      <p:sp>
        <p:nvSpPr>
          <p:cNvPr id="30743" name="Text Box 23"/>
          <p:cNvSpPr txBox="1">
            <a:spLocks noChangeArrowheads="1"/>
          </p:cNvSpPr>
          <p:nvPr/>
        </p:nvSpPr>
        <p:spPr bwMode="auto">
          <a:xfrm>
            <a:off x="3571875" y="5214938"/>
            <a:ext cx="21605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D A U G H T E R</a:t>
            </a:r>
            <a:endParaRPr lang="ru-RU"/>
          </a:p>
        </p:txBody>
      </p:sp>
      <p:sp>
        <p:nvSpPr>
          <p:cNvPr id="30744" name="Text Box 24"/>
          <p:cNvSpPr txBox="1">
            <a:spLocks noChangeArrowheads="1"/>
          </p:cNvSpPr>
          <p:nvPr/>
        </p:nvSpPr>
        <p:spPr bwMode="auto">
          <a:xfrm>
            <a:off x="2714625" y="5786438"/>
            <a:ext cx="2520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S I S T E R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564867"/>
      </p:ext>
    </p:extLst>
  </p:cSld>
  <p:clrMapOvr>
    <a:masterClrMapping/>
  </p:clrMapOvr>
  <p:transition spd="med">
    <p:cover dir="d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7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7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07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07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7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07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3000" fill="hold"/>
                                        <p:tgtEl>
                                          <p:spTgt spid="307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3000" fill="hold"/>
                                        <p:tgtEl>
                                          <p:spTgt spid="307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37" grpId="0"/>
      <p:bldP spid="30738" grpId="0"/>
      <p:bldP spid="30739" grpId="0"/>
      <p:bldP spid="30740" grpId="0"/>
      <p:bldP spid="30742" grpId="0"/>
      <p:bldP spid="30743" grpId="0"/>
      <p:bldP spid="3074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Основная часть урока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 algn="ctr"/>
            <a:r>
              <a:rPr lang="ru-RU" dirty="0" smtClean="0"/>
              <a:t>Примеры учебных ситуаций для формирования регулятивных, коммуникативных  и познавательных УУД</a:t>
            </a:r>
          </a:p>
          <a:p>
            <a:endParaRPr lang="ru-RU" dirty="0"/>
          </a:p>
        </p:txBody>
      </p:sp>
      <p:pic>
        <p:nvPicPr>
          <p:cNvPr id="4" name="Picture 14" descr="J0254439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3500438"/>
            <a:ext cx="4357718" cy="2786082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785813"/>
            <a:ext cx="8186737" cy="1143000"/>
          </a:xfrm>
        </p:spPr>
        <p:txBody>
          <a:bodyPr>
            <a:normAutofit fontScale="90000"/>
          </a:bodyPr>
          <a:lstStyle/>
          <a:p>
            <a:pPr lvl="0" algn="ctr"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/>
              <a:t> </a:t>
            </a:r>
            <a:r>
              <a:rPr lang="en-US" b="1" dirty="0" smtClean="0"/>
              <a:t>Work in pairs</a:t>
            </a:r>
            <a:r>
              <a:rPr lang="ru-RU" b="1" dirty="0" smtClean="0"/>
              <a:t> </a:t>
            </a:r>
            <a:r>
              <a:rPr lang="en-US" b="1" dirty="0" smtClean="0"/>
              <a:t>and find the odd-one-out</a:t>
            </a:r>
            <a:endParaRPr lang="ru-RU" b="1" dirty="0"/>
          </a:p>
        </p:txBody>
      </p:sp>
      <p:sp>
        <p:nvSpPr>
          <p:cNvPr id="68611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en-US" sz="2800" dirty="0" smtClean="0"/>
          </a:p>
          <a:p>
            <a:r>
              <a:rPr lang="en-US" sz="2800" dirty="0" smtClean="0"/>
              <a:t>Mother/ brother/ father / colleague</a:t>
            </a:r>
            <a:endParaRPr lang="ru-RU" sz="2800" dirty="0" smtClean="0"/>
          </a:p>
          <a:p>
            <a:endParaRPr lang="en-US" sz="2800" dirty="0" smtClean="0"/>
          </a:p>
          <a:p>
            <a:r>
              <a:rPr lang="en-US" sz="2800" dirty="0" smtClean="0"/>
              <a:t>Son/ cousin /father/ daughter</a:t>
            </a:r>
            <a:endParaRPr lang="ru-RU" sz="2800" dirty="0" smtClean="0"/>
          </a:p>
          <a:p>
            <a:endParaRPr lang="en-US" sz="2800" dirty="0" smtClean="0"/>
          </a:p>
          <a:p>
            <a:r>
              <a:rPr lang="en-US" sz="2800" dirty="0" smtClean="0"/>
              <a:t>Grandfather/grandmother/best friend/ mother</a:t>
            </a:r>
          </a:p>
          <a:p>
            <a:pPr>
              <a:buNone/>
            </a:pPr>
            <a:endParaRPr lang="ru-RU" sz="2800" dirty="0" smtClean="0"/>
          </a:p>
          <a:p>
            <a:r>
              <a:rPr lang="en-US" sz="2800" dirty="0" err="1" smtClean="0"/>
              <a:t>Neighbour</a:t>
            </a:r>
            <a:r>
              <a:rPr lang="en-US" sz="2800" dirty="0" smtClean="0"/>
              <a:t> / twin-brother /grandson/ uncle</a:t>
            </a:r>
            <a:endParaRPr lang="ru-RU" sz="2800" dirty="0" smtClean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785813"/>
            <a:ext cx="8186737" cy="1143000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/>
              <a:t>Check yourself</a:t>
            </a:r>
            <a:endParaRPr lang="ru-RU" dirty="0"/>
          </a:p>
        </p:txBody>
      </p:sp>
      <p:sp>
        <p:nvSpPr>
          <p:cNvPr id="68611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en-US" sz="2800" dirty="0" smtClean="0"/>
          </a:p>
          <a:p>
            <a:r>
              <a:rPr lang="en-US" sz="2800" dirty="0" smtClean="0"/>
              <a:t>Mother/ brother/ father / </a:t>
            </a:r>
            <a:r>
              <a:rPr lang="en-US" sz="2800" u="sng" dirty="0" smtClean="0"/>
              <a:t>colleague</a:t>
            </a:r>
            <a:endParaRPr lang="ru-RU" sz="2800" u="sng" dirty="0" smtClean="0"/>
          </a:p>
          <a:p>
            <a:endParaRPr lang="en-US" sz="2800" dirty="0" smtClean="0"/>
          </a:p>
          <a:p>
            <a:r>
              <a:rPr lang="en-US" sz="2800" dirty="0" smtClean="0"/>
              <a:t>Son/</a:t>
            </a:r>
            <a:r>
              <a:rPr lang="en-US" sz="2800" u="sng" dirty="0" smtClean="0"/>
              <a:t> cousin /</a:t>
            </a:r>
            <a:r>
              <a:rPr lang="en-US" sz="2800" dirty="0" smtClean="0"/>
              <a:t>father/ daughter</a:t>
            </a:r>
            <a:endParaRPr lang="ru-RU" sz="2800" u="sng" dirty="0" smtClean="0"/>
          </a:p>
          <a:p>
            <a:endParaRPr lang="en-US" sz="2800" dirty="0" smtClean="0"/>
          </a:p>
          <a:p>
            <a:r>
              <a:rPr lang="en-US" sz="2800" dirty="0" smtClean="0"/>
              <a:t>Grandfather/grandmother/</a:t>
            </a:r>
            <a:r>
              <a:rPr lang="en-US" sz="2800" u="sng" dirty="0" smtClean="0"/>
              <a:t>best friend</a:t>
            </a:r>
            <a:r>
              <a:rPr lang="en-US" sz="2800" dirty="0" smtClean="0"/>
              <a:t>/ mother</a:t>
            </a:r>
            <a:endParaRPr lang="ru-RU" sz="2800" dirty="0" smtClean="0"/>
          </a:p>
          <a:p>
            <a:endParaRPr lang="en-US" sz="2800" u="sng" dirty="0" smtClean="0"/>
          </a:p>
          <a:p>
            <a:r>
              <a:rPr lang="en-US" sz="2800" u="sng" dirty="0" err="1" smtClean="0"/>
              <a:t>Neighbour</a:t>
            </a:r>
            <a:r>
              <a:rPr lang="en-US" sz="2800" dirty="0" smtClean="0"/>
              <a:t> / twin-brother /grandson/ uncle</a:t>
            </a:r>
            <a:endParaRPr lang="ru-RU" sz="2800" dirty="0" smtClean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Pair </a:t>
            </a:r>
            <a:r>
              <a:rPr lang="en-US" dirty="0" err="1" smtClean="0"/>
              <a:t>work.What</a:t>
            </a:r>
            <a:r>
              <a:rPr lang="en-US" dirty="0" smtClean="0"/>
              <a:t> fairy tale character is the text about?</a:t>
            </a:r>
            <a:r>
              <a:rPr lang="ru-RU" dirty="0" smtClean="0"/>
              <a:t> </a:t>
            </a:r>
            <a:r>
              <a:rPr lang="en-US" dirty="0" smtClean="0"/>
              <a:t>Read and find out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>
              <a:buNone/>
            </a:pPr>
            <a:r>
              <a:rPr lang="en-US" sz="3200" dirty="0" smtClean="0"/>
              <a:t>Dear friends,</a:t>
            </a:r>
            <a:endParaRPr lang="ru-RU" sz="3200" dirty="0" smtClean="0"/>
          </a:p>
          <a:p>
            <a:pPr lvl="0" algn="just">
              <a:buNone/>
            </a:pPr>
            <a:r>
              <a:rPr lang="en-US" sz="3200" dirty="0" smtClean="0"/>
              <a:t>I am a boy. I am kind and funny. I have got a grandmother and a grandfather. I love them.</a:t>
            </a:r>
            <a:endParaRPr lang="ru-RU" sz="3200" dirty="0" smtClean="0"/>
          </a:p>
          <a:p>
            <a:pPr lvl="0" algn="just">
              <a:buNone/>
            </a:pPr>
            <a:r>
              <a:rPr lang="en-US" sz="3200" dirty="0" smtClean="0"/>
              <a:t>I can sing. I ran away from my grandparents.</a:t>
            </a:r>
            <a:endParaRPr lang="ru-RU" sz="3200" dirty="0" smtClean="0"/>
          </a:p>
          <a:p>
            <a:pPr lvl="0">
              <a:buNone/>
            </a:pPr>
            <a:r>
              <a:rPr lang="en-US" sz="3200" dirty="0" smtClean="0"/>
              <a:t>Please, write </a:t>
            </a:r>
          </a:p>
          <a:p>
            <a:pPr lvl="0">
              <a:buNone/>
            </a:pPr>
            <a:r>
              <a:rPr lang="en-US" sz="3200" dirty="0" smtClean="0"/>
              <a:t>back.</a:t>
            </a:r>
            <a:endParaRPr lang="ru-RU" sz="3200" dirty="0" smtClean="0"/>
          </a:p>
          <a:p>
            <a:pPr lvl="0">
              <a:buNone/>
            </a:pPr>
            <a:r>
              <a:rPr lang="en-US" sz="3200" dirty="0" smtClean="0"/>
              <a:t>Your friend.</a:t>
            </a:r>
          </a:p>
          <a:p>
            <a:pPr lvl="0">
              <a:buNone/>
            </a:pPr>
            <a:endParaRPr lang="en-US" dirty="0" smtClean="0"/>
          </a:p>
        </p:txBody>
      </p:sp>
      <p:pic>
        <p:nvPicPr>
          <p:cNvPr id="4" name="Picture 6" descr="http://t0.gstatic.com/images?q=tbn:ANd9GcQnd0-scB5A-P6SGDkml6jt2ML2J9bsLd1dPX0fvBcFAeDLP8Zzmt3SiKBX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94156" y="4669518"/>
            <a:ext cx="1770332" cy="2060848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5" name="Picture 4" descr="http://www.vsegda-na-pozitive.com.ua/wp-content/uploads/2012/09/85802440_krasn_sh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47864" y="4698926"/>
            <a:ext cx="1800200" cy="2060848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6" name="Picture 2" descr="&quot;Я слепила колобок. &quot;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72458" y="4691938"/>
            <a:ext cx="1928794" cy="2060848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 algn="ctr"/>
            <a:r>
              <a:rPr lang="en-US" sz="2400" dirty="0" smtClean="0"/>
              <a:t>This is </a:t>
            </a:r>
            <a:r>
              <a:rPr lang="en-US" sz="2400" dirty="0" err="1" smtClean="0"/>
              <a:t>Colobok</a:t>
            </a:r>
            <a:r>
              <a:rPr lang="en-US" sz="2400" dirty="0" smtClean="0"/>
              <a:t> because he is kind and funny and ran away from his grandparents</a:t>
            </a:r>
            <a:endParaRPr lang="ru-RU" sz="2400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&quot;Я слепила колобок. 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79712" y="2023153"/>
            <a:ext cx="4911552" cy="429345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Dynamic break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2226" name="Picture 2" descr="http://www.gipertonia.net/lfk/images/zaradk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95736" y="1628800"/>
            <a:ext cx="4189057" cy="4741128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Dynamic break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 smtClean="0"/>
              <a:t>Who has got a sister – clap your hands!</a:t>
            </a:r>
          </a:p>
          <a:p>
            <a:r>
              <a:rPr lang="en-US" sz="2800" dirty="0" smtClean="0"/>
              <a:t>Who has got a cousin – stamp your feet!</a:t>
            </a:r>
          </a:p>
          <a:p>
            <a:r>
              <a:rPr lang="en-US" sz="2800" dirty="0" smtClean="0"/>
              <a:t>Who has got a twin-brother – jump  three times!</a:t>
            </a:r>
          </a:p>
          <a:p>
            <a:r>
              <a:rPr lang="en-US" sz="2800" dirty="0" smtClean="0"/>
              <a:t>Who has got a cat – run like a dog!</a:t>
            </a:r>
          </a:p>
          <a:p>
            <a:r>
              <a:rPr lang="en-US" sz="2800" dirty="0" smtClean="0"/>
              <a:t>Who has got a dog –sleep like a log!</a:t>
            </a:r>
          </a:p>
          <a:p>
            <a:r>
              <a:rPr lang="en-US" sz="2800" dirty="0"/>
              <a:t>Who has </a:t>
            </a:r>
            <a:r>
              <a:rPr lang="en-US" sz="2800" dirty="0" smtClean="0"/>
              <a:t>got a granny – turn yourself around!</a:t>
            </a:r>
          </a:p>
          <a:p>
            <a:r>
              <a:rPr lang="en-US" sz="2800" dirty="0" smtClean="0"/>
              <a:t>Who likes his family – wave your hand</a:t>
            </a:r>
          </a:p>
          <a:p>
            <a:pPr>
              <a:buNone/>
            </a:pPr>
            <a:r>
              <a:rPr lang="en-US" sz="2800" dirty="0" smtClean="0"/>
              <a:t>           and smile!</a:t>
            </a:r>
            <a:endParaRPr lang="ru-RU" sz="2800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3514402"/>
          </a:xfrm>
        </p:spPr>
        <p:txBody>
          <a:bodyPr>
            <a:normAutofit/>
          </a:bodyPr>
          <a:lstStyle/>
          <a:p>
            <a:pPr lvl="0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Организационный момент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Определение темы и задач урока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Translation </a:t>
            </a:r>
            <a:r>
              <a:rPr lang="en-US" dirty="0" err="1" smtClean="0"/>
              <a:t>practise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 algn="ctr"/>
            <a:r>
              <a:rPr lang="en-US" sz="4000" dirty="0" err="1" smtClean="0"/>
              <a:t>Neznaika</a:t>
            </a:r>
            <a:r>
              <a:rPr lang="en-US" sz="4000" dirty="0" smtClean="0"/>
              <a:t> wants to ask questions to his British friend about his family. But he can’t ask them. Let’s teach him to ask questions. </a:t>
            </a:r>
            <a:endParaRPr lang="ru-RU" sz="4000" dirty="0" smtClean="0"/>
          </a:p>
          <a:p>
            <a:endParaRPr lang="ru-RU" dirty="0"/>
          </a:p>
        </p:txBody>
      </p:sp>
      <p:pic>
        <p:nvPicPr>
          <p:cNvPr id="54274" name="Picture 2" descr="http://reg-vesti.ru/wp-content/uploads/2011/04/neznaik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32040" y="4774865"/>
            <a:ext cx="2714644" cy="2060848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Translate into English!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624078" indent="-514350">
              <a:buFont typeface="+mj-lt"/>
              <a:buAutoNum type="arabicParenR"/>
            </a:pPr>
            <a:r>
              <a:rPr lang="ru-RU" sz="5400" dirty="0" smtClean="0"/>
              <a:t>У тебя есть семья?</a:t>
            </a:r>
            <a:endParaRPr lang="ru-RU" sz="5400" dirty="0"/>
          </a:p>
        </p:txBody>
      </p:sp>
      <p:pic>
        <p:nvPicPr>
          <p:cNvPr id="9218" name="Picture 2" descr="DataLife Engine Версия для печати За себя и за миллионы семей России ГОЛОДАЕТ многодетная мать Любовь Мерекин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636912"/>
            <a:ext cx="6753225" cy="39990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Содержимое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/>
            <a:r>
              <a:rPr lang="ru-RU" sz="5400" dirty="0" smtClean="0"/>
              <a:t>1.</a:t>
            </a:r>
            <a:r>
              <a:rPr lang="en-US" sz="5400" dirty="0" smtClean="0"/>
              <a:t>Have you got a family? </a:t>
            </a:r>
            <a:endParaRPr lang="ru-RU" sz="5400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Содержимое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2. У тебя есть брат или сестра?</a:t>
            </a:r>
            <a:endParaRPr lang="ru-RU" sz="5400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Содержимое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2. Have you got a brother or a sister?</a:t>
            </a:r>
            <a:endParaRPr lang="ru-RU" sz="5400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Содержимое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/>
              <a:t>3.Как зовут твою сестру?</a:t>
            </a:r>
            <a:endParaRPr lang="ru-RU" sz="5400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Содержимое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sz="5400" dirty="0" smtClean="0"/>
              <a:t>3. What’s your sister’s name? </a:t>
            </a:r>
            <a:endParaRPr lang="ru-RU" sz="5400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Содержимое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/>
              <a:t>4. Сколько лет твоей сестре?</a:t>
            </a:r>
            <a:endParaRPr lang="ru-RU" sz="5400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Содержимое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sz="5400" dirty="0" smtClean="0"/>
              <a:t>4. How old is your sister?</a:t>
            </a:r>
            <a:endParaRPr lang="ru-RU" sz="5400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Содержимое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5. Как зовут твоего брата?</a:t>
            </a:r>
            <a:endParaRPr lang="ru-RU" sz="5400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50" y="214290"/>
            <a:ext cx="7829550" cy="910454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/>
              <a:t> </a:t>
            </a:r>
            <a:br>
              <a:rPr lang="ru-RU" b="1" dirty="0" smtClean="0"/>
            </a:b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en-US" sz="2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onstantia" pitchFamily="18" charset="0"/>
                <a:cs typeface="Times New Roman" pitchFamily="18" charset="0"/>
              </a:rPr>
              <a:t>Dear </a:t>
            </a:r>
            <a:r>
              <a:rPr lang="en-US" sz="2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nstantia" pitchFamily="18" charset="0"/>
                <a:cs typeface="Times New Roman" pitchFamily="18" charset="0"/>
              </a:rPr>
              <a:t>children! Do the puzzle and you’ll be able to name the topic of our lesson</a:t>
            </a:r>
            <a:r>
              <a:rPr lang="en-US" sz="2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onstantia" pitchFamily="18" charset="0"/>
                <a:cs typeface="Times New Roman" pitchFamily="18" charset="0"/>
              </a:rPr>
              <a:t/>
            </a:r>
            <a:br>
              <a:rPr lang="en-US" sz="2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onstantia" pitchFamily="18" charset="0"/>
                <a:cs typeface="Times New Roman" pitchFamily="18" charset="0"/>
              </a:rPr>
            </a:br>
            <a:endParaRPr lang="ru-RU" sz="2200" b="1" dirty="0">
              <a:latin typeface="Constantia" pitchFamily="18" charset="0"/>
              <a:cs typeface="Times New Roman" pitchFamily="18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71872973"/>
              </p:ext>
            </p:extLst>
          </p:nvPr>
        </p:nvGraphicFramePr>
        <p:xfrm>
          <a:off x="500031" y="1428734"/>
          <a:ext cx="8186794" cy="5000664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744254"/>
                <a:gridCol w="744254"/>
                <a:gridCol w="744254"/>
                <a:gridCol w="744254"/>
                <a:gridCol w="744254"/>
                <a:gridCol w="744254"/>
                <a:gridCol w="744254"/>
                <a:gridCol w="744254"/>
                <a:gridCol w="744254"/>
                <a:gridCol w="744254"/>
                <a:gridCol w="744254"/>
              </a:tblGrid>
              <a:tr h="833444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G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R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D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/>
                          </a:solidFill>
                        </a:rPr>
                        <a:t>?</a:t>
                      </a:r>
                      <a:endParaRPr lang="ru-RU" dirty="0">
                        <a:solidFill>
                          <a:schemeClr val="accent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T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H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E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R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83344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?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33444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?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</a:t>
                      </a:r>
                      <a:endParaRPr lang="ru-RU" dirty="0"/>
                    </a:p>
                  </a:txBody>
                  <a:tcPr/>
                </a:tc>
              </a:tr>
              <a:tr h="833444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?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33444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?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83344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Y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Содержимое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/>
              <a:t>5.</a:t>
            </a:r>
            <a:r>
              <a:rPr lang="en-US" sz="5400" dirty="0" smtClean="0"/>
              <a:t>What’s your brother’s name? </a:t>
            </a:r>
            <a:endParaRPr lang="ru-RU" sz="5400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Содержимое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/>
              <a:t>6. Сколько лет твоему брату?</a:t>
            </a:r>
            <a:endParaRPr lang="ru-RU" sz="5400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Содержимое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/>
              <a:t>6. </a:t>
            </a:r>
            <a:r>
              <a:rPr lang="en-US" sz="5400" dirty="0" smtClean="0"/>
              <a:t>How old is your brother? </a:t>
            </a:r>
            <a:endParaRPr lang="ru-RU" sz="5400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Содержимое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7. У тебя есть двоюродный брат?</a:t>
            </a:r>
            <a:endParaRPr lang="ru-RU" sz="5400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Содержимое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5400" dirty="0" smtClean="0"/>
              <a:t>7. </a:t>
            </a:r>
            <a:r>
              <a:rPr lang="ru-RU" sz="5400" dirty="0" err="1" smtClean="0"/>
              <a:t>Have</a:t>
            </a:r>
            <a:r>
              <a:rPr lang="ru-RU" sz="5400" dirty="0" smtClean="0"/>
              <a:t> </a:t>
            </a:r>
            <a:r>
              <a:rPr lang="ru-RU" sz="5400" dirty="0" err="1" smtClean="0"/>
              <a:t>you</a:t>
            </a:r>
            <a:r>
              <a:rPr lang="ru-RU" sz="5400" dirty="0" smtClean="0"/>
              <a:t> </a:t>
            </a:r>
            <a:r>
              <a:rPr lang="ru-RU" sz="5400" dirty="0" err="1" smtClean="0"/>
              <a:t>got</a:t>
            </a:r>
            <a:r>
              <a:rPr lang="ru-RU" sz="5400" dirty="0" smtClean="0"/>
              <a:t> </a:t>
            </a:r>
            <a:r>
              <a:rPr lang="ru-RU" sz="5400" dirty="0" err="1" smtClean="0"/>
              <a:t>a</a:t>
            </a:r>
            <a:r>
              <a:rPr lang="ru-RU" sz="5400" dirty="0" smtClean="0"/>
              <a:t> </a:t>
            </a:r>
            <a:r>
              <a:rPr lang="ru-RU" sz="5400" dirty="0" err="1" smtClean="0"/>
              <a:t>cousin</a:t>
            </a:r>
            <a:r>
              <a:rPr lang="ru-RU" sz="5400" dirty="0" smtClean="0"/>
              <a:t>?</a:t>
            </a:r>
            <a:endParaRPr lang="ru-RU" sz="5400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you, friends!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1. Have you got a family? </a:t>
            </a:r>
            <a:br>
              <a:rPr lang="en-US" dirty="0" smtClean="0"/>
            </a:br>
            <a:r>
              <a:rPr lang="en-US" dirty="0" smtClean="0"/>
              <a:t>2. Have you got a brother or a sister? </a:t>
            </a:r>
            <a:br>
              <a:rPr lang="en-US" dirty="0" smtClean="0"/>
            </a:br>
            <a:r>
              <a:rPr lang="en-US" dirty="0" smtClean="0"/>
              <a:t>3. What’s your sister’s name? </a:t>
            </a:r>
            <a:br>
              <a:rPr lang="en-US" dirty="0" smtClean="0"/>
            </a:br>
            <a:r>
              <a:rPr lang="en-US" dirty="0" smtClean="0"/>
              <a:t>4. How old is your sister? </a:t>
            </a:r>
            <a:br>
              <a:rPr lang="en-US" dirty="0" smtClean="0"/>
            </a:br>
            <a:r>
              <a:rPr lang="en-US" dirty="0" smtClean="0"/>
              <a:t>5. What’s your brother’s name? </a:t>
            </a:r>
            <a:br>
              <a:rPr lang="en-US" dirty="0" smtClean="0"/>
            </a:br>
            <a:r>
              <a:rPr lang="en-US" dirty="0" smtClean="0"/>
              <a:t>6. How old is your brother?  </a:t>
            </a:r>
            <a:br>
              <a:rPr lang="en-US" dirty="0" smtClean="0"/>
            </a:br>
            <a:r>
              <a:rPr lang="ru-RU" dirty="0" smtClean="0"/>
              <a:t>7. </a:t>
            </a:r>
            <a:r>
              <a:rPr lang="ru-RU" dirty="0" err="1" smtClean="0"/>
              <a:t>Have</a:t>
            </a:r>
            <a:r>
              <a:rPr lang="ru-RU" dirty="0" smtClean="0"/>
              <a:t> </a:t>
            </a:r>
            <a:r>
              <a:rPr lang="ru-RU" dirty="0" err="1" smtClean="0"/>
              <a:t>you</a:t>
            </a:r>
            <a:r>
              <a:rPr lang="ru-RU" dirty="0" smtClean="0"/>
              <a:t> </a:t>
            </a:r>
            <a:r>
              <a:rPr lang="ru-RU" dirty="0" err="1" smtClean="0"/>
              <a:t>got</a:t>
            </a:r>
            <a:r>
              <a:rPr lang="ru-RU" dirty="0" smtClean="0"/>
              <a:t> </a:t>
            </a:r>
            <a:r>
              <a:rPr lang="ru-RU" dirty="0" err="1" smtClean="0"/>
              <a:t>a</a:t>
            </a:r>
            <a:r>
              <a:rPr lang="ru-RU" dirty="0" smtClean="0"/>
              <a:t> </a:t>
            </a:r>
            <a:r>
              <a:rPr lang="ru-RU" dirty="0" err="1" smtClean="0"/>
              <a:t>cousin</a:t>
            </a:r>
            <a:r>
              <a:rPr lang="ru-RU" dirty="0" smtClean="0"/>
              <a:t>?</a:t>
            </a:r>
            <a:endParaRPr lang="ru-RU" dirty="0"/>
          </a:p>
        </p:txBody>
      </p:sp>
      <p:pic>
        <p:nvPicPr>
          <p:cNvPr id="3074" name="Picture 2" descr="http://reg-vesti.ru/wp-content/uploads/2011/04/neznaik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60032" y="4005064"/>
            <a:ext cx="2860370" cy="2714644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2400" dirty="0" smtClean="0"/>
              <a:t>Now let’s help </a:t>
            </a:r>
            <a:r>
              <a:rPr lang="en-US" sz="2400" dirty="0" err="1">
                <a:solidFill>
                  <a:schemeClr val="tx1"/>
                </a:solidFill>
              </a:rPr>
              <a:t>Neznaika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smtClean="0"/>
              <a:t>match questions and answers.</a:t>
            </a:r>
            <a:br>
              <a:rPr lang="en-US" sz="2400" dirty="0" smtClean="0"/>
            </a:br>
            <a:r>
              <a:rPr lang="en-US" sz="2400" dirty="0" smtClean="0"/>
              <a:t>Work in pairs! Write down your answers!</a:t>
            </a:r>
            <a:endParaRPr lang="ru-RU" sz="2400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0" y="2143115"/>
          <a:ext cx="9144000" cy="46014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/>
                <a:gridCol w="4572000"/>
              </a:tblGrid>
              <a:tr h="411910">
                <a:tc>
                  <a:txBody>
                    <a:bodyPr/>
                    <a:lstStyle/>
                    <a:p>
                      <a:r>
                        <a:rPr lang="en-US" dirty="0" smtClean="0"/>
                        <a:t>questions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answers</a:t>
                      </a:r>
                      <a:endParaRPr lang="ru-RU" dirty="0"/>
                    </a:p>
                  </a:txBody>
                  <a:tcPr/>
                </a:tc>
              </a:tr>
              <a:tr h="615872">
                <a:tc>
                  <a:txBody>
                    <a:bodyPr/>
                    <a:lstStyle/>
                    <a:p>
                      <a:r>
                        <a:rPr lang="en-US" dirty="0" smtClean="0"/>
                        <a:t>1. Have you got a family? 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</a:t>
                      </a:r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I’ve got a brother and a sister. </a:t>
                      </a:r>
                      <a:b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endParaRPr lang="ru-RU" dirty="0"/>
                    </a:p>
                  </a:txBody>
                  <a:tcPr/>
                </a:tc>
              </a:tr>
              <a:tr h="805399">
                <a:tc>
                  <a:txBody>
                    <a:bodyPr/>
                    <a:lstStyle/>
                    <a:p>
                      <a:r>
                        <a:rPr lang="en-US" dirty="0" smtClean="0"/>
                        <a:t>2. Have you got a brother or a sister? </a:t>
                      </a:r>
                      <a:br>
                        <a:rPr lang="en-US" dirty="0" smtClean="0"/>
                      </a:b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</a:t>
                      </a:r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Her name’s Alice.</a:t>
                      </a:r>
                      <a:b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endParaRPr lang="ru-RU" dirty="0"/>
                    </a:p>
                  </a:txBody>
                  <a:tcPr/>
                </a:tc>
              </a:tr>
              <a:tr h="615872">
                <a:tc>
                  <a:txBody>
                    <a:bodyPr/>
                    <a:lstStyle/>
                    <a:p>
                      <a:r>
                        <a:rPr lang="en-US" dirty="0" smtClean="0"/>
                        <a:t>3. What’s your sister’s name?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</a:t>
                      </a:r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She is seven.</a:t>
                      </a:r>
                      <a:b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endParaRPr lang="ru-RU" dirty="0"/>
                    </a:p>
                  </a:txBody>
                  <a:tcPr/>
                </a:tc>
              </a:tr>
              <a:tr h="615872">
                <a:tc>
                  <a:txBody>
                    <a:bodyPr/>
                    <a:lstStyle/>
                    <a:p>
                      <a:r>
                        <a:rPr lang="en-US" dirty="0" smtClean="0"/>
                        <a:t>4. How old is your sister? 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</a:t>
                      </a:r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He’s seventeen.</a:t>
                      </a:r>
                      <a:b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endParaRPr lang="ru-RU" dirty="0"/>
                    </a:p>
                  </a:txBody>
                  <a:tcPr/>
                </a:tc>
              </a:tr>
              <a:tr h="411910">
                <a:tc>
                  <a:txBody>
                    <a:bodyPr/>
                    <a:lstStyle/>
                    <a:p>
                      <a:r>
                        <a:rPr lang="en-US" dirty="0" smtClean="0"/>
                        <a:t>5. What’s your brother’s name?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5.</a:t>
                      </a:r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His name is Max.</a:t>
                      </a:r>
                      <a:endParaRPr lang="ru-RU" dirty="0"/>
                    </a:p>
                  </a:txBody>
                  <a:tcPr/>
                </a:tc>
              </a:tr>
              <a:tr h="615872">
                <a:tc>
                  <a:txBody>
                    <a:bodyPr/>
                    <a:lstStyle/>
                    <a:p>
                      <a:r>
                        <a:rPr lang="en-US" dirty="0" smtClean="0"/>
                        <a:t>6. How old is your brother?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6.</a:t>
                      </a:r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Oh, yes. </a:t>
                      </a: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I’ve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got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three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cousins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b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endParaRPr lang="ru-RU" dirty="0"/>
                    </a:p>
                  </a:txBody>
                  <a:tcPr/>
                </a:tc>
              </a:tr>
              <a:tr h="411910">
                <a:tc>
                  <a:txBody>
                    <a:bodyPr/>
                    <a:lstStyle/>
                    <a:p>
                      <a:r>
                        <a:rPr lang="ru-RU" dirty="0" smtClean="0"/>
                        <a:t>7. </a:t>
                      </a:r>
                      <a:r>
                        <a:rPr lang="ru-RU" dirty="0" err="1" smtClean="0"/>
                        <a:t>Have</a:t>
                      </a:r>
                      <a:r>
                        <a:rPr lang="ru-RU" dirty="0" smtClean="0"/>
                        <a:t> </a:t>
                      </a:r>
                      <a:r>
                        <a:rPr lang="ru-RU" dirty="0" err="1" smtClean="0"/>
                        <a:t>you</a:t>
                      </a:r>
                      <a:r>
                        <a:rPr lang="ru-RU" dirty="0" smtClean="0"/>
                        <a:t> </a:t>
                      </a:r>
                      <a:r>
                        <a:rPr lang="ru-RU" dirty="0" err="1" smtClean="0"/>
                        <a:t>got</a:t>
                      </a:r>
                      <a:r>
                        <a:rPr lang="ru-RU" dirty="0" smtClean="0"/>
                        <a:t> </a:t>
                      </a:r>
                      <a:r>
                        <a:rPr lang="ru-RU" dirty="0" err="1" smtClean="0"/>
                        <a:t>a</a:t>
                      </a:r>
                      <a:r>
                        <a:rPr lang="ru-RU" dirty="0" smtClean="0"/>
                        <a:t> </a:t>
                      </a:r>
                      <a:r>
                        <a:rPr lang="ru-RU" dirty="0" err="1" smtClean="0"/>
                        <a:t>cousin</a:t>
                      </a:r>
                      <a:r>
                        <a:rPr lang="en-US" dirty="0" smtClean="0"/>
                        <a:t>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7.</a:t>
                      </a:r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Yes, I’ve got a family.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 yourself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800" b="1" i="1" dirty="0" smtClean="0"/>
              <a:t>Key: </a:t>
            </a:r>
          </a:p>
          <a:p>
            <a:pPr marL="0" indent="0" algn="ctr">
              <a:buNone/>
            </a:pPr>
            <a:r>
              <a:rPr lang="en-US" sz="3600" b="1" i="1" dirty="0" smtClean="0"/>
              <a:t>1 - 7, 2 - 1, 3 - 2, 4 -3 , 5 - 5, 6 -4 , 7 – 6</a:t>
            </a:r>
            <a:endParaRPr lang="ru-RU" sz="3600" b="1" dirty="0" smtClean="0"/>
          </a:p>
          <a:p>
            <a:endParaRPr lang="ru-RU" dirty="0"/>
          </a:p>
        </p:txBody>
      </p:sp>
      <p:pic>
        <p:nvPicPr>
          <p:cNvPr id="4" name="Picture 2" descr="http://u.eka-mama.ru/upload/forum/upload/6d2/6d2a3ef5d85f849be5852102263c33a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24" y="3857604"/>
            <a:ext cx="3714776" cy="3000396"/>
          </a:xfrm>
          <a:prstGeom prst="rect">
            <a:avLst/>
          </a:prstGeom>
          <a:noFill/>
        </p:spPr>
      </p:pic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1285852" y="3789040"/>
            <a:ext cx="3571900" cy="2711794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err="1" smtClean="0">
                <a:solidFill>
                  <a:schemeClr val="tx1"/>
                </a:solidFill>
              </a:rPr>
              <a:t>Neznaika</a:t>
            </a:r>
            <a:r>
              <a:rPr lang="en-US" sz="2800" dirty="0" smtClean="0">
                <a:solidFill>
                  <a:schemeClr val="tx1"/>
                </a:solidFill>
              </a:rPr>
              <a:t> thanks you. Now he can ask and answer the questions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510466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Let’s play a guessing game!   Guess who is who    in The Simpsons  family!</a:t>
            </a: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en-US" sz="5400" dirty="0" smtClean="0"/>
          </a:p>
          <a:p>
            <a:pPr marL="0" indent="0">
              <a:buNone/>
            </a:pPr>
            <a:r>
              <a:rPr lang="en-US" sz="5400" dirty="0" smtClean="0"/>
              <a:t> </a:t>
            </a:r>
            <a:endParaRPr lang="ru-RU" sz="5400" dirty="0"/>
          </a:p>
        </p:txBody>
      </p:sp>
      <p:pic>
        <p:nvPicPr>
          <p:cNvPr id="7170" name="Picture 2" descr="The Simpsons Characters Pictur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060848"/>
            <a:ext cx="5904656" cy="467677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510466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Let’s play a guessing game!   Guess who is who    in The Simpsons  family!</a:t>
            </a: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en-US" sz="5400" dirty="0" smtClean="0"/>
          </a:p>
          <a:p>
            <a:r>
              <a:rPr lang="en-US" sz="5400" dirty="0" smtClean="0"/>
              <a:t>He is tall and fat. 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409781085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50" y="214290"/>
            <a:ext cx="7829550" cy="1857388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/>
              <a:t> </a:t>
            </a:r>
            <a:br>
              <a:rPr lang="ru-RU" b="1" dirty="0" smtClean="0"/>
            </a:b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177886973"/>
              </p:ext>
            </p:extLst>
          </p:nvPr>
        </p:nvGraphicFramePr>
        <p:xfrm>
          <a:off x="500031" y="332654"/>
          <a:ext cx="8186794" cy="6096744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744254"/>
                <a:gridCol w="744254"/>
                <a:gridCol w="744254"/>
                <a:gridCol w="744254"/>
                <a:gridCol w="744254"/>
                <a:gridCol w="744254"/>
                <a:gridCol w="744254"/>
                <a:gridCol w="744254"/>
                <a:gridCol w="744254"/>
                <a:gridCol w="744254"/>
                <a:gridCol w="744254"/>
              </a:tblGrid>
              <a:tr h="1016124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G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R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D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F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A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T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H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E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R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01612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A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16124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M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</a:t>
                      </a:r>
                      <a:endParaRPr lang="ru-RU" dirty="0"/>
                    </a:p>
                  </a:txBody>
                  <a:tcPr/>
                </a:tc>
              </a:tr>
              <a:tr h="1016124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I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16124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L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01612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Y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510466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/>
              <a:t>He is tall and fat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Homer </a:t>
            </a:r>
            <a:r>
              <a:rPr lang="en-US" sz="5400" dirty="0"/>
              <a:t>Simpson</a:t>
            </a:r>
            <a:endParaRPr lang="ru-RU" sz="5400" dirty="0"/>
          </a:p>
        </p:txBody>
      </p:sp>
      <p:pic>
        <p:nvPicPr>
          <p:cNvPr id="4" name="Picture 2" descr="Homer Simpson The Simpsons Desktop Wallpaper - JoBSPapa.co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780928"/>
            <a:ext cx="4968552" cy="361254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4078501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Содержимое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en-US" sz="5400" dirty="0" smtClean="0"/>
          </a:p>
          <a:p>
            <a:r>
              <a:rPr lang="en-US" sz="5400" dirty="0" smtClean="0"/>
              <a:t>Her hair is blue.</a:t>
            </a:r>
          </a:p>
          <a:p>
            <a:endParaRPr lang="ru-RU" sz="5400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Her hair is blue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Marge Simpson</a:t>
            </a:r>
            <a:endParaRPr lang="ru-RU" sz="5400" dirty="0" smtClean="0"/>
          </a:p>
          <a:p>
            <a:endParaRPr lang="ru-RU" sz="5400" dirty="0"/>
          </a:p>
        </p:txBody>
      </p:sp>
      <p:pic>
        <p:nvPicPr>
          <p:cNvPr id="2050" name="Picture 2" descr="Do you like Marge Simpson?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5840" y="2646240"/>
            <a:ext cx="3970412" cy="402312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Содержимое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2000241"/>
            <a:ext cx="807249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dirty="0" smtClean="0"/>
              <a:t>He likes comic books and skateboarding.</a:t>
            </a:r>
            <a:endParaRPr lang="ru-RU" sz="5400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He likes comic books and skateboarding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4000" dirty="0" smtClean="0"/>
              <a:t>Bart Simpson</a:t>
            </a:r>
            <a:endParaRPr lang="ru-RU" sz="4000" dirty="0" smtClean="0"/>
          </a:p>
          <a:p>
            <a:endParaRPr lang="ru-RU" dirty="0"/>
          </a:p>
        </p:txBody>
      </p:sp>
      <p:pic>
        <p:nvPicPr>
          <p:cNvPr id="4098" name="Picture 2" descr="Simpson Draw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5814" y="1916832"/>
            <a:ext cx="3672408" cy="466649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Содержимое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en-US" sz="5400" dirty="0" smtClean="0"/>
          </a:p>
          <a:p>
            <a:r>
              <a:rPr lang="en-US" sz="5400" dirty="0" smtClean="0"/>
              <a:t>They can play the saxophone. </a:t>
            </a:r>
            <a:endParaRPr lang="ru-RU" sz="5400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They can play the saxophone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sz="quarter" idx="1"/>
          </p:nvPr>
        </p:nvSpPr>
        <p:spPr>
          <a:xfrm>
            <a:off x="467544" y="1714500"/>
            <a:ext cx="7467600" cy="48737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5400" dirty="0" smtClean="0"/>
              <a:t>Lisa and </a:t>
            </a:r>
          </a:p>
          <a:p>
            <a:pPr marL="0" indent="0">
              <a:buNone/>
            </a:pPr>
            <a:r>
              <a:rPr lang="en-US" sz="5400" dirty="0" smtClean="0"/>
              <a:t>Maggie</a:t>
            </a:r>
          </a:p>
          <a:p>
            <a:pPr marL="0" indent="0">
              <a:buNone/>
            </a:pPr>
            <a:r>
              <a:rPr lang="en-US" sz="5400" dirty="0" smtClean="0"/>
              <a:t> Simpson</a:t>
            </a:r>
            <a:endParaRPr lang="ru-RU" sz="5400" dirty="0"/>
          </a:p>
        </p:txBody>
      </p:sp>
      <p:pic>
        <p:nvPicPr>
          <p:cNvPr id="5122" name="Picture 2" descr="Футболка Обмануть дьявола не грех - Прикольные футболки, классные кепки, толстовки с надписями в Казани. - vsemayki-kazan.ru.co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7189" y="2492896"/>
            <a:ext cx="2304256" cy="3923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Glee Cast Members to Guest Star on The Simpsons Premiere - TV Fanati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1689331"/>
            <a:ext cx="252028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do you know about the Flintstones?</a:t>
            </a:r>
            <a:endParaRPr lang="ru-RU" dirty="0"/>
          </a:p>
        </p:txBody>
      </p:sp>
      <p:pic>
        <p:nvPicPr>
          <p:cNvPr id="4" name="Рисунок 3" descr="http://www.caulleyscorner.com/1950sTV/flintstones.jpe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40" y="4786322"/>
            <a:ext cx="3428992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Объект 1"/>
          <p:cNvSpPr>
            <a:spLocks noGrp="1"/>
          </p:cNvSpPr>
          <p:nvPr>
            <p:ph sz="quarter" idx="1"/>
          </p:nvPr>
        </p:nvSpPr>
        <p:spPr>
          <a:xfrm>
            <a:off x="395536" y="1700808"/>
            <a:ext cx="7488832" cy="4510284"/>
          </a:xfrm>
        </p:spPr>
        <p:txBody>
          <a:bodyPr/>
          <a:lstStyle/>
          <a:p>
            <a:endParaRPr lang="ru-RU" i="1" dirty="0"/>
          </a:p>
        </p:txBody>
      </p:sp>
      <p:pic>
        <p:nvPicPr>
          <p:cNvPr id="7" name="Рисунок 6" descr="http://www.caulleyscorner.com/1950sTV/flintstones.jpe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520" y="1556792"/>
            <a:ext cx="7632848" cy="501434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Running dictation</a:t>
            </a:r>
            <a:r>
              <a:rPr lang="en-US" i="1" dirty="0" smtClean="0"/>
              <a:t> </a:t>
            </a:r>
            <a:r>
              <a:rPr lang="en-US" i="1" u="sng" dirty="0" smtClean="0"/>
              <a:t>The Flintstones.</a:t>
            </a:r>
            <a:br>
              <a:rPr lang="en-US" i="1" u="sng" dirty="0" smtClean="0"/>
            </a:br>
            <a:endParaRPr lang="ru-RU" u="sng" dirty="0"/>
          </a:p>
        </p:txBody>
      </p:sp>
      <p:sp>
        <p:nvSpPr>
          <p:cNvPr id="2" name="Содержимое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en-US" b="1" i="1" dirty="0" smtClean="0"/>
              <a:t>Complete the text and answer the question!</a:t>
            </a:r>
            <a:endParaRPr lang="ru-RU" dirty="0" smtClean="0"/>
          </a:p>
          <a:p>
            <a:pPr marL="0" indent="0" algn="ctr">
              <a:buNone/>
            </a:pPr>
            <a:r>
              <a:rPr lang="en-US" sz="5400" dirty="0" smtClean="0"/>
              <a:t>Where are </a:t>
            </a:r>
          </a:p>
          <a:p>
            <a:pPr marL="0" indent="0" algn="ctr">
              <a:buNone/>
            </a:pPr>
            <a:r>
              <a:rPr lang="en-US" sz="5400" i="1" dirty="0" smtClean="0"/>
              <a:t>The Flintstones from?</a:t>
            </a:r>
            <a:endParaRPr lang="ru-RU" sz="5400" dirty="0"/>
          </a:p>
        </p:txBody>
      </p:sp>
      <p:pic>
        <p:nvPicPr>
          <p:cNvPr id="6" name="Рисунок 5" descr="http://www.caulleyscorner.com/1950sTV/flintstones.jpe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40152" y="4797152"/>
            <a:ext cx="2796985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Running dictation</a:t>
            </a:r>
            <a:r>
              <a:rPr lang="en-US" i="1" dirty="0" smtClean="0"/>
              <a:t> </a:t>
            </a:r>
            <a:r>
              <a:rPr lang="en-US" i="1" u="sng" dirty="0" smtClean="0"/>
              <a:t>The Flintstones.</a:t>
            </a:r>
            <a:br>
              <a:rPr lang="en-US" i="1" u="sng" dirty="0" smtClean="0"/>
            </a:br>
            <a:endParaRPr lang="ru-RU" u="sng" dirty="0"/>
          </a:p>
        </p:txBody>
      </p:sp>
      <p:sp>
        <p:nvSpPr>
          <p:cNvPr id="2" name="Содержимое 1"/>
          <p:cNvSpPr>
            <a:spLocks noGrp="1"/>
          </p:cNvSpPr>
          <p:nvPr>
            <p:ph sz="quarter" idx="1"/>
          </p:nvPr>
        </p:nvSpPr>
        <p:spPr>
          <a:xfrm>
            <a:off x="457200" y="1268760"/>
            <a:ext cx="7467600" cy="5205192"/>
          </a:xfrm>
        </p:spPr>
        <p:txBody>
          <a:bodyPr>
            <a:normAutofit fontScale="92500"/>
          </a:bodyPr>
          <a:lstStyle/>
          <a:p>
            <a:endParaRPr lang="ru-RU" dirty="0" smtClean="0"/>
          </a:p>
          <a:p>
            <a:pPr marL="0" indent="0" algn="ctr">
              <a:buNone/>
            </a:pPr>
            <a:r>
              <a:rPr lang="ru-RU" sz="3600" i="1" dirty="0" smtClean="0"/>
              <a:t>Класс делится на две команды. В каждой команде выбирают писателей и тех, кто будет бегать и добывать недостающую информацию. В классе заранее вывешивается полный текст</a:t>
            </a:r>
            <a:r>
              <a:rPr lang="en-US" sz="3600" i="1" dirty="0" smtClean="0"/>
              <a:t> </a:t>
            </a:r>
            <a:r>
              <a:rPr lang="ru-RU" sz="3600" i="1" dirty="0" smtClean="0"/>
              <a:t>диктанта. Группам даётся определённое время на заполнение пропусков в тексте.</a:t>
            </a:r>
            <a:endParaRPr lang="ru-RU" sz="3600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2627313" y="404813"/>
            <a:ext cx="79375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endParaRPr lang="ru-RU" sz="2400">
              <a:solidFill>
                <a:schemeClr val="bg1"/>
              </a:solidFill>
            </a:endParaRP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-4557713" y="1995488"/>
            <a:ext cx="9144001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100" name="Rectangle 11"/>
          <p:cNvSpPr>
            <a:spLocks noChangeArrowheads="1"/>
          </p:cNvSpPr>
          <p:nvPr/>
        </p:nvSpPr>
        <p:spPr bwMode="auto">
          <a:xfrm>
            <a:off x="179388" y="188913"/>
            <a:ext cx="91440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5400" b="1" dirty="0" smtClean="0">
                <a:solidFill>
                  <a:srgbClr val="FF0000"/>
                </a:solidFill>
                <a:latin typeface="Times New Roman" pitchFamily="18" charset="0"/>
              </a:rPr>
              <a:t>Today we are going to talk </a:t>
            </a:r>
            <a:r>
              <a:rPr lang="en-US" sz="5400" b="1" dirty="0" err="1" smtClean="0">
                <a:solidFill>
                  <a:srgbClr val="FF0000"/>
                </a:solidFill>
                <a:latin typeface="Times New Roman" pitchFamily="18" charset="0"/>
              </a:rPr>
              <a:t>about“Family</a:t>
            </a:r>
            <a:r>
              <a:rPr lang="en-US" sz="5400" b="1" dirty="0">
                <a:solidFill>
                  <a:srgbClr val="FF0000"/>
                </a:solidFill>
                <a:latin typeface="Times New Roman" pitchFamily="18" charset="0"/>
              </a:rPr>
              <a:t>”</a:t>
            </a:r>
            <a:endParaRPr lang="ru-RU" sz="5400" b="1" i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pic>
        <p:nvPicPr>
          <p:cNvPr id="4101" name="Picture 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18542" y="2060848"/>
            <a:ext cx="4935492" cy="4214818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Running dictation</a:t>
            </a:r>
            <a:r>
              <a:rPr lang="en-US" i="1" dirty="0" smtClean="0"/>
              <a:t> </a:t>
            </a:r>
            <a:r>
              <a:rPr lang="en-US" i="1" u="sng" dirty="0" smtClean="0"/>
              <a:t>The Flintstones</a:t>
            </a:r>
            <a:r>
              <a:rPr lang="ru-RU" i="1" u="sng" dirty="0" smtClean="0"/>
              <a:t/>
            </a:r>
            <a:br>
              <a:rPr lang="ru-RU" i="1" u="sng" dirty="0" smtClean="0"/>
            </a:br>
            <a:r>
              <a:rPr lang="en-US" i="1" dirty="0" smtClean="0"/>
              <a:t>Fill in the gaps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n-US" dirty="0" smtClean="0">
                <a:latin typeface="Constantia" pitchFamily="18" charset="0"/>
                <a:cs typeface="Times New Roman" pitchFamily="18" charset="0"/>
              </a:rPr>
              <a:t>The Flintstones is a …………… American television cartoon about a family of cavemen and their friends. The Flintstones is an animated, ………. television sitcom ( a situation comedy ). It was broadcast ………… September 30, 1960, to April 1, 1966, on ABC  (The American Broadcasting Company (ABC). The …….  was produced by Hanna-</a:t>
            </a:r>
            <a:r>
              <a:rPr lang="en-US" dirty="0" err="1" smtClean="0">
                <a:latin typeface="Constantia" pitchFamily="18" charset="0"/>
                <a:cs typeface="Times New Roman" pitchFamily="18" charset="0"/>
              </a:rPr>
              <a:t>Barbera</a:t>
            </a:r>
            <a:r>
              <a:rPr lang="en-US" dirty="0" smtClean="0">
                <a:latin typeface="Constantia" pitchFamily="18" charset="0"/>
                <a:cs typeface="Times New Roman" pitchFamily="18" charset="0"/>
              </a:rPr>
              <a:t> Productions, an American animation studio . The show is set in the Stone Age ……..  of Bedrock.  In this fantasy version of the past, dinosaurs, saber-toothed tigers, woolly mammoths, and other long-extinct ………. coexist with cavemen. If you  want to see a ……… film, watch The Flintstones and you will never regret it. </a:t>
            </a:r>
            <a:endParaRPr lang="ru-RU" dirty="0">
              <a:latin typeface="Constantia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Dino from &quot;The Flintstones&quot;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83474" y="7146"/>
            <a:ext cx="1576417" cy="1414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www.boomerangtv.co.uk/sites/www.boomerangtv.co.uk/files/imagecache/character_image/characters/flintstones-pebbles1.gi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88725" y="5900148"/>
            <a:ext cx="1154342" cy="904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-US" sz="3100" dirty="0" smtClean="0"/>
              <a:t>Where are </a:t>
            </a:r>
            <a:br>
              <a:rPr lang="en-US" sz="3100" dirty="0" smtClean="0"/>
            </a:br>
            <a:r>
              <a:rPr lang="en-US" sz="3100" i="1" dirty="0" smtClean="0"/>
              <a:t>The Flintstones from?</a:t>
            </a:r>
            <a:r>
              <a:rPr lang="ru-RU" sz="3100" dirty="0" smtClean="0"/>
              <a:t/>
            </a:r>
            <a:br>
              <a:rPr lang="ru-RU" sz="3100" dirty="0" smtClean="0"/>
            </a:br>
            <a:endParaRPr lang="ru-RU" sz="3100" dirty="0"/>
          </a:p>
        </p:txBody>
      </p:sp>
      <p:sp>
        <p:nvSpPr>
          <p:cNvPr id="2" name="Содержимое 1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n-US" dirty="0" smtClean="0">
                <a:latin typeface="Constantia" pitchFamily="18" charset="0"/>
                <a:cs typeface="Times New Roman" pitchFamily="18" charset="0"/>
              </a:rPr>
              <a:t>The Flintstones is a </a:t>
            </a:r>
            <a:r>
              <a:rPr lang="en-US" dirty="0" smtClean="0">
                <a:solidFill>
                  <a:srgbClr val="FF0000"/>
                </a:solidFill>
                <a:latin typeface="Constantia" pitchFamily="18" charset="0"/>
                <a:cs typeface="Times New Roman" pitchFamily="18" charset="0"/>
              </a:rPr>
              <a:t>funny</a:t>
            </a:r>
            <a:r>
              <a:rPr lang="en-US" dirty="0" smtClean="0">
                <a:latin typeface="Constantia" pitchFamily="18" charset="0"/>
                <a:cs typeface="Times New Roman" pitchFamily="18" charset="0"/>
              </a:rPr>
              <a:t> American television cartoon about a family of cavemen and their friends.</a:t>
            </a:r>
            <a:r>
              <a:rPr lang="ru-RU" dirty="0" smtClean="0">
                <a:latin typeface="Constantia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Constantia" pitchFamily="18" charset="0"/>
                <a:cs typeface="Times New Roman" pitchFamily="18" charset="0"/>
              </a:rPr>
              <a:t>The Flintstones is an animated, </a:t>
            </a:r>
            <a:r>
              <a:rPr lang="en-US" dirty="0" smtClean="0">
                <a:solidFill>
                  <a:srgbClr val="FF0000"/>
                </a:solidFill>
                <a:latin typeface="Constantia" pitchFamily="18" charset="0"/>
                <a:cs typeface="Times New Roman" pitchFamily="18" charset="0"/>
              </a:rPr>
              <a:t>American </a:t>
            </a:r>
            <a:r>
              <a:rPr lang="en-US" dirty="0" smtClean="0">
                <a:latin typeface="Constantia" pitchFamily="18" charset="0"/>
                <a:cs typeface="Times New Roman" pitchFamily="18" charset="0"/>
              </a:rPr>
              <a:t>television sitcom ( a situation comedy ). It was broadcast </a:t>
            </a:r>
            <a:r>
              <a:rPr lang="en-US" dirty="0" smtClean="0">
                <a:solidFill>
                  <a:srgbClr val="FF0000"/>
                </a:solidFill>
                <a:latin typeface="Constantia" pitchFamily="18" charset="0"/>
                <a:cs typeface="Times New Roman" pitchFamily="18" charset="0"/>
              </a:rPr>
              <a:t>from</a:t>
            </a:r>
            <a:r>
              <a:rPr lang="en-US" dirty="0" smtClean="0">
                <a:latin typeface="Constantia" pitchFamily="18" charset="0"/>
                <a:cs typeface="Times New Roman" pitchFamily="18" charset="0"/>
              </a:rPr>
              <a:t> September 30, 1960, to April 1, 1966, on ABC  (The American Broadcasting Company (ABC). The </a:t>
            </a:r>
            <a:r>
              <a:rPr lang="en-US" dirty="0" smtClean="0">
                <a:solidFill>
                  <a:srgbClr val="FF0000"/>
                </a:solidFill>
                <a:latin typeface="Constantia" pitchFamily="18" charset="0"/>
                <a:cs typeface="Times New Roman" pitchFamily="18" charset="0"/>
              </a:rPr>
              <a:t>show</a:t>
            </a:r>
            <a:r>
              <a:rPr lang="en-US" dirty="0" smtClean="0">
                <a:latin typeface="Constantia" pitchFamily="18" charset="0"/>
                <a:cs typeface="Times New Roman" pitchFamily="18" charset="0"/>
              </a:rPr>
              <a:t> was produced by Hanna-</a:t>
            </a:r>
            <a:r>
              <a:rPr lang="en-US" dirty="0" err="1" smtClean="0">
                <a:latin typeface="Constantia" pitchFamily="18" charset="0"/>
                <a:cs typeface="Times New Roman" pitchFamily="18" charset="0"/>
              </a:rPr>
              <a:t>Barbera</a:t>
            </a:r>
            <a:r>
              <a:rPr lang="en-US" dirty="0" smtClean="0">
                <a:latin typeface="Constantia" pitchFamily="18" charset="0"/>
                <a:cs typeface="Times New Roman" pitchFamily="18" charset="0"/>
              </a:rPr>
              <a:t> Productions, an American animation studio . The show is set in the Stone Age </a:t>
            </a:r>
            <a:r>
              <a:rPr lang="en-US" dirty="0" smtClean="0">
                <a:solidFill>
                  <a:srgbClr val="FF0000"/>
                </a:solidFill>
                <a:latin typeface="Constantia" pitchFamily="18" charset="0"/>
                <a:cs typeface="Times New Roman" pitchFamily="18" charset="0"/>
              </a:rPr>
              <a:t>town</a:t>
            </a:r>
            <a:r>
              <a:rPr lang="en-US" dirty="0" smtClean="0">
                <a:latin typeface="Constantia" pitchFamily="18" charset="0"/>
                <a:cs typeface="Times New Roman" pitchFamily="18" charset="0"/>
              </a:rPr>
              <a:t> of Bedrock.  In this fantasy version of the past, dinosaurs, saber-toothed tigers, woolly mammoths, and other long-extinct </a:t>
            </a:r>
            <a:r>
              <a:rPr lang="en-US" dirty="0" smtClean="0">
                <a:solidFill>
                  <a:srgbClr val="FF0000"/>
                </a:solidFill>
                <a:latin typeface="Constantia" pitchFamily="18" charset="0"/>
                <a:cs typeface="Times New Roman" pitchFamily="18" charset="0"/>
              </a:rPr>
              <a:t>animals</a:t>
            </a:r>
            <a:r>
              <a:rPr lang="en-US" dirty="0" smtClean="0">
                <a:latin typeface="Constantia" pitchFamily="18" charset="0"/>
                <a:cs typeface="Times New Roman" pitchFamily="18" charset="0"/>
              </a:rPr>
              <a:t> coexist with cavemen.</a:t>
            </a:r>
            <a:endParaRPr lang="ru-RU" dirty="0" smtClean="0">
              <a:latin typeface="Constantia" pitchFamily="18" charset="0"/>
              <a:cs typeface="Times New Roman" pitchFamily="18" charset="0"/>
            </a:endParaRPr>
          </a:p>
          <a:p>
            <a:pPr algn="just"/>
            <a:r>
              <a:rPr lang="en-US" dirty="0" smtClean="0">
                <a:latin typeface="Constantia" pitchFamily="18" charset="0"/>
                <a:cs typeface="Times New Roman" pitchFamily="18" charset="0"/>
              </a:rPr>
              <a:t>If you  want to see a </a:t>
            </a:r>
            <a:r>
              <a:rPr lang="en-US" dirty="0" smtClean="0">
                <a:solidFill>
                  <a:srgbClr val="FF0000"/>
                </a:solidFill>
                <a:latin typeface="Constantia" pitchFamily="18" charset="0"/>
                <a:cs typeface="Times New Roman" pitchFamily="18" charset="0"/>
              </a:rPr>
              <a:t>good</a:t>
            </a:r>
            <a:r>
              <a:rPr lang="en-US" dirty="0" smtClean="0">
                <a:latin typeface="Constantia" pitchFamily="18" charset="0"/>
                <a:cs typeface="Times New Roman" pitchFamily="18" charset="0"/>
              </a:rPr>
              <a:t> film, watch The Flintstones and you will never regret it.</a:t>
            </a:r>
            <a:endParaRPr lang="ru-RU" dirty="0" smtClean="0">
              <a:latin typeface="Constantia" pitchFamily="18" charset="0"/>
              <a:cs typeface="Times New Roman" pitchFamily="18" charset="0"/>
            </a:endParaRPr>
          </a:p>
          <a:p>
            <a:pPr algn="just"/>
            <a:endParaRPr lang="ru-RU" b="1" dirty="0">
              <a:latin typeface="Century Gothic" pitchFamily="34" charset="0"/>
              <a:cs typeface="Times New Roman" pitchFamily="18" charset="0"/>
            </a:endParaRPr>
          </a:p>
        </p:txBody>
      </p:sp>
      <p:pic>
        <p:nvPicPr>
          <p:cNvPr id="6" name="Рисунок 5" descr="Fredflintstone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528" y="116632"/>
            <a:ext cx="1395321" cy="1380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Рефлексия. Написание </a:t>
            </a:r>
            <a:r>
              <a:rPr lang="ru-RU" dirty="0" err="1" smtClean="0"/>
              <a:t>синквейна</a:t>
            </a:r>
            <a:endParaRPr lang="ru-RU" dirty="0"/>
          </a:p>
        </p:txBody>
      </p:sp>
      <p:pic>
        <p:nvPicPr>
          <p:cNvPr id="4" name="Picture 14" descr="J0254439"/>
          <p:cNvPicPr>
            <a:picLocks noGrp="1" noChangeAspect="1" noChangeArrowheads="1" noCro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71604" y="2500306"/>
            <a:ext cx="5214974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err="1" smtClean="0"/>
              <a:t>Reflexion</a:t>
            </a:r>
            <a:r>
              <a:rPr lang="ru-RU" dirty="0" smtClean="0"/>
              <a:t>. </a:t>
            </a:r>
            <a:r>
              <a:rPr lang="en-US" dirty="0" smtClean="0"/>
              <a:t>Let’s make a </a:t>
            </a:r>
            <a:r>
              <a:rPr lang="en-US" dirty="0" err="1" smtClean="0"/>
              <a:t>cinquain</a:t>
            </a:r>
            <a:r>
              <a:rPr lang="en-US" dirty="0" smtClean="0"/>
              <a:t> about a family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Повторяем правило написания </a:t>
            </a:r>
            <a:r>
              <a:rPr lang="ru-RU" dirty="0" err="1" smtClean="0"/>
              <a:t>синквейна</a:t>
            </a:r>
            <a:r>
              <a:rPr lang="ru-RU" dirty="0" smtClean="0"/>
              <a:t>:</a:t>
            </a:r>
            <a:br>
              <a:rPr lang="ru-RU" dirty="0" smtClean="0"/>
            </a:br>
            <a:r>
              <a:rPr lang="ru-RU" dirty="0" smtClean="0"/>
              <a:t>1. В первой строчке тема называется одним словом (обычно существительным).</a:t>
            </a:r>
            <a:br>
              <a:rPr lang="ru-RU" dirty="0" smtClean="0"/>
            </a:br>
            <a:r>
              <a:rPr lang="ru-RU" dirty="0" smtClean="0"/>
              <a:t>2. Вторая строчка - это описание темы в двух словах (двумя прилагательными).</a:t>
            </a:r>
            <a:br>
              <a:rPr lang="ru-RU" dirty="0" smtClean="0"/>
            </a:br>
            <a:r>
              <a:rPr lang="ru-RU" dirty="0" smtClean="0"/>
              <a:t>3. Третья строчка - это описание действия в рамках этой темы тремя словами. </a:t>
            </a:r>
            <a:br>
              <a:rPr lang="ru-RU" dirty="0" smtClean="0"/>
            </a:br>
            <a:r>
              <a:rPr lang="ru-RU" dirty="0" smtClean="0"/>
              <a:t>4. Четвертая строка - фраза, показывающая отношение к теме.</a:t>
            </a:r>
            <a:br>
              <a:rPr lang="ru-RU" dirty="0" smtClean="0"/>
            </a:br>
            <a:r>
              <a:rPr lang="ru-RU" dirty="0" smtClean="0"/>
              <a:t>5. Последняя строка - это синоним из одного слова, который повторяет суть темы.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Read some examples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solidFill>
                  <a:schemeClr val="accent2"/>
                </a:solidFill>
              </a:rPr>
              <a:t>   Mum</a:t>
            </a:r>
          </a:p>
          <a:p>
            <a:pPr>
              <a:buNone/>
            </a:pPr>
            <a:endParaRPr lang="en-US" dirty="0" smtClean="0">
              <a:solidFill>
                <a:schemeClr val="accent2"/>
              </a:solidFill>
            </a:endParaRPr>
          </a:p>
          <a:p>
            <a:r>
              <a:rPr lang="en-US" dirty="0" smtClean="0"/>
              <a:t>Mum</a:t>
            </a:r>
            <a:endParaRPr lang="ru-RU" dirty="0" smtClean="0"/>
          </a:p>
          <a:p>
            <a:r>
              <a:rPr lang="en-US" dirty="0" smtClean="0"/>
              <a:t>Beautiful, clever</a:t>
            </a:r>
            <a:endParaRPr lang="ru-RU" dirty="0" smtClean="0"/>
          </a:p>
          <a:p>
            <a:r>
              <a:rPr lang="en-US" dirty="0" smtClean="0"/>
              <a:t>Loves, smiles, takes care</a:t>
            </a:r>
            <a:endParaRPr lang="ru-RU" dirty="0" smtClean="0"/>
          </a:p>
          <a:p>
            <a:r>
              <a:rPr lang="en-US" dirty="0" smtClean="0"/>
              <a:t>No one can replace her</a:t>
            </a:r>
            <a:endParaRPr lang="ru-RU" dirty="0" smtClean="0"/>
          </a:p>
          <a:p>
            <a:r>
              <a:rPr lang="en-US" dirty="0" smtClean="0"/>
              <a:t>The best friend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Dad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Dad</a:t>
            </a:r>
            <a:endParaRPr lang="ru-RU" dirty="0" smtClean="0"/>
          </a:p>
          <a:p>
            <a:r>
              <a:rPr lang="en-US" dirty="0" smtClean="0"/>
              <a:t>Strong, kind</a:t>
            </a:r>
            <a:endParaRPr lang="ru-RU" dirty="0" smtClean="0"/>
          </a:p>
          <a:p>
            <a:r>
              <a:rPr lang="en-US" dirty="0" smtClean="0"/>
              <a:t>Helps, defends, understands</a:t>
            </a:r>
            <a:endParaRPr lang="ru-RU" dirty="0" smtClean="0"/>
          </a:p>
          <a:p>
            <a:r>
              <a:rPr lang="en-US" dirty="0" smtClean="0"/>
              <a:t>Can solve any problem</a:t>
            </a:r>
            <a:endParaRPr lang="ru-RU" dirty="0" smtClean="0"/>
          </a:p>
          <a:p>
            <a:r>
              <a:rPr lang="en-US" dirty="0" smtClean="0"/>
              <a:t>Courage 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Grandmother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Grandmother</a:t>
            </a:r>
            <a:endParaRPr lang="ru-RU" dirty="0" smtClean="0"/>
          </a:p>
          <a:p>
            <a:r>
              <a:rPr lang="en-US" dirty="0" smtClean="0"/>
              <a:t>Kind, responsible</a:t>
            </a:r>
            <a:endParaRPr lang="ru-RU" dirty="0" smtClean="0"/>
          </a:p>
          <a:p>
            <a:r>
              <a:rPr lang="en-US" dirty="0" smtClean="0"/>
              <a:t>Advises, praises, cares</a:t>
            </a:r>
            <a:endParaRPr lang="ru-RU" dirty="0" smtClean="0"/>
          </a:p>
          <a:p>
            <a:r>
              <a:rPr lang="en-US" dirty="0" smtClean="0"/>
              <a:t>Very important person in my life</a:t>
            </a:r>
            <a:endParaRPr lang="ru-RU" dirty="0" smtClean="0"/>
          </a:p>
          <a:p>
            <a:r>
              <a:rPr lang="en-US" dirty="0" smtClean="0"/>
              <a:t>Always helps</a:t>
            </a:r>
            <a:endParaRPr lang="ru-RU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28670"/>
            <a:ext cx="8229600" cy="91841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4000" dirty="0" smtClean="0"/>
              <a:t>Now choose the title and write your own </a:t>
            </a:r>
            <a:r>
              <a:rPr lang="en-US" sz="4000" dirty="0" err="1" smtClean="0"/>
              <a:t>cinqain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5362" name="Picture 2" descr="http://ckkd.ru/uploads/posts/2013-05/1368473066_0df8c04cf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412776"/>
            <a:ext cx="8856984" cy="62646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Self-assessment - c</a:t>
            </a:r>
            <a:r>
              <a:rPr lang="ru-RU" dirty="0" err="1" smtClean="0"/>
              <a:t>амооценивание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Did you like the lesson?</a:t>
            </a:r>
          </a:p>
          <a:p>
            <a:r>
              <a:rPr lang="en-US" dirty="0" smtClean="0"/>
              <a:t> </a:t>
            </a:r>
            <a:r>
              <a:rPr lang="ru-RU" dirty="0" smtClean="0"/>
              <a:t>Понравился ли урок</a:t>
            </a:r>
            <a:r>
              <a:rPr lang="en-US" dirty="0" smtClean="0"/>
              <a:t>? </a:t>
            </a:r>
          </a:p>
          <a:p>
            <a:r>
              <a:rPr lang="en-US" dirty="0" smtClean="0"/>
              <a:t>What task did you like best?</a:t>
            </a:r>
          </a:p>
          <a:p>
            <a:r>
              <a:rPr lang="en-US" dirty="0" smtClean="0"/>
              <a:t> </a:t>
            </a:r>
            <a:r>
              <a:rPr lang="ru-RU" dirty="0" smtClean="0"/>
              <a:t>Что понравилось больше всего?</a:t>
            </a:r>
            <a:endParaRPr lang="en-US" dirty="0" smtClean="0"/>
          </a:p>
          <a:p>
            <a:r>
              <a:rPr lang="ru-RU" dirty="0" smtClean="0"/>
              <a:t> </a:t>
            </a:r>
            <a:r>
              <a:rPr lang="en-US" dirty="0" smtClean="0"/>
              <a:t>What task was the most difficult?</a:t>
            </a:r>
          </a:p>
          <a:p>
            <a:r>
              <a:rPr lang="ru-RU" dirty="0" smtClean="0"/>
              <a:t>Какое задание было самым трудным?</a:t>
            </a:r>
            <a:endParaRPr lang="en-US" dirty="0" smtClean="0"/>
          </a:p>
          <a:p>
            <a:r>
              <a:rPr lang="en-US" dirty="0" smtClean="0"/>
              <a:t>Did you help your friends</a:t>
            </a:r>
            <a:r>
              <a:rPr lang="ru-RU" dirty="0" smtClean="0"/>
              <a:t>?</a:t>
            </a:r>
          </a:p>
          <a:p>
            <a:r>
              <a:rPr lang="ru-RU" dirty="0" smtClean="0"/>
              <a:t> Помогал ли ты одноклассникам?</a:t>
            </a:r>
            <a:endParaRPr lang="en-US" dirty="0" smtClean="0"/>
          </a:p>
          <a:p>
            <a:r>
              <a:rPr lang="en-US" dirty="0" smtClean="0"/>
              <a:t>Was this class well-planned? </a:t>
            </a:r>
            <a:endParaRPr lang="ru-RU" dirty="0" smtClean="0"/>
          </a:p>
          <a:p>
            <a:r>
              <a:rPr lang="ru-RU" dirty="0" smtClean="0"/>
              <a:t>Хорошо ли этот урок был спланирован?</a:t>
            </a:r>
            <a:endParaRPr lang="en-US" dirty="0" smtClean="0"/>
          </a:p>
          <a:p>
            <a:r>
              <a:rPr lang="en-US" dirty="0" smtClean="0"/>
              <a:t>Were you prepared well? </a:t>
            </a:r>
            <a:endParaRPr lang="ru-RU" dirty="0" smtClean="0"/>
          </a:p>
          <a:p>
            <a:r>
              <a:rPr lang="ru-RU" dirty="0" smtClean="0"/>
              <a:t>Хорошо ли ты был подготовлен?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Self-assessment - c</a:t>
            </a:r>
            <a:r>
              <a:rPr lang="ru-RU" dirty="0" err="1" smtClean="0"/>
              <a:t>амооценивание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Выбирайте себе смайлик: большой - если   очень хорошо потрудились на уроке, смайлик поменьше - если работали хорошо и маленький – если работали не в полную силу и могли бы работать лучше.</a:t>
            </a:r>
          </a:p>
          <a:p>
            <a:endParaRPr lang="ru-RU" dirty="0"/>
          </a:p>
        </p:txBody>
      </p:sp>
      <p:sp>
        <p:nvSpPr>
          <p:cNvPr id="4" name="Улыбающееся лицо 3"/>
          <p:cNvSpPr/>
          <p:nvPr/>
        </p:nvSpPr>
        <p:spPr>
          <a:xfrm>
            <a:off x="3707904" y="4322474"/>
            <a:ext cx="2782662" cy="2194849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лыбающееся лицо 4"/>
          <p:cNvSpPr/>
          <p:nvPr/>
        </p:nvSpPr>
        <p:spPr>
          <a:xfrm>
            <a:off x="755576" y="4731373"/>
            <a:ext cx="1768280" cy="178595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лыбающееся лицо 5"/>
          <p:cNvSpPr/>
          <p:nvPr/>
        </p:nvSpPr>
        <p:spPr>
          <a:xfrm>
            <a:off x="7740352" y="5564005"/>
            <a:ext cx="924704" cy="817468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 at the lesson</a:t>
            </a:r>
            <a:r>
              <a:rPr lang="ru-RU" dirty="0" smtClean="0"/>
              <a:t> </a:t>
            </a:r>
            <a:r>
              <a:rPr lang="en-US" dirty="0" smtClean="0"/>
              <a:t>we will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r</a:t>
            </a:r>
            <a:r>
              <a:rPr lang="en-US" dirty="0" smtClean="0"/>
              <a:t>ecite a poem</a:t>
            </a:r>
          </a:p>
          <a:p>
            <a:r>
              <a:rPr lang="en-US" dirty="0" smtClean="0"/>
              <a:t> revise the words and phrases, questions and answers</a:t>
            </a:r>
          </a:p>
          <a:p>
            <a:r>
              <a:rPr lang="en-US" dirty="0" smtClean="0"/>
              <a:t> read the texts about the family</a:t>
            </a:r>
            <a:endParaRPr lang="ru-RU" dirty="0" smtClean="0"/>
          </a:p>
          <a:p>
            <a:r>
              <a:rPr lang="ru-RU" dirty="0"/>
              <a:t>р</a:t>
            </a:r>
            <a:r>
              <a:rPr lang="en-US" dirty="0" smtClean="0"/>
              <a:t>lay a guessing game</a:t>
            </a:r>
          </a:p>
          <a:p>
            <a:r>
              <a:rPr lang="en-US" dirty="0" smtClean="0"/>
              <a:t> talk about TV families and do logical tasks</a:t>
            </a:r>
          </a:p>
          <a:p>
            <a:r>
              <a:rPr lang="en-US" dirty="0"/>
              <a:t>w</a:t>
            </a:r>
            <a:r>
              <a:rPr lang="en-US" dirty="0" smtClean="0"/>
              <a:t>rite a </a:t>
            </a:r>
            <a:r>
              <a:rPr lang="en-US" dirty="0" err="1" smtClean="0"/>
              <a:t>cinqain</a:t>
            </a:r>
            <a:endParaRPr lang="en-US" dirty="0" smtClean="0"/>
          </a:p>
          <a:p>
            <a:r>
              <a:rPr lang="en-US" dirty="0" smtClean="0"/>
              <a:t>write a running dictation</a:t>
            </a:r>
          </a:p>
          <a:p>
            <a:pPr marL="0" indent="0">
              <a:buNone/>
            </a:pPr>
            <a:endParaRPr lang="en-US" dirty="0" smtClean="0"/>
          </a:p>
          <a:p>
            <a:pPr algn="ctr"/>
            <a:r>
              <a:rPr lang="en-US" sz="4800" dirty="0" smtClean="0">
                <a:solidFill>
                  <a:srgbClr val="FF0000"/>
                </a:solidFill>
              </a:rPr>
              <a:t>Any more ideas?</a:t>
            </a:r>
          </a:p>
          <a:p>
            <a:endParaRPr lang="en-US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Подведение итогов урока. Выставление оценок</a:t>
            </a:r>
            <a:endParaRPr lang="ru-RU" dirty="0"/>
          </a:p>
        </p:txBody>
      </p:sp>
      <p:pic>
        <p:nvPicPr>
          <p:cNvPr id="16386" name="Picture 2" descr="ЕГЭ ГИА. соотношение баллов и оценки в 2014 году Единый госу…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844824"/>
            <a:ext cx="3749696" cy="47525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88913"/>
            <a:ext cx="8229600" cy="1152525"/>
          </a:xfrm>
        </p:spPr>
        <p:txBody>
          <a:bodyPr>
            <a:normAutofit fontScale="90000"/>
          </a:bodyPr>
          <a:lstStyle/>
          <a:p>
            <a:pPr eaLnBrk="1" hangingPunct="1">
              <a:buFont typeface="Wingdings" pitchFamily="2" charset="2"/>
              <a:buChar char="§"/>
            </a:pPr>
            <a:r>
              <a:rPr lang="en-US" b="1" dirty="0" err="1" smtClean="0"/>
              <a:t>Hometask</a:t>
            </a:r>
            <a:r>
              <a:rPr lang="en-US" b="1" dirty="0" smtClean="0"/>
              <a:t>: write about your family. Use the </a:t>
            </a:r>
            <a:r>
              <a:rPr lang="en-US" b="1" err="1" smtClean="0"/>
              <a:t>model</a:t>
            </a:r>
            <a:r>
              <a:rPr lang="en-US" b="1" smtClean="0"/>
              <a:t>. Do </a:t>
            </a:r>
            <a:r>
              <a:rPr lang="en-US" b="1" dirty="0" smtClean="0"/>
              <a:t>the poster or the multi-media presentation.</a:t>
            </a:r>
            <a:endParaRPr lang="ru-RU" b="1" dirty="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125538"/>
            <a:ext cx="8229600" cy="5327650"/>
          </a:xfrm>
        </p:spPr>
        <p:txBody>
          <a:bodyPr>
            <a:normAutofit/>
          </a:bodyPr>
          <a:lstStyle/>
          <a:p>
            <a:pPr algn="just" eaLnBrk="1" hangingPunct="1">
              <a:buFont typeface="Wingdings" pitchFamily="2" charset="2"/>
              <a:buNone/>
            </a:pPr>
            <a:r>
              <a:rPr lang="en-US" sz="3600" b="1" dirty="0" smtClean="0"/>
              <a:t>        </a:t>
            </a:r>
            <a:r>
              <a:rPr lang="en-US" sz="3200" b="1" dirty="0" smtClean="0"/>
              <a:t>This is my family. I have got a mother. Her name’s Ann. And I have got a father. His name’s Mark. I have got a sister. She’s ten. And I have got a brother. He’s nine.</a:t>
            </a:r>
          </a:p>
          <a:p>
            <a:pPr algn="just" eaLnBrk="1" hangingPunct="1">
              <a:buFont typeface="Wingdings" pitchFamily="2" charset="2"/>
              <a:buNone/>
            </a:pPr>
            <a:r>
              <a:rPr lang="en-US" sz="3200" b="1" dirty="0" smtClean="0"/>
              <a:t> I have got a grandmother and a grandfather.  How I love them all! My family is my most treasured possession. </a:t>
            </a:r>
            <a:endParaRPr lang="ru-RU" sz="3200" b="1" dirty="0" smtClean="0"/>
          </a:p>
        </p:txBody>
      </p:sp>
      <p:pic>
        <p:nvPicPr>
          <p:cNvPr id="4" name="Рисунок 3" descr="http://teacherclub.ru/wp-content/uploads/2012/07/%D1%81%D0%B5%D0%BC%D1%8C%D1%8F2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88224" y="5385774"/>
            <a:ext cx="2016224" cy="1357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ru-RU" dirty="0" smtClean="0"/>
              <a:t>Заключительная часть урока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What</a:t>
            </a:r>
            <a:r>
              <a:rPr lang="en-US" sz="6600" dirty="0" smtClean="0"/>
              <a:t> </a:t>
            </a:r>
            <a:r>
              <a:rPr lang="en-US" sz="6600" dirty="0" smtClean="0">
                <a:solidFill>
                  <a:srgbClr val="FFC000"/>
                </a:solidFill>
              </a:rPr>
              <a:t>is</a:t>
            </a:r>
            <a:r>
              <a:rPr lang="en-US" sz="6600" dirty="0" smtClean="0"/>
              <a:t> </a:t>
            </a:r>
            <a:r>
              <a:rPr lang="en-US" sz="6600" dirty="0" smtClean="0">
                <a:solidFill>
                  <a:srgbClr val="00B0F0"/>
                </a:solidFill>
              </a:rPr>
              <a:t>your</a:t>
            </a:r>
            <a:r>
              <a:rPr lang="en-US" sz="6600" dirty="0" smtClean="0"/>
              <a:t> </a:t>
            </a:r>
            <a:r>
              <a:rPr lang="en-US" sz="6600" dirty="0" smtClean="0">
                <a:solidFill>
                  <a:schemeClr val="accent2">
                    <a:lumMod val="75000"/>
                  </a:schemeClr>
                </a:solidFill>
              </a:rPr>
              <a:t>most</a:t>
            </a:r>
            <a:r>
              <a:rPr lang="en-US" sz="6600" dirty="0" smtClean="0"/>
              <a:t> </a:t>
            </a:r>
            <a:r>
              <a:rPr lang="en-US" sz="6600" dirty="0" smtClean="0">
                <a:solidFill>
                  <a:srgbClr val="7030A0"/>
                </a:solidFill>
              </a:rPr>
              <a:t>treasured</a:t>
            </a:r>
            <a:r>
              <a:rPr lang="en-US" sz="6600" dirty="0" smtClean="0"/>
              <a:t> </a:t>
            </a:r>
            <a:r>
              <a:rPr lang="en-US" sz="6600" dirty="0" smtClean="0">
                <a:solidFill>
                  <a:srgbClr val="FF0000"/>
                </a:solidFill>
              </a:rPr>
              <a:t>possession?</a:t>
            </a:r>
            <a:endParaRPr lang="ru-RU" sz="6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Unjumble</a:t>
            </a:r>
            <a:r>
              <a:rPr lang="en-US" dirty="0" smtClean="0"/>
              <a:t> the sentence!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</a:t>
            </a:r>
          </a:p>
          <a:p>
            <a:endParaRPr lang="en-US" sz="5400" dirty="0" smtClean="0"/>
          </a:p>
          <a:p>
            <a:r>
              <a:rPr lang="en-US" sz="5400" dirty="0" smtClean="0"/>
              <a:t>One/ one /for/ for /all /all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/>
            <a:r>
              <a:rPr lang="en-US" sz="5400" dirty="0" smtClean="0"/>
              <a:t>One for all, all for one!</a:t>
            </a:r>
            <a:endParaRPr lang="ru-RU" sz="5400" dirty="0" smtClean="0"/>
          </a:p>
          <a:p>
            <a:pPr marL="0" indent="0"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24578" name="Picture 2" descr="http://t1.gstatic.com/images?q=tbn:ANd9GcQ5Gd-ar-o6a6vawF5XS3KZUyh_OvPENyP4mtj11aIO7wPNDk5R4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83768" y="3429000"/>
            <a:ext cx="4104456" cy="331236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Can you match English and Russian proverbs?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054938392"/>
              </p:ext>
            </p:extLst>
          </p:nvPr>
        </p:nvGraphicFramePr>
        <p:xfrm>
          <a:off x="457200" y="1600200"/>
          <a:ext cx="7467600" cy="4376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33800"/>
                <a:gridCol w="3733800"/>
              </a:tblGrid>
              <a:tr h="1455069">
                <a:tc>
                  <a:txBody>
                    <a:bodyPr/>
                    <a:lstStyle/>
                    <a:p>
                      <a:r>
                        <a:rPr lang="en-US" sz="2400" b="0" dirty="0" smtClean="0">
                          <a:solidFill>
                            <a:schemeClr val="tx1"/>
                          </a:solidFill>
                          <a:latin typeface="Constantia" pitchFamily="18" charset="0"/>
                        </a:rPr>
                        <a:t>Like father, like son.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Constantia" pitchFamily="18" charset="0"/>
                      </a:endParaRPr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Constantia" pitchFamily="18" charset="0"/>
                        </a:rPr>
                        <a:t>Относись к семье, как к друзьям, а к друзьям, как к семье.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Constantia" pitchFamily="18" charset="0"/>
                      </a:endParaRPr>
                    </a:p>
                  </a:txBody>
                  <a:tcPr marL="82973" marR="82973"/>
                </a:tc>
              </a:tr>
              <a:tr h="843016">
                <a:tc>
                  <a:txBody>
                    <a:bodyPr/>
                    <a:lstStyle/>
                    <a:p>
                      <a:r>
                        <a:rPr lang="ru-RU" sz="2400" b="0" dirty="0" err="1" smtClean="0">
                          <a:solidFill>
                            <a:schemeClr val="tx1"/>
                          </a:solidFill>
                          <a:latin typeface="Constantia" pitchFamily="18" charset="0"/>
                        </a:rPr>
                        <a:t>Charity</a:t>
                      </a:r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Constantia" pitchFamily="18" charset="0"/>
                        </a:rPr>
                        <a:t> </a:t>
                      </a:r>
                      <a:r>
                        <a:rPr lang="ru-RU" sz="2400" b="0" dirty="0" err="1" smtClean="0">
                          <a:solidFill>
                            <a:schemeClr val="tx1"/>
                          </a:solidFill>
                          <a:latin typeface="Constantia" pitchFamily="18" charset="0"/>
                        </a:rPr>
                        <a:t>begins</a:t>
                      </a:r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Constantia" pitchFamily="18" charset="0"/>
                        </a:rPr>
                        <a:t> </a:t>
                      </a:r>
                      <a:r>
                        <a:rPr lang="ru-RU" sz="2400" b="0" dirty="0" err="1" smtClean="0">
                          <a:solidFill>
                            <a:schemeClr val="tx1"/>
                          </a:solidFill>
                          <a:latin typeface="Constantia" pitchFamily="18" charset="0"/>
                        </a:rPr>
                        <a:t>at</a:t>
                      </a:r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Constantia" pitchFamily="18" charset="0"/>
                        </a:rPr>
                        <a:t> </a:t>
                      </a:r>
                      <a:r>
                        <a:rPr lang="ru-RU" sz="2400" b="0" dirty="0" err="1" smtClean="0">
                          <a:solidFill>
                            <a:schemeClr val="tx1"/>
                          </a:solidFill>
                          <a:latin typeface="Constantia" pitchFamily="18" charset="0"/>
                        </a:rPr>
                        <a:t>home</a:t>
                      </a:r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Constantia" pitchFamily="18" charset="0"/>
                        </a:rPr>
                        <a:t>.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Constantia" pitchFamily="18" charset="0"/>
                      </a:endParaRPr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Constantia" pitchFamily="18" charset="0"/>
                        </a:rPr>
                        <a:t>Каков отец, таков и сын.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Constantia" pitchFamily="18" charset="0"/>
                      </a:endParaRPr>
                    </a:p>
                  </a:txBody>
                  <a:tcPr marL="82973" marR="82973"/>
                </a:tc>
              </a:tr>
              <a:tr h="2078669">
                <a:tc>
                  <a:txBody>
                    <a:bodyPr/>
                    <a:lstStyle/>
                    <a:p>
                      <a:r>
                        <a:rPr lang="en-US" sz="2400" b="0" dirty="0" smtClean="0">
                          <a:solidFill>
                            <a:schemeClr val="tx1"/>
                          </a:solidFill>
                          <a:latin typeface="Constantia" pitchFamily="18" charset="0"/>
                        </a:rPr>
                        <a:t>Treat your family like friends and your friends like family.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Constantia" pitchFamily="18" charset="0"/>
                      </a:endParaRPr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Constantia" pitchFamily="18" charset="0"/>
                        </a:rPr>
                        <a:t>Милосердие начинается со своей семьи.</a:t>
                      </a:r>
                    </a:p>
                    <a:p>
                      <a:endParaRPr lang="ru-RU" sz="2400" b="0" dirty="0">
                        <a:solidFill>
                          <a:schemeClr val="tx1"/>
                        </a:solidFill>
                        <a:latin typeface="Constantia" pitchFamily="18" charset="0"/>
                      </a:endParaRPr>
                    </a:p>
                  </a:txBody>
                  <a:tcPr marL="82973" marR="82973"/>
                </a:tc>
              </a:tr>
            </a:tbl>
          </a:graphicData>
        </a:graphic>
      </p:graphicFrame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 yourself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072142996"/>
              </p:ext>
            </p:extLst>
          </p:nvPr>
        </p:nvGraphicFramePr>
        <p:xfrm>
          <a:off x="457200" y="1600200"/>
          <a:ext cx="7467600" cy="42631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33800"/>
                <a:gridCol w="3733800"/>
              </a:tblGrid>
              <a:tr h="1154238">
                <a:tc>
                  <a:txBody>
                    <a:bodyPr/>
                    <a:lstStyle/>
                    <a:p>
                      <a:r>
                        <a:rPr lang="en-US" sz="2400" b="0" dirty="0" smtClean="0">
                          <a:latin typeface="Constantia" pitchFamily="18" charset="0"/>
                        </a:rPr>
                        <a:t>Like father, like son.</a:t>
                      </a:r>
                      <a:endParaRPr lang="ru-RU" sz="2400" b="0" dirty="0">
                        <a:latin typeface="Constantia" pitchFamily="18" charset="0"/>
                      </a:endParaRPr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dirty="0" smtClean="0">
                          <a:latin typeface="Constantia" pitchFamily="18" charset="0"/>
                        </a:rPr>
                        <a:t>Каков отец, таков и сын.</a:t>
                      </a:r>
                    </a:p>
                    <a:p>
                      <a:endParaRPr lang="ru-RU" sz="2400" b="0" dirty="0">
                        <a:latin typeface="Constantia" pitchFamily="18" charset="0"/>
                      </a:endParaRPr>
                    </a:p>
                  </a:txBody>
                  <a:tcPr marL="82973" marR="82973"/>
                </a:tc>
              </a:tr>
              <a:tr h="668725">
                <a:tc>
                  <a:txBody>
                    <a:bodyPr/>
                    <a:lstStyle/>
                    <a:p>
                      <a:r>
                        <a:rPr lang="ru-RU" sz="2400" b="0" dirty="0" err="1" smtClean="0">
                          <a:latin typeface="Constantia" pitchFamily="18" charset="0"/>
                        </a:rPr>
                        <a:t>Charity</a:t>
                      </a:r>
                      <a:r>
                        <a:rPr lang="ru-RU" sz="2400" b="0" dirty="0" smtClean="0">
                          <a:latin typeface="Constantia" pitchFamily="18" charset="0"/>
                        </a:rPr>
                        <a:t> </a:t>
                      </a:r>
                      <a:r>
                        <a:rPr lang="ru-RU" sz="2400" b="0" dirty="0" err="1" smtClean="0">
                          <a:latin typeface="Constantia" pitchFamily="18" charset="0"/>
                        </a:rPr>
                        <a:t>begins</a:t>
                      </a:r>
                      <a:r>
                        <a:rPr lang="ru-RU" sz="2400" b="0" dirty="0" smtClean="0">
                          <a:latin typeface="Constantia" pitchFamily="18" charset="0"/>
                        </a:rPr>
                        <a:t> </a:t>
                      </a:r>
                      <a:r>
                        <a:rPr lang="ru-RU" sz="2400" b="0" dirty="0" err="1" smtClean="0">
                          <a:latin typeface="Constantia" pitchFamily="18" charset="0"/>
                        </a:rPr>
                        <a:t>at</a:t>
                      </a:r>
                      <a:r>
                        <a:rPr lang="ru-RU" sz="2400" b="0" dirty="0" smtClean="0">
                          <a:latin typeface="Constantia" pitchFamily="18" charset="0"/>
                        </a:rPr>
                        <a:t> </a:t>
                      </a:r>
                      <a:r>
                        <a:rPr lang="ru-RU" sz="2400" b="0" dirty="0" err="1" smtClean="0">
                          <a:latin typeface="Constantia" pitchFamily="18" charset="0"/>
                        </a:rPr>
                        <a:t>home</a:t>
                      </a:r>
                      <a:r>
                        <a:rPr lang="ru-RU" sz="2400" b="0" dirty="0" smtClean="0">
                          <a:latin typeface="Constantia" pitchFamily="18" charset="0"/>
                        </a:rPr>
                        <a:t>.</a:t>
                      </a:r>
                      <a:endParaRPr lang="ru-RU" sz="2400" b="0" dirty="0">
                        <a:latin typeface="Constantia" pitchFamily="18" charset="0"/>
                      </a:endParaRPr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dirty="0" smtClean="0">
                          <a:latin typeface="Constantia" pitchFamily="18" charset="0"/>
                        </a:rPr>
                        <a:t>Милосердие начинается со своей семьи.</a:t>
                      </a:r>
                      <a:endParaRPr lang="en-US" sz="2400" b="0" dirty="0" smtClean="0">
                        <a:latin typeface="Constantia" pitchFamily="18" charset="0"/>
                      </a:endParaRPr>
                    </a:p>
                    <a:p>
                      <a:endParaRPr lang="ru-RU" sz="2400" b="0" dirty="0">
                        <a:latin typeface="Constantia" pitchFamily="18" charset="0"/>
                      </a:endParaRPr>
                    </a:p>
                  </a:txBody>
                  <a:tcPr marL="82973" marR="82973"/>
                </a:tc>
              </a:tr>
              <a:tr h="1648911">
                <a:tc>
                  <a:txBody>
                    <a:bodyPr/>
                    <a:lstStyle/>
                    <a:p>
                      <a:r>
                        <a:rPr lang="en-US" sz="2400" b="0" dirty="0" smtClean="0">
                          <a:latin typeface="Constantia" pitchFamily="18" charset="0"/>
                        </a:rPr>
                        <a:t>Treat your family like friends and your friends like family.</a:t>
                      </a:r>
                      <a:endParaRPr lang="ru-RU" sz="2400" b="0" dirty="0">
                        <a:latin typeface="Constantia" pitchFamily="18" charset="0"/>
                      </a:endParaRPr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b="0" dirty="0" smtClean="0">
                        <a:latin typeface="Constantia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dirty="0" smtClean="0">
                          <a:latin typeface="Constantia" pitchFamily="18" charset="0"/>
                        </a:rPr>
                        <a:t>Относись к семье, как к друзьям, а к друзьям, как к семье.</a:t>
                      </a:r>
                      <a:endParaRPr lang="en-US" sz="2400" b="0" dirty="0" smtClean="0">
                        <a:latin typeface="Constantia" pitchFamily="18" charset="0"/>
                      </a:endParaRPr>
                    </a:p>
                    <a:p>
                      <a:endParaRPr lang="ru-RU" sz="2400" b="0" dirty="0">
                        <a:latin typeface="Constantia" pitchFamily="18" charset="0"/>
                      </a:endParaRPr>
                    </a:p>
                  </a:txBody>
                  <a:tcPr marL="82973" marR="82973"/>
                </a:tc>
              </a:tr>
            </a:tbl>
          </a:graphicData>
        </a:graphic>
      </p:graphicFrame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489922"/>
          </a:xfrm>
        </p:spPr>
        <p:txBody>
          <a:bodyPr>
            <a:normAutofit/>
          </a:bodyPr>
          <a:lstStyle/>
          <a:p>
            <a:pPr algn="ctr"/>
            <a:r>
              <a:rPr lang="en-US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Thank you!</a:t>
            </a:r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200" b="1" dirty="0" smtClean="0"/>
              <a:t>We look forward to welcoming you to our  next school lesson!</a:t>
            </a:r>
            <a:endParaRPr lang="ru-RU" sz="3200" b="1" dirty="0"/>
          </a:p>
        </p:txBody>
      </p:sp>
      <p:pic>
        <p:nvPicPr>
          <p:cNvPr id="4" name="Picture 2" descr="C:\Users\Домашний\Downloads\смайлики\t09113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79712" y="3429000"/>
            <a:ext cx="4730298" cy="3096344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УМК “</a:t>
            </a:r>
            <a:r>
              <a:rPr lang="en-US" dirty="0" smtClean="0"/>
              <a:t>Spotlight</a:t>
            </a:r>
            <a:r>
              <a:rPr lang="ru-RU" dirty="0" smtClean="0"/>
              <a:t>” – 5 класс авторы Ю. Е. Ваулина, Д. Дули, О. Е. </a:t>
            </a:r>
            <a:r>
              <a:rPr lang="ru-RU" dirty="0" err="1" smtClean="0"/>
              <a:t>Подоляко</a:t>
            </a:r>
            <a:r>
              <a:rPr lang="ru-RU" dirty="0" smtClean="0"/>
              <a:t>, В. Эванс, издательство Москва «Просвещение» 2013 год</a:t>
            </a:r>
          </a:p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en.wikipedia.org/wiki/The_Simpsons</a:t>
            </a:r>
            <a:r>
              <a:rPr lang="en-US" dirty="0" smtClean="0"/>
              <a:t> </a:t>
            </a:r>
          </a:p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en.wikipedia.org/wiki/The_Flintstones</a:t>
            </a:r>
            <a:r>
              <a:rPr lang="en-US" dirty="0" smtClean="0"/>
              <a:t> </a:t>
            </a:r>
            <a:endParaRPr lang="ru-RU" dirty="0" smtClean="0"/>
          </a:p>
          <a:p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klasnaocinka.com.ua/ru/article/sinkvein-na-urokakh-angliiskogo-yazika.html</a:t>
            </a:r>
            <a:r>
              <a:rPr lang="ru-RU" dirty="0" smtClean="0"/>
              <a:t> </a:t>
            </a:r>
          </a:p>
          <a:p>
            <a:endParaRPr lang="en-US" dirty="0" smtClean="0"/>
          </a:p>
          <a:p>
            <a:endParaRPr lang="ru-RU" dirty="0" smtClean="0"/>
          </a:p>
          <a:p>
            <a:endParaRPr lang="en-US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Фонетическая зарядка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/>
              <a:t>Let’s read the poem “I love my Mummy”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1, 1, 1 – I love the sun.</a:t>
            </a:r>
            <a:br>
              <a:rPr lang="en-US" dirty="0" smtClean="0"/>
            </a:br>
            <a:r>
              <a:rPr lang="en-US" dirty="0" smtClean="0"/>
              <a:t>2, 2, 2 – I love my Mummy too!</a:t>
            </a:r>
            <a:br>
              <a:rPr lang="en-US" dirty="0" smtClean="0"/>
            </a:br>
            <a:r>
              <a:rPr lang="en-US" dirty="0" smtClean="0"/>
              <a:t>3, 3, 3 – My Mummy loves me.</a:t>
            </a:r>
            <a:br>
              <a:rPr lang="en-US" dirty="0" smtClean="0"/>
            </a:br>
            <a:r>
              <a:rPr lang="en-US" dirty="0" smtClean="0"/>
              <a:t>4, 4, 4 – I love her more and more.</a:t>
            </a:r>
            <a:br>
              <a:rPr lang="en-US" dirty="0" smtClean="0"/>
            </a:br>
            <a:r>
              <a:rPr lang="en-US" dirty="0" smtClean="0"/>
              <a:t>I count from 1 – I love the sun.</a:t>
            </a:r>
            <a:br>
              <a:rPr lang="en-US" dirty="0" smtClean="0"/>
            </a:br>
            <a:r>
              <a:rPr lang="en-US" dirty="0" smtClean="0"/>
              <a:t>I count to four – I love my Mummy more! </a:t>
            </a:r>
            <a:endParaRPr lang="ru-RU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Мотивационный блок</a:t>
            </a:r>
            <a:br>
              <a:rPr lang="ru-RU" dirty="0" smtClean="0"/>
            </a:br>
            <a:r>
              <a:rPr lang="ru-RU" dirty="0" smtClean="0"/>
              <a:t>Речевая зарядка</a:t>
            </a:r>
            <a:endParaRPr lang="ru-RU" dirty="0"/>
          </a:p>
        </p:txBody>
      </p:sp>
      <p:pic>
        <p:nvPicPr>
          <p:cNvPr id="4" name="Picture 14" descr="J0254439"/>
          <p:cNvPicPr>
            <a:picLocks noGrp="1" noChangeAspect="1" noChangeArrowheads="1" noCro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28794" y="2500306"/>
            <a:ext cx="4714908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 your information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857364"/>
            <a:ext cx="8229600" cy="4174806"/>
          </a:xfrm>
        </p:spPr>
        <p:txBody>
          <a:bodyPr>
            <a:normAutofit/>
          </a:bodyPr>
          <a:lstStyle/>
          <a:p>
            <a:r>
              <a:rPr lang="en-US" dirty="0" smtClean="0"/>
              <a:t>AS YOU KNOW 2008 WAS A FAMILY YEAR. IN DECEMBER 2007 THE PRESIDENT, VLADIMIR PUTIN, OPENING THE FAMILY YEAR SAID:” FAMILY PLAYS AN IMPORTANT ROLE IN OUR LIFE AND IT’S GREAT WHEN A PERSON HAS A LOT OF RELATIVES”. </a:t>
            </a:r>
          </a:p>
          <a:p>
            <a:endParaRPr lang="ru-RU" dirty="0" smtClean="0"/>
          </a:p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18639" y="4365104"/>
            <a:ext cx="5715008" cy="235517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863</TotalTime>
  <Words>1478</Words>
  <Application>Microsoft Office PowerPoint</Application>
  <PresentationFormat>Экран (4:3)</PresentationFormat>
  <Paragraphs>316</Paragraphs>
  <Slides>68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68</vt:i4>
      </vt:variant>
    </vt:vector>
  </HeadingPairs>
  <TitlesOfParts>
    <vt:vector size="69" baseType="lpstr">
      <vt:lpstr>Эркер</vt:lpstr>
      <vt:lpstr>Презентация PowerPoint</vt:lpstr>
      <vt:lpstr> Организационный момент  Определение темы и задач урока </vt:lpstr>
      <vt:lpstr>           Dear children! Do the puzzle and you’ll be able to name the topic of our lesson </vt:lpstr>
      <vt:lpstr>           </vt:lpstr>
      <vt:lpstr>Презентация PowerPoint</vt:lpstr>
      <vt:lpstr>Today at the lesson we will</vt:lpstr>
      <vt:lpstr>Фонетическая зарядка Let’s read the poem “I love my Mummy”</vt:lpstr>
      <vt:lpstr>  Мотивационный блок Речевая зарядка</vt:lpstr>
      <vt:lpstr>For your information</vt:lpstr>
      <vt:lpstr>Презентация PowerPoint</vt:lpstr>
      <vt:lpstr>Pair work.Unjumble the words!Буквы в словах перепутаны местами. Поставьте их в правильном порядке.</vt:lpstr>
      <vt:lpstr>Unjumble the words!Буквы в словах перепутаны местами. Поставьте их в правильном порядке.</vt:lpstr>
      <vt:lpstr>Основная часть урока</vt:lpstr>
      <vt:lpstr>   Work in pairs and find the odd-one-out</vt:lpstr>
      <vt:lpstr> Check yourself</vt:lpstr>
      <vt:lpstr>Pair work.What fairy tale character is the text about? Read and find out</vt:lpstr>
      <vt:lpstr>This is Colobok because he is kind and funny and ran away from his grandparents</vt:lpstr>
      <vt:lpstr>Dynamic break</vt:lpstr>
      <vt:lpstr>Dynamic break</vt:lpstr>
      <vt:lpstr>Translation practise</vt:lpstr>
      <vt:lpstr>Translate into English!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Thank you, friends!</vt:lpstr>
      <vt:lpstr>Now let’s help Neznaika match questions and answers. Work in pairs! Write down your answers!</vt:lpstr>
      <vt:lpstr>Check yourself</vt:lpstr>
      <vt:lpstr>   Let’s play a guessing game!   Guess who is who    in The Simpsons  family! </vt:lpstr>
      <vt:lpstr>   Let’s play a guessing game!   Guess who is who    in The Simpsons  family! </vt:lpstr>
      <vt:lpstr> He is tall and fat  </vt:lpstr>
      <vt:lpstr>Презентация PowerPoint</vt:lpstr>
      <vt:lpstr>Her hair is blue</vt:lpstr>
      <vt:lpstr>Презентация PowerPoint</vt:lpstr>
      <vt:lpstr>He likes comic books and skateboarding</vt:lpstr>
      <vt:lpstr>Презентация PowerPoint</vt:lpstr>
      <vt:lpstr>They can play the saxophone</vt:lpstr>
      <vt:lpstr>What do you know about the Flintstones?</vt:lpstr>
      <vt:lpstr>Running dictation The Flintstones. </vt:lpstr>
      <vt:lpstr>Running dictation The Flintstones. </vt:lpstr>
      <vt:lpstr>Running dictation The Flintstones Fill in the gaps</vt:lpstr>
      <vt:lpstr>  Where are  The Flintstones from? </vt:lpstr>
      <vt:lpstr>Рефлексия. Написание синквейна</vt:lpstr>
      <vt:lpstr>Reflexion. Let’s make a cinquain about a family</vt:lpstr>
      <vt:lpstr>   Read some examples</vt:lpstr>
      <vt:lpstr>Dad </vt:lpstr>
      <vt:lpstr>Grandmother </vt:lpstr>
      <vt:lpstr> Now choose the title and write your own cinqain </vt:lpstr>
      <vt:lpstr>Self-assessment - cамооценивание</vt:lpstr>
      <vt:lpstr>Self-assessment - cамооценивание</vt:lpstr>
      <vt:lpstr>Подведение итогов урока. Выставление оценок</vt:lpstr>
      <vt:lpstr>Hometask: write about your family. Use the model. Do the poster or the multi-media presentation.</vt:lpstr>
      <vt:lpstr>Заключительная часть урока </vt:lpstr>
      <vt:lpstr>Unjumble the sentence!</vt:lpstr>
      <vt:lpstr>Презентация PowerPoint</vt:lpstr>
      <vt:lpstr>Can you match English and Russian proverbs?</vt:lpstr>
      <vt:lpstr>Check yourself</vt:lpstr>
      <vt:lpstr>Thank you! </vt:lpstr>
      <vt:lpstr>Источники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Ольга</cp:lastModifiedBy>
  <cp:revision>90</cp:revision>
  <dcterms:modified xsi:type="dcterms:W3CDTF">2015-05-04T19:43:49Z</dcterms:modified>
</cp:coreProperties>
</file>