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2" d="100"/>
          <a:sy n="62" d="100"/>
        </p:scale>
        <p:origin x="-1206"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B8CB49C-6BE3-4FDA-8A9A-C3146D68F712}" type="datetimeFigureOut">
              <a:rPr lang="ru-RU" smtClean="0"/>
              <a:t>20.04.2015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A4B4944A-426D-4640-A6CD-F43612D44D0B}"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B8CB49C-6BE3-4FDA-8A9A-C3146D68F712}" type="datetimeFigureOut">
              <a:rPr lang="ru-RU" smtClean="0"/>
              <a:t>20.04.2015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B4944A-426D-4640-A6CD-F43612D44D0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B8CB49C-6BE3-4FDA-8A9A-C3146D68F712}" type="datetimeFigureOut">
              <a:rPr lang="ru-RU" smtClean="0"/>
              <a:t>20.04.2015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B4944A-426D-4640-A6CD-F43612D44D0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B8CB49C-6BE3-4FDA-8A9A-C3146D68F712}" type="datetimeFigureOut">
              <a:rPr lang="ru-RU" smtClean="0"/>
              <a:t>20.04.2015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B4944A-426D-4640-A6CD-F43612D44D0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B8CB49C-6BE3-4FDA-8A9A-C3146D68F712}" type="datetimeFigureOut">
              <a:rPr lang="ru-RU" smtClean="0"/>
              <a:t>20.04.2015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A4B4944A-426D-4640-A6CD-F43612D44D0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B8CB49C-6BE3-4FDA-8A9A-C3146D68F712}" type="datetimeFigureOut">
              <a:rPr lang="ru-RU" smtClean="0"/>
              <a:t>20.04.2015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B4944A-426D-4640-A6CD-F43612D44D0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B8CB49C-6BE3-4FDA-8A9A-C3146D68F712}" type="datetimeFigureOut">
              <a:rPr lang="ru-RU" smtClean="0"/>
              <a:t>20.04.2015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4B4944A-426D-4640-A6CD-F43612D44D0B}"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B8CB49C-6BE3-4FDA-8A9A-C3146D68F712}" type="datetimeFigureOut">
              <a:rPr lang="ru-RU" smtClean="0"/>
              <a:t>20.04.2015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4B4944A-426D-4640-A6CD-F43612D44D0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B8CB49C-6BE3-4FDA-8A9A-C3146D68F712}" type="datetimeFigureOut">
              <a:rPr lang="ru-RU" smtClean="0"/>
              <a:t>20.04.2015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4B4944A-426D-4640-A6CD-F43612D44D0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B8CB49C-6BE3-4FDA-8A9A-C3146D68F712}" type="datetimeFigureOut">
              <a:rPr lang="ru-RU" smtClean="0"/>
              <a:t>20.04.2015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B4944A-426D-4640-A6CD-F43612D44D0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B8CB49C-6BE3-4FDA-8A9A-C3146D68F712}" type="datetimeFigureOut">
              <a:rPr lang="ru-RU" smtClean="0"/>
              <a:t>20.04.2015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B4944A-426D-4640-A6CD-F43612D44D0B}"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B8CB49C-6BE3-4FDA-8A9A-C3146D68F712}" type="datetimeFigureOut">
              <a:rPr lang="ru-RU" smtClean="0"/>
              <a:t>20.04.2015</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4B4944A-426D-4640-A6CD-F43612D44D0B}"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142852"/>
            <a:ext cx="6215106" cy="1543048"/>
          </a:xfrm>
        </p:spPr>
        <p:txBody>
          <a:bodyPr/>
          <a:lstStyle/>
          <a:p>
            <a:r>
              <a:rPr lang="en-US" b="0" dirty="0" err="1" smtClean="0"/>
              <a:t>Agdam</a:t>
            </a:r>
            <a:r>
              <a:rPr lang="en-US" b="0" dirty="0" smtClean="0"/>
              <a:t/>
            </a:r>
            <a:br>
              <a:rPr lang="en-US" b="0" dirty="0" smtClean="0"/>
            </a:br>
            <a:endParaRPr lang="ru-RU" dirty="0"/>
          </a:p>
        </p:txBody>
      </p:sp>
      <p:sp>
        <p:nvSpPr>
          <p:cNvPr id="3" name="Подзаголовок 2"/>
          <p:cNvSpPr>
            <a:spLocks noGrp="1"/>
          </p:cNvSpPr>
          <p:nvPr>
            <p:ph type="subTitle" idx="1"/>
          </p:nvPr>
        </p:nvSpPr>
        <p:spPr>
          <a:xfrm>
            <a:off x="3707904" y="4929198"/>
            <a:ext cx="5436096" cy="1466848"/>
          </a:xfrm>
        </p:spPr>
        <p:txBody>
          <a:bodyPr/>
          <a:lstStyle/>
          <a:p>
            <a:r>
              <a:rPr lang="en-US" dirty="0" err="1" smtClean="0"/>
              <a:t>Churikov</a:t>
            </a:r>
            <a:r>
              <a:rPr lang="en-US" dirty="0" smtClean="0"/>
              <a:t> </a:t>
            </a:r>
            <a:r>
              <a:rPr lang="en-US" dirty="0" err="1" smtClean="0"/>
              <a:t>Yury</a:t>
            </a:r>
            <a:r>
              <a:rPr lang="en-US" dirty="0" smtClean="0"/>
              <a:t> </a:t>
            </a:r>
            <a:r>
              <a:rPr lang="en-US" dirty="0" smtClean="0"/>
              <a:t>9A</a:t>
            </a:r>
            <a:endParaRPr lang="ru-RU" dirty="0" smtClean="0"/>
          </a:p>
          <a:p>
            <a:r>
              <a:rPr lang="en-US" dirty="0" smtClean="0"/>
              <a:t>Tutor: Anna A. </a:t>
            </a:r>
            <a:r>
              <a:rPr lang="en-US" dirty="0" err="1" smtClean="0"/>
              <a:t>Sharapova</a:t>
            </a:r>
            <a:endParaRPr lang="en-US" dirty="0" smtClean="0"/>
          </a:p>
          <a:p>
            <a:endParaRPr lang="ru-RU" dirty="0"/>
          </a:p>
        </p:txBody>
      </p:sp>
      <p:pic>
        <p:nvPicPr>
          <p:cNvPr id="14338" name="Picture 2" descr="Агдам"/>
          <p:cNvPicPr>
            <a:picLocks noChangeAspect="1" noChangeArrowheads="1"/>
          </p:cNvPicPr>
          <p:nvPr/>
        </p:nvPicPr>
        <p:blipFill>
          <a:blip r:embed="rId2"/>
          <a:srcRect/>
          <a:stretch>
            <a:fillRect/>
          </a:stretch>
        </p:blipFill>
        <p:spPr bwMode="auto">
          <a:xfrm>
            <a:off x="357158" y="1428736"/>
            <a:ext cx="5334036" cy="3500462"/>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642918"/>
            <a:ext cx="4214810" cy="5355312"/>
          </a:xfrm>
          <a:prstGeom prst="rect">
            <a:avLst/>
          </a:prstGeom>
        </p:spPr>
        <p:txBody>
          <a:bodyPr wrap="square">
            <a:spAutoFit/>
          </a:bodyPr>
          <a:lstStyle/>
          <a:p>
            <a:r>
              <a:rPr lang="en-US" b="1" dirty="0" err="1"/>
              <a:t>Ağdam</a:t>
            </a:r>
            <a:r>
              <a:rPr lang="en-US" dirty="0"/>
              <a:t> </a:t>
            </a:r>
            <a:r>
              <a:rPr lang="en-US" dirty="0" smtClean="0"/>
              <a:t> </a:t>
            </a:r>
            <a:r>
              <a:rPr lang="en-US" dirty="0"/>
              <a:t>is a ghost town in the southwest part of Azerbaijan and the capital of its </a:t>
            </a:r>
            <a:r>
              <a:rPr lang="en-US" dirty="0" err="1"/>
              <a:t>Agdam</a:t>
            </a:r>
            <a:r>
              <a:rPr lang="en-US" dirty="0"/>
              <a:t> Rayon. In July 1993, after heavy fighting, </a:t>
            </a:r>
            <a:r>
              <a:rPr lang="en-US" dirty="0" err="1"/>
              <a:t>Agdam</a:t>
            </a:r>
            <a:r>
              <a:rPr lang="en-US" dirty="0"/>
              <a:t> was captured by the forces of the </a:t>
            </a:r>
            <a:r>
              <a:rPr lang="en-US" dirty="0" err="1"/>
              <a:t>Nagorno</a:t>
            </a:r>
            <a:r>
              <a:rPr lang="en-US" dirty="0"/>
              <a:t> </a:t>
            </a:r>
            <a:r>
              <a:rPr lang="en-US" dirty="0" err="1" smtClean="0"/>
              <a:t>Karabakh</a:t>
            </a:r>
            <a:r>
              <a:rPr lang="en-US" dirty="0" smtClean="0"/>
              <a:t> </a:t>
            </a:r>
            <a:r>
              <a:rPr lang="en-US" dirty="0"/>
              <a:t>Republic during its 1993 summer offensives. As the town fell, its entire population were forced to flee eastwards. In the immediate aftermath of the fighting, the Armenian forces decided to destroy much of </a:t>
            </a:r>
            <a:r>
              <a:rPr lang="en-US" dirty="0" err="1"/>
              <a:t>Agdam</a:t>
            </a:r>
            <a:r>
              <a:rPr lang="en-US" dirty="0"/>
              <a:t> to prevent its recapture by Azerbaijan</a:t>
            </a:r>
            <a:r>
              <a:rPr lang="en-US" dirty="0" smtClean="0"/>
              <a:t>.</a:t>
            </a:r>
            <a:r>
              <a:rPr lang="en-US" dirty="0"/>
              <a:t> More damage occurred in the following decades when the deserted town was looted for building materials. </a:t>
            </a:r>
            <a:r>
              <a:rPr lang="en-US" dirty="0" err="1"/>
              <a:t>Agdam</a:t>
            </a:r>
            <a:r>
              <a:rPr lang="en-US" dirty="0"/>
              <a:t> is currently ruinous and uninhabited and empty</a:t>
            </a:r>
            <a:r>
              <a:rPr lang="en-US" dirty="0" smtClean="0"/>
              <a:t>.</a:t>
            </a:r>
            <a:r>
              <a:rPr lang="en-US" dirty="0"/>
              <a:t> The town's large </a:t>
            </a:r>
            <a:r>
              <a:rPr lang="en-US" dirty="0" err="1"/>
              <a:t>Aghdam</a:t>
            </a:r>
            <a:r>
              <a:rPr lang="en-US" dirty="0"/>
              <a:t> Mosque survives intact but in a derelict condition.</a:t>
            </a:r>
            <a:endParaRPr lang="ru-RU" dirty="0"/>
          </a:p>
        </p:txBody>
      </p:sp>
      <p:pic>
        <p:nvPicPr>
          <p:cNvPr id="1026" name="Picture 2" descr="Azerbaycan diasporasi &quot; Страница 4 &quot; GREAT.AZ Самые Интересные Новости"/>
          <p:cNvPicPr>
            <a:picLocks noChangeAspect="1" noChangeArrowheads="1"/>
          </p:cNvPicPr>
          <p:nvPr/>
        </p:nvPicPr>
        <p:blipFill>
          <a:blip r:embed="rId2"/>
          <a:srcRect/>
          <a:stretch>
            <a:fillRect/>
          </a:stretch>
        </p:blipFill>
        <p:spPr bwMode="auto">
          <a:xfrm>
            <a:off x="4643438" y="1785926"/>
            <a:ext cx="4286280" cy="34290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42910" y="500042"/>
            <a:ext cx="6143668" cy="2862322"/>
          </a:xfrm>
          <a:prstGeom prst="rect">
            <a:avLst/>
          </a:prstGeom>
        </p:spPr>
        <p:txBody>
          <a:bodyPr wrap="square">
            <a:spAutoFit/>
          </a:bodyPr>
          <a:lstStyle/>
          <a:p>
            <a:r>
              <a:rPr lang="en-US" sz="3600" dirty="0" smtClean="0">
                <a:solidFill>
                  <a:schemeClr val="bg1">
                    <a:lumMod val="95000"/>
                    <a:lumOff val="5000"/>
                  </a:schemeClr>
                </a:solidFill>
              </a:rPr>
              <a:t>Etymology</a:t>
            </a:r>
            <a:endParaRPr lang="en-US" sz="3600" dirty="0">
              <a:solidFill>
                <a:schemeClr val="bg1">
                  <a:lumMod val="95000"/>
                  <a:lumOff val="5000"/>
                </a:schemeClr>
              </a:solidFill>
            </a:endParaRPr>
          </a:p>
          <a:p>
            <a:r>
              <a:rPr lang="en-US" dirty="0"/>
              <a:t>The city's name is of Azerbaijani origin and means </a:t>
            </a:r>
            <a:r>
              <a:rPr lang="en-US" i="1" dirty="0"/>
              <a:t>White House</a:t>
            </a:r>
            <a:r>
              <a:rPr lang="en-US" dirty="0"/>
              <a:t>, in which </a:t>
            </a:r>
            <a:r>
              <a:rPr lang="en-US" i="1" dirty="0" err="1"/>
              <a:t>ağ</a:t>
            </a:r>
            <a:r>
              <a:rPr lang="en-US" dirty="0"/>
              <a:t> means "white" and </a:t>
            </a:r>
            <a:r>
              <a:rPr lang="en-US" i="1" dirty="0"/>
              <a:t>dam</a:t>
            </a:r>
            <a:r>
              <a:rPr lang="en-US" dirty="0"/>
              <a:t> is </a:t>
            </a:r>
            <a:r>
              <a:rPr lang="en-US" i="1" dirty="0"/>
              <a:t>house</a:t>
            </a:r>
            <a:r>
              <a:rPr lang="en-US" dirty="0"/>
              <a:t> or "attic", thus referring to a </a:t>
            </a:r>
            <a:r>
              <a:rPr lang="en-US" i="1" dirty="0"/>
              <a:t>bright sun-lit, white house</a:t>
            </a:r>
            <a:r>
              <a:rPr lang="en-US" dirty="0"/>
              <a:t> which was given by </a:t>
            </a:r>
            <a:r>
              <a:rPr lang="en-US" dirty="0" err="1"/>
              <a:t>Panah</a:t>
            </a:r>
            <a:r>
              <a:rPr lang="en-US" dirty="0"/>
              <a:t> Ali Khan of </a:t>
            </a:r>
            <a:r>
              <a:rPr lang="en-US" dirty="0" err="1"/>
              <a:t>Karabakh</a:t>
            </a:r>
            <a:r>
              <a:rPr lang="en-US" dirty="0"/>
              <a:t> Khanate</a:t>
            </a:r>
            <a:r>
              <a:rPr lang="en-US" dirty="0" smtClean="0"/>
              <a:t>.</a:t>
            </a:r>
            <a:endParaRPr lang="en-US" dirty="0"/>
          </a:p>
          <a:p>
            <a:r>
              <a:rPr lang="en-US" dirty="0"/>
              <a:t>Another possibility is that it was derived from ancient Turkic glossary meaning "small fortress". In the distant past, Turkic speaking tribes built small fortresses for their protection and safety</a:t>
            </a:r>
            <a:r>
              <a:rPr lang="en-US" dirty="0" smtClean="0"/>
              <a:t>.</a:t>
            </a:r>
            <a:endParaRPr lang="en-US" dirty="0"/>
          </a:p>
        </p:txBody>
      </p:sp>
      <p:pic>
        <p:nvPicPr>
          <p:cNvPr id="15362" name="Picture 2" descr="Агдам до войны - Фото &quot; GREAT.AZ Самые Интересные Новости"/>
          <p:cNvPicPr>
            <a:picLocks noChangeAspect="1" noChangeArrowheads="1"/>
          </p:cNvPicPr>
          <p:nvPr/>
        </p:nvPicPr>
        <p:blipFill>
          <a:blip r:embed="rId2"/>
          <a:srcRect b="4651"/>
          <a:stretch>
            <a:fillRect/>
          </a:stretch>
        </p:blipFill>
        <p:spPr bwMode="auto">
          <a:xfrm>
            <a:off x="4000496" y="3357562"/>
            <a:ext cx="4415366" cy="29289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71472" y="642918"/>
            <a:ext cx="7143800" cy="1477328"/>
          </a:xfrm>
          <a:prstGeom prst="rect">
            <a:avLst/>
          </a:prstGeom>
        </p:spPr>
        <p:txBody>
          <a:bodyPr wrap="square">
            <a:spAutoFit/>
          </a:bodyPr>
          <a:lstStyle/>
          <a:p>
            <a:r>
              <a:rPr lang="en-US" dirty="0" err="1"/>
              <a:t>Agdam</a:t>
            </a:r>
            <a:r>
              <a:rPr lang="en-US" dirty="0"/>
              <a:t> was founded in the 18th century and granted city status in 1828</a:t>
            </a:r>
            <a:r>
              <a:rPr lang="en-US" dirty="0" smtClean="0"/>
              <a:t>.</a:t>
            </a:r>
            <a:r>
              <a:rPr lang="en-US" dirty="0"/>
              <a:t> It is 26 kilometers from </a:t>
            </a:r>
            <a:r>
              <a:rPr lang="en-US" dirty="0" err="1"/>
              <a:t>Stepanakert</a:t>
            </a:r>
            <a:r>
              <a:rPr lang="en-US" dirty="0"/>
              <a:t>. Before the </a:t>
            </a:r>
            <a:r>
              <a:rPr lang="en-US" u="sng" dirty="0"/>
              <a:t>Nagorno-Karabakh War</a:t>
            </a:r>
            <a:r>
              <a:rPr lang="en-US" dirty="0"/>
              <a:t>, butter, wine (Industrial Association for processing of grapes - </a:t>
            </a:r>
            <a:r>
              <a:rPr lang="en-US" dirty="0" err="1"/>
              <a:t>Agdam</a:t>
            </a:r>
            <a:r>
              <a:rPr lang="en-US" dirty="0"/>
              <a:t> Brandy Company), machine factories and a railway station functioned there</a:t>
            </a:r>
            <a:r>
              <a:rPr lang="en-US" dirty="0" smtClean="0"/>
              <a:t>.</a:t>
            </a:r>
            <a:endParaRPr lang="ru-RU" dirty="0"/>
          </a:p>
        </p:txBody>
      </p:sp>
      <p:sp>
        <p:nvSpPr>
          <p:cNvPr id="6" name="Прямоугольник 5"/>
          <p:cNvSpPr/>
          <p:nvPr/>
        </p:nvSpPr>
        <p:spPr>
          <a:xfrm>
            <a:off x="857224" y="214290"/>
            <a:ext cx="1569660" cy="584775"/>
          </a:xfrm>
          <a:prstGeom prst="rect">
            <a:avLst/>
          </a:prstGeom>
        </p:spPr>
        <p:txBody>
          <a:bodyPr wrap="none">
            <a:spAutoFit/>
          </a:bodyPr>
          <a:lstStyle/>
          <a:p>
            <a:r>
              <a:rPr lang="en-US" sz="3200" dirty="0">
                <a:solidFill>
                  <a:schemeClr val="bg1">
                    <a:lumMod val="95000"/>
                    <a:lumOff val="5000"/>
                  </a:schemeClr>
                </a:solidFill>
              </a:rPr>
              <a:t>History</a:t>
            </a:r>
          </a:p>
        </p:txBody>
      </p:sp>
      <p:pic>
        <p:nvPicPr>
          <p:cNvPr id="16390" name="Picture 6" descr="Ъ-Фото - Город, которого нет"/>
          <p:cNvPicPr>
            <a:picLocks noChangeAspect="1" noChangeArrowheads="1"/>
          </p:cNvPicPr>
          <p:nvPr/>
        </p:nvPicPr>
        <p:blipFill>
          <a:blip r:embed="rId2"/>
          <a:srcRect/>
          <a:stretch>
            <a:fillRect/>
          </a:stretch>
        </p:blipFill>
        <p:spPr bwMode="auto">
          <a:xfrm>
            <a:off x="4000496" y="2143116"/>
            <a:ext cx="4629128" cy="347184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6392" name="Picture 8" descr="rusproject.org"/>
          <p:cNvPicPr>
            <a:picLocks noChangeAspect="1" noChangeArrowheads="1"/>
          </p:cNvPicPr>
          <p:nvPr/>
        </p:nvPicPr>
        <p:blipFill>
          <a:blip r:embed="rId3"/>
          <a:srcRect/>
          <a:stretch>
            <a:fillRect/>
          </a:stretch>
        </p:blipFill>
        <p:spPr bwMode="auto">
          <a:xfrm>
            <a:off x="285720" y="2214554"/>
            <a:ext cx="3500462" cy="428235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642918"/>
            <a:ext cx="7786742" cy="3139321"/>
          </a:xfrm>
          <a:prstGeom prst="rect">
            <a:avLst/>
          </a:prstGeom>
        </p:spPr>
        <p:txBody>
          <a:bodyPr wrap="square">
            <a:spAutoFit/>
          </a:bodyPr>
          <a:lstStyle/>
          <a:p>
            <a:r>
              <a:rPr lang="en-US" dirty="0" err="1"/>
              <a:t>Agdam</a:t>
            </a:r>
            <a:r>
              <a:rPr lang="en-US" dirty="0"/>
              <a:t> was the scene of fierce fighting during the Nagorno-Karabakh War. According to journalist Robert Parsons, </a:t>
            </a:r>
            <a:r>
              <a:rPr lang="en-US" dirty="0" err="1"/>
              <a:t>Agdam</a:t>
            </a:r>
            <a:r>
              <a:rPr lang="en-US" dirty="0"/>
              <a:t> was used by Azerbaijan as a base for attacks on </a:t>
            </a:r>
            <a:r>
              <a:rPr lang="en-US" dirty="0" err="1"/>
              <a:t>Karabakh</a:t>
            </a:r>
            <a:r>
              <a:rPr lang="en-US" dirty="0"/>
              <a:t>, launching </a:t>
            </a:r>
            <a:r>
              <a:rPr lang="en-US" dirty="0" err="1"/>
              <a:t>GRADmissiles</a:t>
            </a:r>
            <a:r>
              <a:rPr lang="en-US" dirty="0"/>
              <a:t> and bombing raids from there against </a:t>
            </a:r>
            <a:r>
              <a:rPr lang="en-US" dirty="0" smtClean="0"/>
              <a:t>civilians.</a:t>
            </a:r>
            <a:r>
              <a:rPr lang="en-US" baseline="30000" dirty="0"/>
              <a:t> </a:t>
            </a:r>
            <a:r>
              <a:rPr lang="en-US" dirty="0" smtClean="0"/>
              <a:t>During </a:t>
            </a:r>
            <a:r>
              <a:rPr lang="en-US" dirty="0"/>
              <a:t>the Battle of </a:t>
            </a:r>
            <a:r>
              <a:rPr lang="en-US" dirty="0" err="1"/>
              <a:t>Aghdam</a:t>
            </a:r>
            <a:r>
              <a:rPr lang="en-US" dirty="0"/>
              <a:t>, violations of the rules of war such as hostage-taking, indiscriminate fire and the forcible displacement of civilians were committed by Armenian </a:t>
            </a:r>
            <a:r>
              <a:rPr lang="en-US" dirty="0" smtClean="0"/>
              <a:t>forces.</a:t>
            </a:r>
            <a:r>
              <a:rPr lang="en-US" dirty="0"/>
              <a:t> As the city fell, almost its entire population fled eastward</a:t>
            </a:r>
            <a:r>
              <a:rPr lang="en-US" dirty="0" smtClean="0"/>
              <a:t>.</a:t>
            </a:r>
            <a:endParaRPr lang="en-US" dirty="0"/>
          </a:p>
          <a:p>
            <a:r>
              <a:rPr lang="en-US" dirty="0"/>
              <a:t>The city is still currently used as a buffer zone by the Armed Forces of Armenia, meaning that </a:t>
            </a:r>
            <a:r>
              <a:rPr lang="en-US" dirty="0" err="1"/>
              <a:t>Ağdam</a:t>
            </a:r>
            <a:r>
              <a:rPr lang="en-US" dirty="0"/>
              <a:t> remains empty and decaying, usually banned for sightseeing</a:t>
            </a:r>
            <a:r>
              <a:rPr lang="en-US" dirty="0" smtClean="0"/>
              <a:t>.</a:t>
            </a:r>
            <a:endParaRPr lang="en-US" dirty="0"/>
          </a:p>
        </p:txBody>
      </p:sp>
      <p:sp>
        <p:nvSpPr>
          <p:cNvPr id="3" name="Прямоугольник 2"/>
          <p:cNvSpPr/>
          <p:nvPr/>
        </p:nvSpPr>
        <p:spPr>
          <a:xfrm>
            <a:off x="1785918" y="142852"/>
            <a:ext cx="4684296" cy="584775"/>
          </a:xfrm>
          <a:prstGeom prst="rect">
            <a:avLst/>
          </a:prstGeom>
        </p:spPr>
        <p:txBody>
          <a:bodyPr wrap="none">
            <a:spAutoFit/>
          </a:bodyPr>
          <a:lstStyle/>
          <a:p>
            <a:r>
              <a:rPr lang="en-US" sz="3200" b="1" dirty="0">
                <a:solidFill>
                  <a:schemeClr val="bg1">
                    <a:lumMod val="95000"/>
                    <a:lumOff val="5000"/>
                  </a:schemeClr>
                </a:solidFill>
              </a:rPr>
              <a:t>Nagorno-Karabakh War</a:t>
            </a:r>
          </a:p>
        </p:txBody>
      </p:sp>
      <p:pic>
        <p:nvPicPr>
          <p:cNvPr id="17410" name="Picture 2" descr="ANSPRESS.COM"/>
          <p:cNvPicPr>
            <a:picLocks noChangeAspect="1" noChangeArrowheads="1"/>
          </p:cNvPicPr>
          <p:nvPr/>
        </p:nvPicPr>
        <p:blipFill>
          <a:blip r:embed="rId2"/>
          <a:srcRect/>
          <a:stretch>
            <a:fillRect/>
          </a:stretch>
        </p:blipFill>
        <p:spPr bwMode="auto">
          <a:xfrm>
            <a:off x="3571868" y="3643314"/>
            <a:ext cx="4321484" cy="288313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Нарушая запреты - Нагорный Карабах - страна тайн. . Агдам: г…"/>
          <p:cNvPicPr>
            <a:picLocks noChangeAspect="1" noChangeArrowheads="1"/>
          </p:cNvPicPr>
          <p:nvPr/>
        </p:nvPicPr>
        <p:blipFill>
          <a:blip r:embed="rId2"/>
          <a:srcRect/>
          <a:stretch>
            <a:fillRect/>
          </a:stretch>
        </p:blipFill>
        <p:spPr bwMode="auto">
          <a:xfrm>
            <a:off x="3071802" y="285728"/>
            <a:ext cx="5792418" cy="3859199"/>
          </a:xfrm>
          <a:prstGeom prst="rect">
            <a:avLst/>
          </a:prstGeom>
          <a:noFill/>
        </p:spPr>
      </p:pic>
      <p:sp>
        <p:nvSpPr>
          <p:cNvPr id="2" name="Прямоугольник 1"/>
          <p:cNvSpPr/>
          <p:nvPr/>
        </p:nvSpPr>
        <p:spPr>
          <a:xfrm>
            <a:off x="785786" y="3000372"/>
            <a:ext cx="7643866" cy="3354765"/>
          </a:xfrm>
          <a:prstGeom prst="rect">
            <a:avLst/>
          </a:prstGeom>
        </p:spPr>
        <p:txBody>
          <a:bodyPr wrap="square">
            <a:spAutoFit/>
          </a:bodyPr>
          <a:lstStyle/>
          <a:p>
            <a:endParaRPr lang="en-US" sz="3200" b="1" dirty="0">
              <a:solidFill>
                <a:schemeClr val="bg1">
                  <a:lumMod val="95000"/>
                  <a:lumOff val="5000"/>
                </a:schemeClr>
              </a:solidFill>
            </a:endParaRPr>
          </a:p>
          <a:p>
            <a:r>
              <a:rPr lang="en-US" dirty="0"/>
              <a:t>The ruined city once had a population of almost 40,000 people</a:t>
            </a:r>
            <a:r>
              <a:rPr lang="en-US" dirty="0" smtClean="0"/>
              <a:t>,</a:t>
            </a:r>
            <a:r>
              <a:rPr lang="en-US" dirty="0"/>
              <a:t> but today it is an almost entirely uninhabited ghost town</a:t>
            </a:r>
            <a:r>
              <a:rPr lang="en-US" dirty="0" smtClean="0"/>
              <a:t>.</a:t>
            </a:r>
            <a:r>
              <a:rPr lang="en-US" dirty="0"/>
              <a:t> All the houses are ruinous, some by shells fired in the war, others looted for building materials</a:t>
            </a:r>
            <a:r>
              <a:rPr lang="en-US" dirty="0" smtClean="0"/>
              <a:t>.</a:t>
            </a:r>
            <a:endParaRPr lang="en-US" dirty="0"/>
          </a:p>
          <a:p>
            <a:r>
              <a:rPr lang="en-US" dirty="0"/>
              <a:t>One of the few buildings to remain intact is </a:t>
            </a:r>
            <a:r>
              <a:rPr lang="en-US" dirty="0" err="1"/>
              <a:t>Aghdam</a:t>
            </a:r>
            <a:r>
              <a:rPr lang="en-US" dirty="0"/>
              <a:t> Mosque. Its derelict condition drew criticism from Azerbaijani and Turkish communities, who complained to Pope Benedict </a:t>
            </a:r>
            <a:r>
              <a:rPr lang="en-US" dirty="0" err="1"/>
              <a:t>XVIabout</a:t>
            </a:r>
            <a:r>
              <a:rPr lang="en-US" dirty="0"/>
              <a:t> the mosque's current situation</a:t>
            </a:r>
            <a:r>
              <a:rPr lang="en-US" dirty="0" smtClean="0"/>
              <a:t>.</a:t>
            </a:r>
            <a:endParaRPr lang="en-US" dirty="0"/>
          </a:p>
          <a:p>
            <a:r>
              <a:rPr lang="en-US" dirty="0"/>
              <a:t>In 2008, the Lonely Planet's guidebook dubbed the city as "Caucasian </a:t>
            </a:r>
            <a:r>
              <a:rPr lang="en-US" dirty="0" smtClean="0"/>
              <a:t>Hiroshima“.</a:t>
            </a:r>
            <a:endParaRPr lang="en-US" dirty="0"/>
          </a:p>
        </p:txBody>
      </p:sp>
      <p:sp>
        <p:nvSpPr>
          <p:cNvPr id="5" name="Прямоугольник 4"/>
          <p:cNvSpPr/>
          <p:nvPr/>
        </p:nvSpPr>
        <p:spPr>
          <a:xfrm>
            <a:off x="571472" y="428604"/>
            <a:ext cx="4270721" cy="830997"/>
          </a:xfrm>
          <a:prstGeom prst="rect">
            <a:avLst/>
          </a:prstGeom>
        </p:spPr>
        <p:txBody>
          <a:bodyPr wrap="none">
            <a:spAutoFit/>
          </a:bodyPr>
          <a:lstStyle/>
          <a:p>
            <a:r>
              <a:rPr lang="en-US" sz="4800" b="1" dirty="0">
                <a:solidFill>
                  <a:srgbClr val="C00000"/>
                </a:solidFill>
              </a:rPr>
              <a:t>Post-war years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29</TotalTime>
  <Words>57</Words>
  <Application>Microsoft Office PowerPoint</Application>
  <PresentationFormat>Экран (4:3)</PresentationFormat>
  <Paragraphs>17</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Апекс</vt:lpstr>
      <vt:lpstr>Agdam </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Agdam</dc:title>
  <dc:creator>User</dc:creator>
  <cp:lastModifiedBy>113 user</cp:lastModifiedBy>
  <cp:revision>4</cp:revision>
  <dcterms:created xsi:type="dcterms:W3CDTF">2015-04-19T12:51:23Z</dcterms:created>
  <dcterms:modified xsi:type="dcterms:W3CDTF">2015-04-20T05:23:09Z</dcterms:modified>
</cp:coreProperties>
</file>