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97" r:id="rId3"/>
    <p:sldId id="286" r:id="rId4"/>
    <p:sldId id="287" r:id="rId5"/>
    <p:sldId id="288" r:id="rId6"/>
    <p:sldId id="289" r:id="rId7"/>
    <p:sldId id="290" r:id="rId8"/>
    <p:sldId id="292" r:id="rId9"/>
    <p:sldId id="295" r:id="rId10"/>
    <p:sldId id="296" r:id="rId11"/>
    <p:sldId id="279" r:id="rId12"/>
    <p:sldId id="293" r:id="rId13"/>
    <p:sldId id="284" r:id="rId14"/>
    <p:sldId id="281" r:id="rId15"/>
    <p:sldId id="299" r:id="rId16"/>
    <p:sldId id="298" r:id="rId17"/>
    <p:sldId id="300"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63"/>
    <a:srgbClr val="FDFD2F"/>
    <a:srgbClr val="B2F4A2"/>
    <a:srgbClr val="82ED69"/>
    <a:srgbClr val="99FFCC"/>
    <a:srgbClr val="FFFF99"/>
    <a:srgbClr val="99FF33"/>
    <a:srgbClr val="FFFF0D"/>
    <a:srgbClr val="FF66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85"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404E9FB9-186B-4C4E-ABAA-B9761F604A92}" type="datetimeFigureOut">
              <a:rPr lang="ru-RU"/>
              <a:pPr>
                <a:defRPr/>
              </a:pPr>
              <a:t>03.04.2015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8E57A06-FF81-4AE6-98E2-1245F93F0F3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2F76951-88D1-491F-A0FF-887B9E902314}" type="datetimeFigureOut">
              <a:rPr lang="ru-RU"/>
              <a:pPr>
                <a:defRPr/>
              </a:pPr>
              <a:t>03.04.2015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F015876-A834-4025-9FC4-2BFE353F406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45ADD1-5E96-4EE4-8AE2-EB5955CE18D8}" type="datetimeFigureOut">
              <a:rPr lang="ru-RU"/>
              <a:pPr>
                <a:defRPr/>
              </a:pPr>
              <a:t>03.04.2015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1814702-F239-412C-A194-A099AF9101F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AE57138-4EDE-4045-A213-E59D69DA3E75}" type="datetimeFigureOut">
              <a:rPr lang="ru-RU"/>
              <a:pPr>
                <a:defRPr/>
              </a:pPr>
              <a:t>03.04.2015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FBED2EE-A52E-4271-BF6D-F70E9F18C4F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7E6B9D-F9FE-40DB-B5AF-38A946ADBFD5}" type="datetimeFigureOut">
              <a:rPr lang="ru-RU"/>
              <a:pPr>
                <a:defRPr/>
              </a:pPr>
              <a:t>03.04.2015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63A2866-0B22-4562-8FD6-F08BE8053B8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1EF4FD6-09C0-4246-9757-865E16E3F7CB}" type="datetimeFigureOut">
              <a:rPr lang="ru-RU"/>
              <a:pPr>
                <a:defRPr/>
              </a:pPr>
              <a:t>03.04.2015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1426FB3-1A89-4A3D-B4B1-419DDA69A41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38305EB-872A-4125-BD1E-CF1414DABE3F}" type="datetimeFigureOut">
              <a:rPr lang="ru-RU"/>
              <a:pPr>
                <a:defRPr/>
              </a:pPr>
              <a:t>03.04.2015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182859F-564F-4BFE-8031-9BEA6E338E8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D681D82-D707-4147-9ACE-B95850DF82D4}" type="datetimeFigureOut">
              <a:rPr lang="ru-RU"/>
              <a:pPr>
                <a:defRPr/>
              </a:pPr>
              <a:t>03.04.2015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FD9D71B-70A0-4AF1-8F3B-DA26B199C0C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E937D62-26A4-4862-A5DE-5C8E556C81A2}" type="datetimeFigureOut">
              <a:rPr lang="ru-RU"/>
              <a:pPr>
                <a:defRPr/>
              </a:pPr>
              <a:t>03.04.2015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2267AF2-A776-4719-90B3-C1D232B0133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4F19618-77E8-4C94-8D0E-534106AE6FCE}" type="datetimeFigureOut">
              <a:rPr lang="ru-RU"/>
              <a:pPr>
                <a:defRPr/>
              </a:pPr>
              <a:t>03.04.2015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0330DED-26E7-48E1-B289-1915FE78DE0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384AED6-E273-4BC9-914C-CAB0B4E6458C}" type="datetimeFigureOut">
              <a:rPr lang="ru-RU"/>
              <a:pPr>
                <a:defRPr/>
              </a:pPr>
              <a:t>03.04.2015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B35D32C-1F95-4697-B240-A7E063F0A8C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9EF2675-62E2-40C8-A821-309B8D97C4C6}" type="datetimeFigureOut">
              <a:rPr lang="ru-RU"/>
              <a:pPr>
                <a:defRPr/>
              </a:pPr>
              <a:t>03.04.2015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CB3E5F7-705C-4236-BFA6-4AC849F91BA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pomnivoinu.ru/home/reports/1484/" TargetMode="External"/><Relationship Id="rId2" Type="http://schemas.openxmlformats.org/officeDocument/2006/relationships/hyperlink" Target="http://ru.wikipedia.org/wiki/%CF%E8%EE%ED%E5%F0%FB-%E3%E5%F0%EE%E8" TargetMode="External"/><Relationship Id="rId1" Type="http://schemas.openxmlformats.org/officeDocument/2006/relationships/slideLayout" Target="../slideLayouts/slideLayout2.xml"/><Relationship Id="rId6" Type="http://schemas.openxmlformats.org/officeDocument/2006/relationships/hyperlink" Target="http://www.pomnivoinu.ru/home/" TargetMode="External"/><Relationship Id="rId5" Type="http://schemas.openxmlformats.org/officeDocument/2006/relationships/hyperlink" Target="http://www.pomnivoinu.ru/" TargetMode="External"/><Relationship Id="rId4" Type="http://schemas.openxmlformats.org/officeDocument/2006/relationships/hyperlink" Target="http://ru.wikipedia.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javascript:;" TargetMode="Externa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42974" y="2128788"/>
            <a:ext cx="5643602" cy="2308324"/>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spc="50" dirty="0" smtClean="0">
                <a:ln w="12700">
                  <a:solidFill>
                    <a:srgbClr val="FFFF00"/>
                  </a:solidFill>
                </a:ln>
                <a:solidFill>
                  <a:srgbClr val="F31943"/>
                </a:solidFill>
                <a:effectLst>
                  <a:outerShdw blurRad="76200" dist="50800" dir="5400000" algn="tl" rotWithShape="0">
                    <a:srgbClr val="000000">
                      <a:alpha val="65000"/>
                    </a:srgbClr>
                  </a:outerShdw>
                </a:effectLst>
              </a:rPr>
              <a:t>ДЕТИ-ГЕРОИ</a:t>
            </a:r>
            <a:endParaRPr lang="en-US" sz="3600" b="1" spc="50" dirty="0" smtClean="0">
              <a:ln w="12700">
                <a:solidFill>
                  <a:srgbClr val="FFFF00"/>
                </a:solidFill>
              </a:ln>
              <a:solidFill>
                <a:srgbClr val="F31943"/>
              </a:solidFill>
              <a:effectLst>
                <a:outerShdw blurRad="76200" dist="50800" dir="5400000" algn="tl" rotWithShape="0">
                  <a:srgbClr val="000000">
                    <a:alpha val="65000"/>
                  </a:srgbClr>
                </a:outerShdw>
              </a:effectLst>
            </a:endParaRPr>
          </a:p>
          <a:p>
            <a:pPr algn="ctr"/>
            <a:r>
              <a:rPr lang="ru-RU" sz="3600" b="1" spc="50" dirty="0" smtClean="0">
                <a:ln w="12700">
                  <a:solidFill>
                    <a:srgbClr val="FFFF00"/>
                  </a:solidFill>
                </a:ln>
                <a:solidFill>
                  <a:srgbClr val="F31943"/>
                </a:solidFill>
                <a:effectLst>
                  <a:outerShdw blurRad="76200" dist="50800" dir="5400000" algn="tl" rotWithShape="0">
                    <a:srgbClr val="000000">
                      <a:alpha val="65000"/>
                    </a:srgbClr>
                  </a:outerShdw>
                </a:effectLst>
              </a:rPr>
              <a:t> ВЕЛИКОЙ ОТЕЧЕСТВЕННОЙ ВОЙНЫ</a:t>
            </a:r>
            <a:endParaRPr lang="ru-RU" sz="3600" b="1" spc="50" dirty="0">
              <a:ln w="12700">
                <a:solidFill>
                  <a:srgbClr val="FFFF00"/>
                </a:solidFill>
              </a:ln>
              <a:solidFill>
                <a:srgbClr val="F31943"/>
              </a:solidFill>
              <a:effectLst>
                <a:outerShdw blurRad="76200" dist="50800" dir="5400000" algn="tl" rotWithShape="0">
                  <a:srgbClr val="000000">
                    <a:alpha val="65000"/>
                  </a:srgbClr>
                </a:outerShdw>
              </a:effectLst>
            </a:endParaRPr>
          </a:p>
        </p:txBody>
      </p:sp>
      <p:sp>
        <p:nvSpPr>
          <p:cNvPr id="9" name="Прямоугольник 8"/>
          <p:cNvSpPr/>
          <p:nvPr/>
        </p:nvSpPr>
        <p:spPr>
          <a:xfrm>
            <a:off x="285720" y="142852"/>
            <a:ext cx="8496108" cy="707886"/>
          </a:xfrm>
          <a:prstGeom prst="rect">
            <a:avLst/>
          </a:prstGeom>
          <a:noFill/>
          <a:ln>
            <a:solidFill>
              <a:srgbClr val="FF0000"/>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Великой Победе посвящается…</a:t>
            </a:r>
            <a:endPar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TextBox 9"/>
          <p:cNvSpPr txBox="1"/>
          <p:nvPr/>
        </p:nvSpPr>
        <p:spPr>
          <a:xfrm>
            <a:off x="3763940" y="5229200"/>
            <a:ext cx="5380060" cy="1485948"/>
          </a:xfrm>
          <a:prstGeom prst="rect">
            <a:avLst/>
          </a:prstGeom>
          <a:noFill/>
        </p:spPr>
        <p:txBody>
          <a:bodyPr wrap="square" rtlCol="0">
            <a:noAutofit/>
          </a:bodyPr>
          <a:lstStyle/>
          <a:p>
            <a:pPr algn="r"/>
            <a:r>
              <a:rPr lang="ru-RU" dirty="0">
                <a:solidFill>
                  <a:srgbClr val="FFFF66"/>
                </a:solidFill>
              </a:rPr>
              <a:t>П</a:t>
            </a:r>
            <a:r>
              <a:rPr lang="ru-RU" dirty="0" smtClean="0">
                <a:solidFill>
                  <a:srgbClr val="FFFF66"/>
                </a:solidFill>
              </a:rPr>
              <a:t>одготовил ученик  3 «в» класса </a:t>
            </a:r>
          </a:p>
          <a:p>
            <a:pPr algn="r"/>
            <a:r>
              <a:rPr lang="ru-RU" dirty="0" smtClean="0">
                <a:solidFill>
                  <a:srgbClr val="FFFF66"/>
                </a:solidFill>
              </a:rPr>
              <a:t>МОБУ СОШ №24  г.Таганрога </a:t>
            </a:r>
          </a:p>
          <a:p>
            <a:pPr algn="r"/>
            <a:r>
              <a:rPr lang="ru-RU" dirty="0" err="1" smtClean="0">
                <a:solidFill>
                  <a:srgbClr val="FFFF66"/>
                </a:solidFill>
              </a:rPr>
              <a:t>Скаленчук</a:t>
            </a:r>
            <a:r>
              <a:rPr lang="ru-RU" dirty="0" smtClean="0">
                <a:solidFill>
                  <a:srgbClr val="FFFF66"/>
                </a:solidFill>
              </a:rPr>
              <a:t>   Илья</a:t>
            </a:r>
          </a:p>
          <a:p>
            <a:pPr algn="r"/>
            <a:r>
              <a:rPr lang="ru-RU" dirty="0" smtClean="0">
                <a:solidFill>
                  <a:srgbClr val="FFFF66"/>
                </a:solidFill>
              </a:rPr>
              <a:t>Руководитель: Катрич Ж.Н.</a:t>
            </a:r>
            <a:endParaRPr lang="ru-RU" dirty="0">
              <a:solidFill>
                <a:srgbClr val="FFFF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0" fill="hold"/>
                                        <p:tgtEl>
                                          <p:spTgt spid="9"/>
                                        </p:tgtEl>
                                        <p:attrNameLst>
                                          <p:attrName>ppt_w</p:attrName>
                                        </p:attrNameLst>
                                      </p:cBhvr>
                                      <p:tavLst>
                                        <p:tav tm="0">
                                          <p:val>
                                            <p:strVal val="#ppt_w*0.70"/>
                                          </p:val>
                                        </p:tav>
                                        <p:tav tm="100000">
                                          <p:val>
                                            <p:strVal val="#ppt_w"/>
                                          </p:val>
                                        </p:tav>
                                      </p:tavLst>
                                    </p:anim>
                                    <p:anim calcmode="lin" valueType="num">
                                      <p:cBhvr>
                                        <p:cTn id="8" dur="2000" fill="hold"/>
                                        <p:tgtEl>
                                          <p:spTgt spid="9"/>
                                        </p:tgtEl>
                                        <p:attrNameLst>
                                          <p:attrName>ppt_h</p:attrName>
                                        </p:attrNameLst>
                                      </p:cBhvr>
                                      <p:tavLst>
                                        <p:tav tm="0">
                                          <p:val>
                                            <p:strVal val="#ppt_h"/>
                                          </p:val>
                                        </p:tav>
                                        <p:tav tm="100000">
                                          <p:val>
                                            <p:strVal val="#ppt_h"/>
                                          </p:val>
                                        </p:tav>
                                      </p:tavLst>
                                    </p:anim>
                                    <p:animEffect transition="in" filter="fade">
                                      <p:cBhvr>
                                        <p:cTn id="9" dur="2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467544" y="116632"/>
            <a:ext cx="8352928" cy="4316096"/>
          </a:xfrm>
          <a:prstGeom prst="round2DiagRect">
            <a:avLst/>
          </a:prstGeom>
          <a:solidFill>
            <a:srgbClr val="99FFCC"/>
          </a:solidFill>
        </p:spPr>
        <p:txBody>
          <a:bodyPr wrap="square" anchor="ctr">
            <a:noAutofit/>
          </a:bodyPr>
          <a:lstStyle/>
          <a:p>
            <a:pPr algn="just"/>
            <a:r>
              <a:rPr lang="ru-RU" sz="1900" dirty="0" smtClean="0">
                <a:latin typeface="Times New Roman" panose="02020603050405020304" pitchFamily="18" charset="0"/>
                <a:cs typeface="Times New Roman" panose="02020603050405020304" pitchFamily="18" charset="0"/>
              </a:rPr>
              <a:t>    В </a:t>
            </a:r>
            <a:r>
              <a:rPr lang="ru-RU" sz="1900" dirty="0">
                <a:latin typeface="Times New Roman" panose="02020603050405020304" pitchFamily="18" charset="0"/>
                <a:cs typeface="Times New Roman" panose="02020603050405020304" pitchFamily="18" charset="0"/>
              </a:rPr>
              <a:t>районе Ушаковой балки принял Валера свой последний бой. Он был в группе </a:t>
            </a:r>
            <a:r>
              <a:rPr lang="ru-RU" sz="1900" dirty="0" smtClean="0">
                <a:latin typeface="Times New Roman" panose="02020603050405020304" pitchFamily="18" charset="0"/>
                <a:cs typeface="Times New Roman" panose="02020603050405020304" pitchFamily="18" charset="0"/>
              </a:rPr>
              <a:t>прикрытия подходов </a:t>
            </a:r>
            <a:r>
              <a:rPr lang="ru-RU" sz="1900" dirty="0">
                <a:latin typeface="Times New Roman" panose="02020603050405020304" pitchFamily="18" charset="0"/>
                <a:cs typeface="Times New Roman" panose="02020603050405020304" pitchFamily="18" charset="0"/>
              </a:rPr>
              <a:t>к морю, где шла погрузка эвакуируемых. Мальчик находился ближе других к дороге, по которой пошли танки. Он пополз навстречу со связкой гранат, но когда уже собирался её метнуть, был ранен в правое плечо. Ни раненой, ни левой рукой 13-летний мальчик не смог бы добросить гранаты с безопасного расстояния. Поэтому он подпустил танк поближе и метнул гранаты левой рукой прямо под гусеницы танка. Танк завертелся и встал посреди дороги. Советские воины подожгли остальные две машины. Фашисты так и не смогли прорваться к морю, где шла эвакуация раненых. В этом бою </a:t>
            </a:r>
            <a:r>
              <a:rPr lang="ru-RU" sz="1900" dirty="0" err="1">
                <a:latin typeface="Times New Roman" panose="02020603050405020304" pitchFamily="18" charset="0"/>
                <a:cs typeface="Times New Roman" panose="02020603050405020304" pitchFamily="18" charset="0"/>
              </a:rPr>
              <a:t>Валерик</a:t>
            </a:r>
            <a:r>
              <a:rPr lang="ru-RU" sz="1900" dirty="0">
                <a:latin typeface="Times New Roman" panose="02020603050405020304" pitchFamily="18" charset="0"/>
                <a:cs typeface="Times New Roman" panose="02020603050405020304" pitchFamily="18" charset="0"/>
              </a:rPr>
              <a:t> был смертельно ранен</a:t>
            </a:r>
            <a:r>
              <a:rPr lang="ru-RU" sz="1900" dirty="0" smtClean="0">
                <a:latin typeface="Times New Roman" panose="02020603050405020304" pitchFamily="18" charset="0"/>
                <a:cs typeface="Times New Roman" panose="02020603050405020304" pitchFamily="18" charset="0"/>
              </a:rPr>
              <a:t>.</a:t>
            </a:r>
          </a:p>
          <a:p>
            <a:pPr algn="just"/>
            <a:r>
              <a:rPr lang="ru-RU" sz="1900" dirty="0" smtClean="0">
                <a:latin typeface="Times New Roman" panose="02020603050405020304" pitchFamily="18" charset="0"/>
                <a:cs typeface="Times New Roman" panose="02020603050405020304" pitchFamily="18" charset="0"/>
              </a:rPr>
              <a:t>    Долгое </a:t>
            </a:r>
            <a:r>
              <a:rPr lang="ru-RU" sz="1900" dirty="0">
                <a:latin typeface="Times New Roman" panose="02020603050405020304" pitchFamily="18" charset="0"/>
                <a:cs typeface="Times New Roman" panose="02020603050405020304" pitchFamily="18" charset="0"/>
              </a:rPr>
              <a:t>время подвиг Волкова оставался неизвестным. Лишь в середине 60-х его выжившие однополчане </a:t>
            </a:r>
            <a:r>
              <a:rPr lang="ru-RU" sz="1900" dirty="0" smtClean="0">
                <a:latin typeface="Times New Roman" panose="02020603050405020304" pitchFamily="18" charset="0"/>
                <a:cs typeface="Times New Roman" panose="02020603050405020304" pitchFamily="18" charset="0"/>
              </a:rPr>
              <a:t>проливают </a:t>
            </a:r>
            <a:r>
              <a:rPr lang="ru-RU" sz="1900" dirty="0">
                <a:latin typeface="Times New Roman" panose="02020603050405020304" pitchFamily="18" charset="0"/>
                <a:cs typeface="Times New Roman" panose="02020603050405020304" pitchFamily="18" charset="0"/>
              </a:rPr>
              <a:t>свет на жизнь юного героя. Они и передают 11 выпуск «Окопной правды» в руки историкам. </a:t>
            </a:r>
          </a:p>
        </p:txBody>
      </p:sp>
      <p:sp>
        <p:nvSpPr>
          <p:cNvPr id="5" name="Прямоугольник с двумя скругленными соседними углами 4"/>
          <p:cNvSpPr/>
          <p:nvPr/>
        </p:nvSpPr>
        <p:spPr>
          <a:xfrm>
            <a:off x="395536" y="4593902"/>
            <a:ext cx="4896544" cy="1387435"/>
          </a:xfrm>
          <a:prstGeom prst="round2SameRect">
            <a:avLst/>
          </a:prstGeom>
          <a:solidFill>
            <a:schemeClr val="accent2">
              <a:lumMod val="40000"/>
              <a:lumOff val="60000"/>
            </a:schemeClr>
          </a:solidFill>
        </p:spPr>
        <p:txBody>
          <a:bodyPr wrap="square">
            <a:spAutoFit/>
          </a:bodyPr>
          <a:lstStyle/>
          <a:p>
            <a:pPr algn="just"/>
            <a:r>
              <a:rPr lang="ru-RU" sz="2000" dirty="0">
                <a:latin typeface="Times New Roman" panose="02020603050405020304" pitchFamily="18" charset="0"/>
                <a:cs typeface="Times New Roman" panose="02020603050405020304" pitchFamily="18" charset="0"/>
              </a:rPr>
              <a:t>28 декабря 1963 года за мужество и отвагу Родина, наградила </a:t>
            </a:r>
            <a:r>
              <a:rPr lang="ru-RU" sz="2000" dirty="0" smtClean="0">
                <a:latin typeface="Times New Roman" panose="02020603050405020304" pitchFamily="18" charset="0"/>
                <a:cs typeface="Times New Roman" panose="02020603050405020304" pitchFamily="18" charset="0"/>
              </a:rPr>
              <a:t>Валерия Волкова </a:t>
            </a:r>
            <a:r>
              <a:rPr lang="ru-RU" sz="2000" dirty="0">
                <a:latin typeface="Times New Roman" panose="02020603050405020304" pitchFamily="18" charset="0"/>
                <a:cs typeface="Times New Roman" panose="02020603050405020304" pitchFamily="18" charset="0"/>
              </a:rPr>
              <a:t>орденом Отечественной войны I степени, посмертно.</a:t>
            </a:r>
          </a:p>
        </p:txBody>
      </p:sp>
      <p:pic>
        <p:nvPicPr>
          <p:cNvPr id="6" name="Рисунок 5" descr="http://pionery-geroi.ucoz.ru/150px-Order_of_the_Patriotic_War-1st_class-.png"/>
          <p:cNvPicPr/>
          <p:nvPr/>
        </p:nvPicPr>
        <p:blipFill>
          <a:blip r:embed="rId2" cstate="print"/>
          <a:srcRect/>
          <a:stretch>
            <a:fillRect/>
          </a:stretch>
        </p:blipFill>
        <p:spPr bwMode="auto">
          <a:xfrm>
            <a:off x="6156176" y="4432728"/>
            <a:ext cx="2153399" cy="2136636"/>
          </a:xfrm>
          <a:prstGeom prst="rect">
            <a:avLst/>
          </a:prstGeom>
          <a:solidFill>
            <a:schemeClr val="tx2">
              <a:lumMod val="60000"/>
              <a:lumOff val="40000"/>
            </a:schemeClr>
          </a:solidFill>
          <a:ln w="9525">
            <a:noFill/>
            <a:miter lim="800000"/>
            <a:headEnd/>
            <a:tailEnd/>
          </a:ln>
        </p:spPr>
      </p:pic>
    </p:spTree>
    <p:extLst>
      <p:ext uri="{BB962C8B-B14F-4D97-AF65-F5344CB8AC3E}">
        <p14:creationId xmlns:p14="http://schemas.microsoft.com/office/powerpoint/2010/main" val="3989175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1"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Изображение"/>
          <p:cNvPicPr/>
          <p:nvPr/>
        </p:nvPicPr>
        <p:blipFill>
          <a:blip r:embed="rId2" cstate="print"/>
          <a:srcRect/>
          <a:stretch>
            <a:fillRect/>
          </a:stretch>
        </p:blipFill>
        <p:spPr bwMode="auto">
          <a:xfrm>
            <a:off x="214282" y="2285992"/>
            <a:ext cx="1785950" cy="2643206"/>
          </a:xfrm>
          <a:prstGeom prst="rect">
            <a:avLst/>
          </a:prstGeom>
          <a:noFill/>
          <a:ln w="9525">
            <a:noFill/>
            <a:miter lim="800000"/>
            <a:headEnd/>
            <a:tailEnd/>
          </a:ln>
        </p:spPr>
      </p:pic>
      <p:sp>
        <p:nvSpPr>
          <p:cNvPr id="7169" name="Rectangle 1"/>
          <p:cNvSpPr>
            <a:spLocks noChangeArrowheads="1"/>
          </p:cNvSpPr>
          <p:nvPr/>
        </p:nvSpPr>
        <p:spPr bwMode="auto">
          <a:xfrm>
            <a:off x="3287256" y="116632"/>
            <a:ext cx="5029160" cy="362298"/>
          </a:xfrm>
          <a:prstGeom prst="snip2DiagRect">
            <a:avLst/>
          </a:prstGeom>
          <a:solidFill>
            <a:srgbClr val="FFFF99"/>
          </a:solid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Тихон </a:t>
            </a:r>
            <a:r>
              <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Баран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(1932 – 21 января 1944)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Рисунок 5" descr="4298ed5fbebd20523a2cc12b0d4602f2"/>
          <p:cNvPicPr/>
          <p:nvPr/>
        </p:nvPicPr>
        <p:blipFill>
          <a:blip r:embed="rId3" cstate="print"/>
          <a:srcRect/>
          <a:stretch>
            <a:fillRect/>
          </a:stretch>
        </p:blipFill>
        <p:spPr bwMode="auto">
          <a:xfrm>
            <a:off x="71406" y="188640"/>
            <a:ext cx="2857520" cy="1883038"/>
          </a:xfrm>
          <a:prstGeom prst="rect">
            <a:avLst/>
          </a:prstGeom>
          <a:noFill/>
          <a:ln w="9525">
            <a:noFill/>
            <a:miter lim="800000"/>
            <a:headEnd/>
            <a:tailEnd/>
          </a:ln>
        </p:spPr>
      </p:pic>
      <p:sp>
        <p:nvSpPr>
          <p:cNvPr id="2" name="Заголовок 1"/>
          <p:cNvSpPr>
            <a:spLocks noGrp="1"/>
          </p:cNvSpPr>
          <p:nvPr>
            <p:ph type="title"/>
          </p:nvPr>
        </p:nvSpPr>
        <p:spPr>
          <a:xfrm>
            <a:off x="2339752" y="548680"/>
            <a:ext cx="6768752" cy="5090338"/>
          </a:xfrm>
          <a:prstGeom prst="rect">
            <a:avLst/>
          </a:prstGeom>
          <a:solidFill>
            <a:srgbClr val="FFFF99"/>
          </a:solidFill>
        </p:spPr>
        <p:txBody>
          <a:bodyPr/>
          <a:lstStyle/>
          <a:p>
            <a:pPr algn="just"/>
            <a:r>
              <a:rPr lang="ru-RU" sz="1800" b="0" cap="none" dirty="0" smtClean="0">
                <a:latin typeface="Times New Roman" pitchFamily="18" charset="0"/>
                <a:cs typeface="Times New Roman" pitchFamily="18" charset="0"/>
              </a:rPr>
              <a:t>Свою войну с немецко-фашистскими захватчиками он начал 9-летним. Уже летом 1941 года в доме его родителей оборудовали тайную типографию. Выпускали листовки, которые Тихон помогал распространять. Два года юный подпольщик занимался этой деятельностью. Но гитлеровцам удалось выйти на след печатников, и типография была разгромлена. Вся семья Тихона в полном составе ушла в партизаны. Тихон с мамой и двумя сестрами стали связными. 21 января 1944 года, выполняя задание командования, Тихон пробрался в родную деревню, которую на рассвете окружили фашисты. За связь с партизанами всех жителей расстреляли. Деревню сожгли. Гестаповец, который командовал расстрелом, догадался, что Тихон является партизанским связным: «А ты покажешь нам, где спрятаны партизаны». Тихон внешне согласился и повёл в метель немецких солдат в непроходимые болота. Вскоре, когда солдаты один за другим стали проваливаться по грудь в трясину, офицер заподозрил неладное. Тихон погиб, а фашисты в панике метались по болоту, которое их засасывало все глубже и глубже. Погибло более двухсот  фашистов</a:t>
            </a:r>
            <a:r>
              <a:rPr lang="ru-RU" sz="1800" b="0" dirty="0" smtClean="0">
                <a:latin typeface="Times New Roman" pitchFamily="18" charset="0"/>
                <a:cs typeface="Times New Roman" pitchFamily="18" charset="0"/>
              </a:rPr>
              <a:t>.</a:t>
            </a:r>
            <a:br>
              <a:rPr lang="ru-RU" sz="1800" b="0" dirty="0" smtClean="0">
                <a:latin typeface="Times New Roman" pitchFamily="18" charset="0"/>
                <a:cs typeface="Times New Roman" pitchFamily="18" charset="0"/>
              </a:rPr>
            </a:br>
            <a:endParaRPr lang="ru-RU" sz="1800" b="0" dirty="0">
              <a:latin typeface="Times New Roman" pitchFamily="18" charset="0"/>
              <a:cs typeface="Times New Roman" pitchFamily="18" charset="0"/>
            </a:endParaRPr>
          </a:p>
        </p:txBody>
      </p:sp>
      <p:sp>
        <p:nvSpPr>
          <p:cNvPr id="7170" name="Rectangle 2"/>
          <p:cNvSpPr>
            <a:spLocks noChangeArrowheads="1"/>
          </p:cNvSpPr>
          <p:nvPr/>
        </p:nvSpPr>
        <p:spPr bwMode="auto">
          <a:xfrm>
            <a:off x="142844" y="5643578"/>
            <a:ext cx="8858312" cy="1071570"/>
          </a:xfrm>
          <a:prstGeom prst="roundRect">
            <a:avLst/>
          </a:prstGeom>
          <a:solidFill>
            <a:schemeClr val="tx2">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О подвиге 12-летнего пионера Тихона Барана узнали случайно, когда нашли дневник оставшегося в живых немецкого солдата. Потрясённый подвигом мальчика, он написал: </a:t>
            </a:r>
            <a:r>
              <a:rPr kumimoji="0" lang="ru-RU" sz="17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"МЫ НИКОГДА НЕ ПОБЕДИМ РУССКИХ, ПОТОМУ ЧТО ДЕТИ У НИХ СРАЖАЮТСЯ,  КАК ГЕРОИ".</a:t>
            </a:r>
            <a:endParaRPr kumimoji="0" lang="ru-RU" sz="1700" b="0" i="0" u="none" strike="noStrike" cap="none" normalizeH="0" baseline="0" dirty="0" smtClean="0">
              <a:ln>
                <a:noFill/>
              </a:ln>
              <a:solidFill>
                <a:srgbClr val="C0000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dissolve">
                                      <p:cBhvr>
                                        <p:cTn id="7" dur="1000"/>
                                        <p:tgtEl>
                                          <p:spTgt spid="7169"/>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strVal val="#ppt_w*0.70"/>
                                          </p:val>
                                        </p:tav>
                                        <p:tav tm="100000">
                                          <p:val>
                                            <p:strVal val="#ppt_w"/>
                                          </p:val>
                                        </p:tav>
                                      </p:tavLst>
                                    </p:anim>
                                    <p:anim calcmode="lin" valueType="num">
                                      <p:cBhvr>
                                        <p:cTn id="21" dur="1000" fill="hold"/>
                                        <p:tgtEl>
                                          <p:spTgt spid="2"/>
                                        </p:tgtEl>
                                        <p:attrNameLst>
                                          <p:attrName>ppt_h</p:attrName>
                                        </p:attrNameLst>
                                      </p:cBhvr>
                                      <p:tavLst>
                                        <p:tav tm="0">
                                          <p:val>
                                            <p:strVal val="#ppt_h"/>
                                          </p:val>
                                        </p:tav>
                                        <p:tav tm="100000">
                                          <p:val>
                                            <p:strVal val="#ppt_h"/>
                                          </p:val>
                                        </p:tav>
                                      </p:tavLst>
                                    </p:anim>
                                    <p:animEffect transition="in" filter="fade">
                                      <p:cBhvr>
                                        <p:cTn id="22" dur="1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 calcmode="lin" valueType="num">
                                      <p:cBhvr>
                                        <p:cTn id="29" dur="1000" fill="hold"/>
                                        <p:tgtEl>
                                          <p:spTgt spid="4"/>
                                        </p:tgtEl>
                                        <p:attrNameLst>
                                          <p:attrName>style.rotation</p:attrName>
                                        </p:attrNameLst>
                                      </p:cBhvr>
                                      <p:tavLst>
                                        <p:tav tm="0">
                                          <p:val>
                                            <p:fltVal val="90"/>
                                          </p:val>
                                        </p:tav>
                                        <p:tav tm="100000">
                                          <p:val>
                                            <p:fltVal val="0"/>
                                          </p:val>
                                        </p:tav>
                                      </p:tavLst>
                                    </p:anim>
                                    <p:animEffect transition="in" filter="fade">
                                      <p:cBhvr>
                                        <p:cTn id="30" dur="1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170"/>
                                        </p:tgtEl>
                                        <p:attrNameLst>
                                          <p:attrName>style.visibility</p:attrName>
                                        </p:attrNameLst>
                                      </p:cBhvr>
                                      <p:to>
                                        <p:strVal val="visible"/>
                                      </p:to>
                                    </p:set>
                                    <p:anim calcmode="lin" valueType="num">
                                      <p:cBhvr>
                                        <p:cTn id="35" dur="1000" fill="hold"/>
                                        <p:tgtEl>
                                          <p:spTgt spid="7170"/>
                                        </p:tgtEl>
                                        <p:attrNameLst>
                                          <p:attrName>ppt_w</p:attrName>
                                        </p:attrNameLst>
                                      </p:cBhvr>
                                      <p:tavLst>
                                        <p:tav tm="0">
                                          <p:val>
                                            <p:fltVal val="0"/>
                                          </p:val>
                                        </p:tav>
                                        <p:tav tm="100000">
                                          <p:val>
                                            <p:strVal val="#ppt_w"/>
                                          </p:val>
                                        </p:tav>
                                      </p:tavLst>
                                    </p:anim>
                                    <p:anim calcmode="lin" valueType="num">
                                      <p:cBhvr>
                                        <p:cTn id="36" dur="1000" fill="hold"/>
                                        <p:tgtEl>
                                          <p:spTgt spid="7170"/>
                                        </p:tgtEl>
                                        <p:attrNameLst>
                                          <p:attrName>ppt_h</p:attrName>
                                        </p:attrNameLst>
                                      </p:cBhvr>
                                      <p:tavLst>
                                        <p:tav tm="0">
                                          <p:val>
                                            <p:fltVal val="0"/>
                                          </p:val>
                                        </p:tav>
                                        <p:tav tm="100000">
                                          <p:val>
                                            <p:strVal val="#ppt_h"/>
                                          </p:val>
                                        </p:tav>
                                      </p:tavLst>
                                    </p:anim>
                                    <p:animEffect transition="in" filter="fade">
                                      <p:cBhvr>
                                        <p:cTn id="37" dur="1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animBg="1"/>
      <p:bldP spid="2" grpId="0" animBg="1"/>
      <p:bldP spid="717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с двумя скругленными соседними углами 4"/>
          <p:cNvSpPr/>
          <p:nvPr/>
        </p:nvSpPr>
        <p:spPr>
          <a:xfrm>
            <a:off x="2195736" y="620688"/>
            <a:ext cx="6912768" cy="3879882"/>
          </a:xfrm>
          <a:prstGeom prst="round2SameRect">
            <a:avLst/>
          </a:prstGeom>
          <a:solidFill>
            <a:schemeClr val="accent2">
              <a:lumMod val="20000"/>
              <a:lumOff val="80000"/>
            </a:schemeClr>
          </a:solidFill>
        </p:spPr>
        <p:txBody>
          <a:bodyPr wrap="square">
            <a:noAutofit/>
          </a:bodyPr>
          <a:lstStyle/>
          <a:p>
            <a:pPr algn="just"/>
            <a:r>
              <a:rPr lang="ru-RU" sz="1700" dirty="0" smtClean="0">
                <a:latin typeface="Times New Roman" panose="02020603050405020304" pitchFamily="18" charset="0"/>
                <a:cs typeface="Times New Roman" panose="02020603050405020304" pitchFamily="18" charset="0"/>
              </a:rPr>
              <a:t>   Весной </a:t>
            </a:r>
            <a:r>
              <a:rPr lang="ru-RU" sz="1700" dirty="0">
                <a:latin typeface="Times New Roman" panose="02020603050405020304" pitchFamily="18" charset="0"/>
                <a:cs typeface="Times New Roman" panose="02020603050405020304" pitchFamily="18" charset="0"/>
              </a:rPr>
              <a:t>1941-ого закончил пятый класс. Осенью вступил в партизанский </a:t>
            </a:r>
            <a:r>
              <a:rPr lang="ru-RU" sz="1700" dirty="0" smtClean="0">
                <a:latin typeface="Times New Roman" panose="02020603050405020304" pitchFamily="18" charset="0"/>
                <a:cs typeface="Times New Roman" panose="02020603050405020304" pitchFamily="18" charset="0"/>
              </a:rPr>
              <a:t>отряд, где обучались </a:t>
            </a:r>
            <a:r>
              <a:rPr lang="ru-RU" sz="1700" dirty="0">
                <a:latin typeface="Times New Roman" panose="02020603050405020304" pitchFamily="18" charset="0"/>
                <a:cs typeface="Times New Roman" panose="02020603050405020304" pitchFamily="18" charset="0"/>
              </a:rPr>
              <a:t>будущие </a:t>
            </a:r>
            <a:r>
              <a:rPr lang="ru-RU" sz="1700" dirty="0" smtClean="0">
                <a:latin typeface="Times New Roman" panose="02020603050405020304" pitchFamily="18" charset="0"/>
                <a:cs typeface="Times New Roman" panose="02020603050405020304" pitchFamily="18" charset="0"/>
              </a:rPr>
              <a:t>минёры-подрывники</a:t>
            </a:r>
            <a:r>
              <a:rPr lang="ru-RU" sz="1700" dirty="0">
                <a:latin typeface="Times New Roman" panose="02020603050405020304" pitchFamily="18" charset="0"/>
                <a:cs typeface="Times New Roman" panose="02020603050405020304" pitchFamily="18" charset="0"/>
              </a:rPr>
              <a:t>. Володя на "отлично" усвоил эту науку и не раз ходил на минирование железнодорожных путей вместе со старшими товарищами. Всего на его счету 10 подорванных эшелонов противника. Приходилось Володе, и прикрывать отход группы, гранатами останавливая </a:t>
            </a:r>
            <a:r>
              <a:rPr lang="ru-RU" sz="1700" dirty="0" smtClean="0">
                <a:latin typeface="Times New Roman" panose="02020603050405020304" pitchFamily="18" charset="0"/>
                <a:cs typeface="Times New Roman" panose="02020603050405020304" pitchFamily="18" charset="0"/>
              </a:rPr>
              <a:t>преследователе. </a:t>
            </a:r>
            <a:r>
              <a:rPr lang="ru-RU" sz="1700" dirty="0">
                <a:latin typeface="Times New Roman" panose="02020603050405020304" pitchFamily="18" charset="0"/>
                <a:cs typeface="Times New Roman" panose="02020603050405020304" pitchFamily="18" charset="0"/>
              </a:rPr>
              <a:t>Он был связным, доставлял ценнейшие </a:t>
            </a:r>
            <a:r>
              <a:rPr lang="ru-RU" sz="1700" dirty="0" smtClean="0">
                <a:latin typeface="Times New Roman" panose="02020603050405020304" pitchFamily="18" charset="0"/>
                <a:cs typeface="Times New Roman" panose="02020603050405020304" pitchFamily="18" charset="0"/>
              </a:rPr>
              <a:t>сведения; </a:t>
            </a:r>
            <a:r>
              <a:rPr lang="ru-RU" sz="1700" dirty="0">
                <a:latin typeface="Times New Roman" panose="02020603050405020304" pitchFamily="18" charset="0"/>
                <a:cs typeface="Times New Roman" panose="02020603050405020304" pitchFamily="18" charset="0"/>
              </a:rPr>
              <a:t>дождавшись темноты, расклеивал листовки. От операции к операции становился опытнее, искуснее. За голову партизана Казначеева фашисты назначили награду, даже не подозревая, что отважный их противник - совсем еще мальчик. Он сражался рядом со взрослыми до того самого дня, пока родной край не был освобожден от </a:t>
            </a:r>
            <a:r>
              <a:rPr lang="ru-RU" sz="1700" dirty="0" smtClean="0">
                <a:latin typeface="Times New Roman" panose="02020603050405020304" pitchFamily="18" charset="0"/>
                <a:cs typeface="Times New Roman" panose="02020603050405020304" pitchFamily="18" charset="0"/>
              </a:rPr>
              <a:t>фашистов.</a:t>
            </a:r>
          </a:p>
          <a:p>
            <a:pPr algn="just"/>
            <a:r>
              <a:rPr lang="ru-RU" sz="1700" dirty="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    </a:t>
            </a:r>
            <a:endParaRPr lang="ru-RU" sz="1700" dirty="0">
              <a:latin typeface="Times New Roman" panose="02020603050405020304" pitchFamily="18" charset="0"/>
              <a:cs typeface="Times New Roman" panose="02020603050405020304" pitchFamily="18" charset="0"/>
            </a:endParaRPr>
          </a:p>
        </p:txBody>
      </p:sp>
      <p:sp>
        <p:nvSpPr>
          <p:cNvPr id="7" name="Прямоугольник с двумя вырезанными противолежащими углами 6"/>
          <p:cNvSpPr/>
          <p:nvPr/>
        </p:nvSpPr>
        <p:spPr>
          <a:xfrm>
            <a:off x="2123728" y="116632"/>
            <a:ext cx="6948264" cy="360040"/>
          </a:xfrm>
          <a:prstGeom prst="snip2DiagRect">
            <a:avLst/>
          </a:prstGeom>
          <a:solidFill>
            <a:schemeClr val="accent3">
              <a:lumMod val="60000"/>
              <a:lumOff val="40000"/>
            </a:schemeClr>
          </a:solidFill>
        </p:spPr>
        <p:txBody>
          <a:bodyPr wrap="square" anchor="ctr">
            <a:noAutofit/>
          </a:bodyPr>
          <a:lstStyle/>
          <a:p>
            <a:pPr algn="ctr"/>
            <a:r>
              <a:rPr lang="ru-RU" b="1" dirty="0" smtClean="0">
                <a:latin typeface="Times New Roman" panose="02020603050405020304" pitchFamily="18" charset="0"/>
                <a:cs typeface="Times New Roman" panose="02020603050405020304" pitchFamily="18" charset="0"/>
              </a:rPr>
              <a:t>ВОЛОДЯ </a:t>
            </a:r>
            <a:r>
              <a:rPr lang="en-US" b="1"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КАЗНАЧЕЕВ</a:t>
            </a:r>
            <a:r>
              <a:rPr lang="ru-RU"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(26 июля 1928, Брянская губерния – наши дни</a:t>
            </a:r>
            <a:r>
              <a:rPr lang="ru-RU" dirty="0">
                <a:latin typeface="Times New Roman" panose="02020603050405020304" pitchFamily="18" charset="0"/>
                <a:cs typeface="Times New Roman" panose="02020603050405020304" pitchFamily="18" charset="0"/>
              </a:rPr>
              <a:t>)</a:t>
            </a:r>
          </a:p>
        </p:txBody>
      </p:sp>
      <p:pic>
        <p:nvPicPr>
          <p:cNvPr id="8" name="Рисунок 7" descr="Владимир Казначеев.jpg"/>
          <p:cNvPicPr/>
          <p:nvPr/>
        </p:nvPicPr>
        <p:blipFill>
          <a:blip r:embed="rId2" cstate="print"/>
          <a:srcRect/>
          <a:stretch>
            <a:fillRect/>
          </a:stretch>
        </p:blipFill>
        <p:spPr bwMode="auto">
          <a:xfrm>
            <a:off x="107504" y="185896"/>
            <a:ext cx="1944216" cy="2883064"/>
          </a:xfrm>
          <a:prstGeom prst="rect">
            <a:avLst/>
          </a:prstGeom>
          <a:noFill/>
          <a:ln w="9525">
            <a:noFill/>
            <a:miter lim="800000"/>
            <a:headEnd/>
            <a:tailEnd/>
          </a:ln>
        </p:spPr>
      </p:pic>
      <p:pic>
        <p:nvPicPr>
          <p:cNvPr id="9" name="Рисунок 8" descr="http://www.molodguard.ru/volodja.jpg"/>
          <p:cNvPicPr/>
          <p:nvPr/>
        </p:nvPicPr>
        <p:blipFill>
          <a:blip r:embed="rId3" cstate="print"/>
          <a:srcRect/>
          <a:stretch>
            <a:fillRect/>
          </a:stretch>
        </p:blipFill>
        <p:spPr bwMode="auto">
          <a:xfrm>
            <a:off x="142844" y="3143248"/>
            <a:ext cx="2253764" cy="3139812"/>
          </a:xfrm>
          <a:prstGeom prst="rect">
            <a:avLst/>
          </a:prstGeom>
          <a:noFill/>
          <a:ln w="9525">
            <a:noFill/>
            <a:miter lim="800000"/>
            <a:headEnd/>
            <a:tailEnd/>
          </a:ln>
        </p:spPr>
      </p:pic>
      <p:pic>
        <p:nvPicPr>
          <p:cNvPr id="4098" name="Picture 2" descr="http://ordenrf.ru/upload/nagrady/medal-partizanu-otechestvennoy-voyny.jpg"/>
          <p:cNvPicPr>
            <a:picLocks noChangeAspect="1" noChangeArrowheads="1"/>
          </p:cNvPicPr>
          <p:nvPr/>
        </p:nvPicPr>
        <p:blipFill>
          <a:blip r:embed="rId4" cstate="print"/>
          <a:srcRect/>
          <a:stretch>
            <a:fillRect/>
          </a:stretch>
        </p:blipFill>
        <p:spPr bwMode="auto">
          <a:xfrm>
            <a:off x="1357290" y="4500570"/>
            <a:ext cx="1238221" cy="2295514"/>
          </a:xfrm>
          <a:prstGeom prst="rect">
            <a:avLst/>
          </a:prstGeom>
          <a:noFill/>
        </p:spPr>
      </p:pic>
      <p:pic>
        <p:nvPicPr>
          <p:cNvPr id="4100" name="Picture 4" descr="Order of Lenin type4.jpg"/>
          <p:cNvPicPr>
            <a:picLocks noChangeAspect="1" noChangeArrowheads="1"/>
          </p:cNvPicPr>
          <p:nvPr/>
        </p:nvPicPr>
        <p:blipFill>
          <a:blip r:embed="rId5" cstate="print"/>
          <a:srcRect/>
          <a:stretch>
            <a:fillRect/>
          </a:stretch>
        </p:blipFill>
        <p:spPr bwMode="auto">
          <a:xfrm>
            <a:off x="71406" y="3143248"/>
            <a:ext cx="1207138" cy="2190733"/>
          </a:xfrm>
          <a:prstGeom prst="rect">
            <a:avLst/>
          </a:prstGeom>
          <a:noFill/>
        </p:spPr>
      </p:pic>
      <p:sp>
        <p:nvSpPr>
          <p:cNvPr id="10" name="Прямоугольник с двумя вырезанными противолежащими углами 9"/>
          <p:cNvSpPr/>
          <p:nvPr/>
        </p:nvSpPr>
        <p:spPr>
          <a:xfrm>
            <a:off x="2786050" y="4621114"/>
            <a:ext cx="6072230" cy="2022596"/>
          </a:xfrm>
          <a:prstGeom prst="snip2DiagRect">
            <a:avLst/>
          </a:prstGeom>
          <a:solidFill>
            <a:schemeClr val="accent1">
              <a:lumMod val="40000"/>
              <a:lumOff val="60000"/>
            </a:schemeClr>
          </a:solidFill>
        </p:spPr>
        <p:txBody>
          <a:bodyPr wrap="square" anchor="ctr">
            <a:noAutofit/>
          </a:bodyPr>
          <a:lstStyle/>
          <a:p>
            <a:pPr algn="just"/>
            <a:r>
              <a:rPr lang="ru-RU" dirty="0" smtClean="0">
                <a:latin typeface="Times New Roman" panose="02020603050405020304" pitchFamily="18" charset="0"/>
                <a:cs typeface="Times New Roman" panose="02020603050405020304" pitchFamily="18" charset="0"/>
              </a:rPr>
              <a:t>После войны Владимир закончил с отличием Херсонское мореходное училище и Одесский институт инженеров морского флота. Работал в Алжире, Франции и Бельгии. В настоящее время проживает в Херсоне. Володя Казначеев награжден орденом Ленина, медалью "Партизану Отечественной войны" 1 ст. </a:t>
            </a:r>
            <a:endParaRPr lang="ru-RU" dirty="0"/>
          </a:p>
        </p:txBody>
      </p:sp>
    </p:spTree>
    <p:extLst>
      <p:ext uri="{BB962C8B-B14F-4D97-AF65-F5344CB8AC3E}">
        <p14:creationId xmlns:p14="http://schemas.microsoft.com/office/powerpoint/2010/main" val="4003075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Horizontal)">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Left)">
                                      <p:cBhvr>
                                        <p:cTn id="25" dur="1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xit" presetSubtype="10" fill="hold" nodeType="clickEffect">
                                  <p:stCondLst>
                                    <p:cond delay="0"/>
                                  </p:stCondLst>
                                  <p:childTnLst>
                                    <p:animEffect transition="out" filter="blinds(horizontal)">
                                      <p:cBhvr>
                                        <p:cTn id="29" dur="500"/>
                                        <p:tgtEl>
                                          <p:spTgt spid="9"/>
                                        </p:tgtEl>
                                      </p:cBhvr>
                                    </p:animEffect>
                                    <p:set>
                                      <p:cBhvr>
                                        <p:cTn id="30" dur="1" fill="hold">
                                          <p:stCondLst>
                                            <p:cond delay="499"/>
                                          </p:stCondLst>
                                        </p:cTn>
                                        <p:tgtEl>
                                          <p:spTgt spid="9"/>
                                        </p:tgtEl>
                                        <p:attrNameLst>
                                          <p:attrName>style.visibility</p:attrName>
                                        </p:attrNameLst>
                                      </p:cBhvr>
                                      <p:to>
                                        <p:strVal val="hidden"/>
                                      </p:to>
                                    </p:set>
                                  </p:childTnLst>
                                </p:cTn>
                              </p:par>
                            </p:childTnLst>
                          </p:cTn>
                        </p:par>
                        <p:par>
                          <p:cTn id="31" fill="hold">
                            <p:stCondLst>
                              <p:cond delay="500"/>
                            </p:stCondLst>
                            <p:childTnLst>
                              <p:par>
                                <p:cTn id="32" presetID="55"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70"/>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Effect transition="in" filter="fade">
                                      <p:cBhvr>
                                        <p:cTn id="36" dur="10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iterate type="lt">
                                    <p:tmPct val="5000"/>
                                  </p:iterate>
                                  <p:childTnLst>
                                    <p:set>
                                      <p:cBhvr>
                                        <p:cTn id="40" dur="1" fill="hold">
                                          <p:stCondLst>
                                            <p:cond delay="0"/>
                                          </p:stCondLst>
                                        </p:cTn>
                                        <p:tgtEl>
                                          <p:spTgt spid="4100"/>
                                        </p:tgtEl>
                                        <p:attrNameLst>
                                          <p:attrName>style.visibility</p:attrName>
                                        </p:attrNameLst>
                                      </p:cBhvr>
                                      <p:to>
                                        <p:strVal val="visible"/>
                                      </p:to>
                                    </p:set>
                                    <p:anim calcmode="lin" valueType="num">
                                      <p:cBhvr>
                                        <p:cTn id="41" dur="1000" fill="hold"/>
                                        <p:tgtEl>
                                          <p:spTgt spid="4100"/>
                                        </p:tgtEl>
                                        <p:attrNameLst>
                                          <p:attrName>ppt_w</p:attrName>
                                        </p:attrNameLst>
                                      </p:cBhvr>
                                      <p:tavLst>
                                        <p:tav tm="0">
                                          <p:val>
                                            <p:fltVal val="0"/>
                                          </p:val>
                                        </p:tav>
                                        <p:tav tm="100000">
                                          <p:val>
                                            <p:strVal val="#ppt_w"/>
                                          </p:val>
                                        </p:tav>
                                      </p:tavLst>
                                    </p:anim>
                                    <p:anim calcmode="lin" valueType="num">
                                      <p:cBhvr>
                                        <p:cTn id="42" dur="1000" fill="hold"/>
                                        <p:tgtEl>
                                          <p:spTgt spid="4100"/>
                                        </p:tgtEl>
                                        <p:attrNameLst>
                                          <p:attrName>ppt_h</p:attrName>
                                        </p:attrNameLst>
                                      </p:cBhvr>
                                      <p:tavLst>
                                        <p:tav tm="0">
                                          <p:val>
                                            <p:fltVal val="0"/>
                                          </p:val>
                                        </p:tav>
                                        <p:tav tm="100000">
                                          <p:val>
                                            <p:strVal val="#ppt_h"/>
                                          </p:val>
                                        </p:tav>
                                      </p:tavLst>
                                    </p:anim>
                                    <p:anim calcmode="lin" valueType="num">
                                      <p:cBhvr>
                                        <p:cTn id="43" dur="1000" fill="hold"/>
                                        <p:tgtEl>
                                          <p:spTgt spid="4100"/>
                                        </p:tgtEl>
                                        <p:attrNameLst>
                                          <p:attrName>style.rotation</p:attrName>
                                        </p:attrNameLst>
                                      </p:cBhvr>
                                      <p:tavLst>
                                        <p:tav tm="0">
                                          <p:val>
                                            <p:fltVal val="90"/>
                                          </p:val>
                                        </p:tav>
                                        <p:tav tm="100000">
                                          <p:val>
                                            <p:fltVal val="0"/>
                                          </p:val>
                                        </p:tav>
                                      </p:tavLst>
                                    </p:anim>
                                    <p:animEffect transition="in" filter="fade">
                                      <p:cBhvr>
                                        <p:cTn id="44" dur="1000"/>
                                        <p:tgtEl>
                                          <p:spTgt spid="4100"/>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iterate type="lt">
                                    <p:tmPct val="5000"/>
                                  </p:iterate>
                                  <p:childTnLst>
                                    <p:set>
                                      <p:cBhvr>
                                        <p:cTn id="48" dur="1" fill="hold">
                                          <p:stCondLst>
                                            <p:cond delay="0"/>
                                          </p:stCondLst>
                                        </p:cTn>
                                        <p:tgtEl>
                                          <p:spTgt spid="4098"/>
                                        </p:tgtEl>
                                        <p:attrNameLst>
                                          <p:attrName>style.visibility</p:attrName>
                                        </p:attrNameLst>
                                      </p:cBhvr>
                                      <p:to>
                                        <p:strVal val="visible"/>
                                      </p:to>
                                    </p:set>
                                    <p:anim calcmode="lin" valueType="num">
                                      <p:cBhvr>
                                        <p:cTn id="49" dur="1000" fill="hold"/>
                                        <p:tgtEl>
                                          <p:spTgt spid="4098"/>
                                        </p:tgtEl>
                                        <p:attrNameLst>
                                          <p:attrName>ppt_w</p:attrName>
                                        </p:attrNameLst>
                                      </p:cBhvr>
                                      <p:tavLst>
                                        <p:tav tm="0">
                                          <p:val>
                                            <p:fltVal val="0"/>
                                          </p:val>
                                        </p:tav>
                                        <p:tav tm="100000">
                                          <p:val>
                                            <p:strVal val="#ppt_w"/>
                                          </p:val>
                                        </p:tav>
                                      </p:tavLst>
                                    </p:anim>
                                    <p:anim calcmode="lin" valueType="num">
                                      <p:cBhvr>
                                        <p:cTn id="50" dur="1000" fill="hold"/>
                                        <p:tgtEl>
                                          <p:spTgt spid="4098"/>
                                        </p:tgtEl>
                                        <p:attrNameLst>
                                          <p:attrName>ppt_h</p:attrName>
                                        </p:attrNameLst>
                                      </p:cBhvr>
                                      <p:tavLst>
                                        <p:tav tm="0">
                                          <p:val>
                                            <p:fltVal val="0"/>
                                          </p:val>
                                        </p:tav>
                                        <p:tav tm="100000">
                                          <p:val>
                                            <p:strVal val="#ppt_h"/>
                                          </p:val>
                                        </p:tav>
                                      </p:tavLst>
                                    </p:anim>
                                    <p:anim calcmode="lin" valueType="num">
                                      <p:cBhvr>
                                        <p:cTn id="51" dur="1000" fill="hold"/>
                                        <p:tgtEl>
                                          <p:spTgt spid="4098"/>
                                        </p:tgtEl>
                                        <p:attrNameLst>
                                          <p:attrName>style.rotation</p:attrName>
                                        </p:attrNameLst>
                                      </p:cBhvr>
                                      <p:tavLst>
                                        <p:tav tm="0">
                                          <p:val>
                                            <p:fltVal val="90"/>
                                          </p:val>
                                        </p:tav>
                                        <p:tav tm="100000">
                                          <p:val>
                                            <p:fltVal val="0"/>
                                          </p:val>
                                        </p:tav>
                                      </p:tavLst>
                                    </p:anim>
                                    <p:animEffect transition="in" filter="fade">
                                      <p:cBhvr>
                                        <p:cTn id="52"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соседними углами 3"/>
          <p:cNvSpPr/>
          <p:nvPr/>
        </p:nvSpPr>
        <p:spPr>
          <a:xfrm>
            <a:off x="2843808" y="44624"/>
            <a:ext cx="6048672" cy="3323392"/>
          </a:xfrm>
          <a:prstGeom prst="round2SameRect">
            <a:avLst/>
          </a:prstGeom>
          <a:solidFill>
            <a:schemeClr val="accent4">
              <a:lumMod val="40000"/>
              <a:lumOff val="60000"/>
            </a:schemeClr>
          </a:solidFill>
        </p:spPr>
        <p:txBody>
          <a:bodyPr wrap="square">
            <a:spAutoFit/>
          </a:bodyPr>
          <a:lstStyle/>
          <a:p>
            <a:pPr algn="just"/>
            <a:r>
              <a:rPr lang="ru-RU" sz="2000" dirty="0">
                <a:solidFill>
                  <a:srgbClr val="002060"/>
                </a:solidFill>
                <a:latin typeface="Times New Roman" panose="02020603050405020304" pitchFamily="18" charset="0"/>
                <a:cs typeface="Times New Roman" panose="02020603050405020304" pitchFamily="18" charset="0"/>
              </a:rPr>
              <a:t>Юные герои – девчонки и мальчишки не играли в войну – они показывали чудеса храбрости и мужества и погибали по-настоящему. Они совершали подвиги не за деньги, не за награды - просто они очень хорошо знали цену таким словам, как «патриотизм», «подвиг»,  «самопожертвование», «честь», «родина». В советское время о детях-героях писали книги, стихи, пели песни, снимали художественные фильмы. Их именами называли улицы, школы.</a:t>
            </a:r>
          </a:p>
        </p:txBody>
      </p:sp>
      <p:sp>
        <p:nvSpPr>
          <p:cNvPr id="5" name="Скругленный прямоугольник 4"/>
          <p:cNvSpPr/>
          <p:nvPr/>
        </p:nvSpPr>
        <p:spPr>
          <a:xfrm>
            <a:off x="467544" y="5879649"/>
            <a:ext cx="7992888" cy="578882"/>
          </a:xfrm>
          <a:prstGeom prst="roundRect">
            <a:avLst/>
          </a:prstGeom>
          <a:solidFill>
            <a:srgbClr val="FFFD63"/>
          </a:solidFill>
        </p:spPr>
        <p:txBody>
          <a:bodyPr wrap="square">
            <a:spAutoFit/>
          </a:bodyPr>
          <a:lstStyle/>
          <a:p>
            <a:pPr algn="just"/>
            <a:r>
              <a:rPr lang="ru-RU" sz="2800" dirty="0">
                <a:solidFill>
                  <a:schemeClr val="tx2">
                    <a:lumMod val="50000"/>
                  </a:schemeClr>
                </a:solidFill>
                <a:latin typeface="Times New Roman" panose="02020603050405020304" pitchFamily="18" charset="0"/>
                <a:cs typeface="Times New Roman" panose="02020603050405020304" pitchFamily="18" charset="0"/>
              </a:rPr>
              <a:t>Благодаря им мы одержали </a:t>
            </a:r>
            <a:r>
              <a:rPr lang="ru-RU" sz="2800" b="1" dirty="0" smtClean="0">
                <a:solidFill>
                  <a:srgbClr val="FF0000"/>
                </a:solidFill>
                <a:latin typeface="Times New Roman" panose="02020603050405020304" pitchFamily="18" charset="0"/>
                <a:cs typeface="Times New Roman" panose="02020603050405020304" pitchFamily="18" charset="0"/>
              </a:rPr>
              <a:t>ПОБЕДУ</a:t>
            </a:r>
            <a:r>
              <a:rPr lang="ru-RU" sz="2800" dirty="0" smtClean="0">
                <a:solidFill>
                  <a:schemeClr val="tx2">
                    <a:lumMod val="50000"/>
                  </a:schemeClr>
                </a:solidFill>
                <a:latin typeface="Times New Roman" panose="02020603050405020304" pitchFamily="18" charset="0"/>
                <a:cs typeface="Times New Roman" panose="02020603050405020304" pitchFamily="18" charset="0"/>
              </a:rPr>
              <a:t> </a:t>
            </a:r>
            <a:r>
              <a:rPr lang="ru-RU" sz="2800" dirty="0">
                <a:solidFill>
                  <a:schemeClr val="tx2">
                    <a:lumMod val="50000"/>
                  </a:schemeClr>
                </a:solidFill>
                <a:latin typeface="Times New Roman" panose="02020603050405020304" pitchFamily="18" charset="0"/>
                <a:cs typeface="Times New Roman" panose="02020603050405020304" pitchFamily="18" charset="0"/>
              </a:rPr>
              <a:t>над врагом!</a:t>
            </a:r>
          </a:p>
        </p:txBody>
      </p:sp>
      <p:sp>
        <p:nvSpPr>
          <p:cNvPr id="6" name="Прямоугольник с двумя скругленными противолежащими углами 5"/>
          <p:cNvSpPr/>
          <p:nvPr/>
        </p:nvSpPr>
        <p:spPr>
          <a:xfrm>
            <a:off x="2555776" y="3645024"/>
            <a:ext cx="6120680" cy="1656184"/>
          </a:xfrm>
          <a:prstGeom prst="round2DiagRect">
            <a:avLst/>
          </a:prstGeom>
          <a:solidFill>
            <a:srgbClr val="FF6600"/>
          </a:solidFill>
        </p:spPr>
        <p:txBody>
          <a:bodyPr wrap="square">
            <a:noAutofit/>
          </a:bodyPr>
          <a:lstStyle/>
          <a:p>
            <a:pPr algn="just"/>
            <a:r>
              <a:rPr lang="ru-RU" sz="2800" dirty="0">
                <a:solidFill>
                  <a:srgbClr val="FFFF00"/>
                </a:solidFill>
                <a:latin typeface="Times New Roman" panose="02020603050405020304" pitchFamily="18" charset="0"/>
                <a:cs typeface="Times New Roman" panose="02020603050405020304" pitchFamily="18" charset="0"/>
              </a:rPr>
              <a:t>Так будем гордиться и помнить отважных ребят и девочек, которые послужили Родине!!!</a:t>
            </a:r>
          </a:p>
        </p:txBody>
      </p:sp>
      <p:pic>
        <p:nvPicPr>
          <p:cNvPr id="9" name="Picture 2" descr="http://trinixy.ru/pics4/20090128/war_17.jpg"/>
          <p:cNvPicPr>
            <a:picLocks noChangeAspect="1" noChangeArrowheads="1"/>
          </p:cNvPicPr>
          <p:nvPr/>
        </p:nvPicPr>
        <p:blipFill>
          <a:blip r:embed="rId2" cstate="print"/>
          <a:srcRect/>
          <a:stretch>
            <a:fillRect/>
          </a:stretch>
        </p:blipFill>
        <p:spPr bwMode="auto">
          <a:xfrm>
            <a:off x="72008" y="41107"/>
            <a:ext cx="2411760" cy="3404836"/>
          </a:xfrm>
          <a:prstGeom prst="rect">
            <a:avLst/>
          </a:prstGeom>
          <a:noFill/>
        </p:spPr>
      </p:pic>
      <p:pic>
        <p:nvPicPr>
          <p:cNvPr id="7" name="Рисунок 6"/>
          <p:cNvPicPr/>
          <p:nvPr/>
        </p:nvPicPr>
        <p:blipFill>
          <a:blip r:embed="rId3" cstate="print"/>
          <a:srcRect/>
          <a:stretch>
            <a:fillRect/>
          </a:stretch>
        </p:blipFill>
        <p:spPr bwMode="auto">
          <a:xfrm>
            <a:off x="72008" y="2409797"/>
            <a:ext cx="2339340" cy="344424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ppt_w</p:attrName>
                                        </p:attrNameLst>
                                      </p:cBhvr>
                                      <p:tavLst>
                                        <p:tav tm="0">
                                          <p:val>
                                            <p:fltVal val="0"/>
                                          </p:val>
                                        </p:tav>
                                        <p:tav tm="100000">
                                          <p:val>
                                            <p:strVal val="#ppt_w"/>
                                          </p:val>
                                        </p:tav>
                                      </p:tavLst>
                                    </p:anim>
                                    <p:anim calcmode="lin" valueType="num">
                                      <p:cBhvr>
                                        <p:cTn id="30" dur="1000" fill="hold"/>
                                        <p:tgtEl>
                                          <p:spTgt spid="7"/>
                                        </p:tgtEl>
                                        <p:attrNameLst>
                                          <p:attrName>ppt_h</p:attrName>
                                        </p:attrNameLst>
                                      </p:cBhvr>
                                      <p:tavLst>
                                        <p:tav tm="0">
                                          <p:val>
                                            <p:fltVal val="0"/>
                                          </p:val>
                                        </p:tav>
                                        <p:tav tm="100000">
                                          <p:val>
                                            <p:strVal val="#ppt_h"/>
                                          </p:val>
                                        </p:tav>
                                      </p:tavLst>
                                    </p:anim>
                                    <p:anim calcmode="lin" valueType="num">
                                      <p:cBhvr>
                                        <p:cTn id="31" dur="1000" fill="hold"/>
                                        <p:tgtEl>
                                          <p:spTgt spid="7"/>
                                        </p:tgtEl>
                                        <p:attrNameLst>
                                          <p:attrName>style.rotation</p:attrName>
                                        </p:attrNameLst>
                                      </p:cBhvr>
                                      <p:tavLst>
                                        <p:tav tm="0">
                                          <p:val>
                                            <p:fltVal val="90"/>
                                          </p:val>
                                        </p:tav>
                                        <p:tav tm="100000">
                                          <p:val>
                                            <p:fltVal val="0"/>
                                          </p:val>
                                        </p:tav>
                                      </p:tavLst>
                                    </p:anim>
                                    <p:animEffect transition="in" filter="fade">
                                      <p:cBhvr>
                                        <p:cTn id="32" dur="1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1250" fill="hold"/>
                                        <p:tgtEl>
                                          <p:spTgt spid="6"/>
                                        </p:tgtEl>
                                        <p:attrNameLst>
                                          <p:attrName>ppt_w</p:attrName>
                                        </p:attrNameLst>
                                      </p:cBhvr>
                                      <p:tavLst>
                                        <p:tav tm="0">
                                          <p:val>
                                            <p:fltVal val="0"/>
                                          </p:val>
                                        </p:tav>
                                        <p:tav tm="100000">
                                          <p:val>
                                            <p:strVal val="#ppt_w"/>
                                          </p:val>
                                        </p:tav>
                                      </p:tavLst>
                                    </p:anim>
                                    <p:anim calcmode="lin" valueType="num">
                                      <p:cBhvr>
                                        <p:cTn id="38" dur="1250" fill="hold"/>
                                        <p:tgtEl>
                                          <p:spTgt spid="6"/>
                                        </p:tgtEl>
                                        <p:attrNameLst>
                                          <p:attrName>ppt_h</p:attrName>
                                        </p:attrNameLst>
                                      </p:cBhvr>
                                      <p:tavLst>
                                        <p:tav tm="0">
                                          <p:val>
                                            <p:fltVal val="0"/>
                                          </p:val>
                                        </p:tav>
                                        <p:tav tm="100000">
                                          <p:val>
                                            <p:strVal val="#ppt_h"/>
                                          </p:val>
                                        </p:tav>
                                      </p:tavLst>
                                    </p:anim>
                                    <p:anim calcmode="lin" valueType="num">
                                      <p:cBhvr>
                                        <p:cTn id="39" dur="1250" fill="hold"/>
                                        <p:tgtEl>
                                          <p:spTgt spid="6"/>
                                        </p:tgtEl>
                                        <p:attrNameLst>
                                          <p:attrName>style.rotation</p:attrName>
                                        </p:attrNameLst>
                                      </p:cBhvr>
                                      <p:tavLst>
                                        <p:tav tm="0">
                                          <p:val>
                                            <p:fltVal val="90"/>
                                          </p:val>
                                        </p:tav>
                                        <p:tav tm="100000">
                                          <p:val>
                                            <p:fltVal val="0"/>
                                          </p:val>
                                        </p:tav>
                                      </p:tavLst>
                                    </p:anim>
                                    <p:animEffect transition="in" filter="fade">
                                      <p:cBhvr>
                                        <p:cTn id="40"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07504" y="1928802"/>
            <a:ext cx="5328592" cy="4714908"/>
          </a:xfrm>
          <a:prstGeom prst="rect">
            <a:avLst/>
          </a:prstGeom>
          <a:noFill/>
          <a:ln w="9525">
            <a:noFill/>
            <a:miter lim="800000"/>
            <a:headEnd/>
            <a:tailEnd/>
          </a:ln>
          <a:effectLst/>
        </p:spPr>
        <p:txBody>
          <a:bodyPr wrap="square">
            <a:noAutofit/>
          </a:bodyPr>
          <a:lstStyle/>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Не  щадя себя</a:t>
            </a:r>
          </a:p>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 В огне войны,</a:t>
            </a:r>
          </a:p>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Не жалея сил</a:t>
            </a:r>
          </a:p>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 Во  имя родины,</a:t>
            </a:r>
          </a:p>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Дети героической  страны</a:t>
            </a:r>
          </a:p>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Были настоящими героями!</a:t>
            </a:r>
          </a:p>
          <a:p>
            <a:pPr algn="just">
              <a:lnSpc>
                <a:spcPts val="2000"/>
              </a:lnSpc>
              <a:spcBef>
                <a:spcPct val="50000"/>
              </a:spcBef>
            </a:pPr>
            <a:endPar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endParaRPr>
          </a:p>
          <a:p>
            <a:pPr algn="just">
              <a:lnSpc>
                <a:spcPts val="2000"/>
              </a:lnSpc>
              <a:spcBef>
                <a:spcPct val="50000"/>
              </a:spcBef>
            </a:pPr>
            <a:r>
              <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                                              </a:t>
            </a:r>
            <a:r>
              <a:rPr lang="ru-RU" sz="2800" b="1" dirty="0" err="1"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rPr>
              <a:t>Р.Рождественский</a:t>
            </a:r>
            <a:endParaRPr lang="ru-RU" sz="2800" b="1" dirty="0" smtClean="0">
              <a:ln w="19050">
                <a:solidFill>
                  <a:srgbClr val="00B0F0"/>
                </a:solidFill>
              </a:ln>
              <a:solidFill>
                <a:schemeClr val="tx2">
                  <a:lumMod val="60000"/>
                  <a:lumOff val="40000"/>
                </a:schemeClr>
              </a:solidFill>
              <a:latin typeface="Times New Roman" panose="02020603050405020304" pitchFamily="18" charset="0"/>
              <a:cs typeface="Times New Roman" panose="02020603050405020304" pitchFamily="18" charset="0"/>
            </a:endParaRPr>
          </a:p>
          <a:p>
            <a:pPr algn="just">
              <a:lnSpc>
                <a:spcPts val="2000"/>
              </a:lnSpc>
              <a:spcBef>
                <a:spcPct val="50000"/>
              </a:spcBef>
            </a:pPr>
            <a:r>
              <a:rPr lang="ru-RU" sz="2800" b="1" dirty="0" smtClean="0">
                <a:ln w="19050">
                  <a:solidFill>
                    <a:srgbClr val="00B0F0"/>
                  </a:solidFill>
                </a:ln>
                <a:solidFill>
                  <a:schemeClr val="bg1"/>
                </a:solidFill>
                <a:latin typeface="Times New Roman" panose="02020603050405020304" pitchFamily="18" charset="0"/>
                <a:cs typeface="Times New Roman" panose="02020603050405020304" pitchFamily="18" charset="0"/>
              </a:rPr>
              <a:t>                                       </a:t>
            </a:r>
            <a:endParaRPr lang="ru-RU" sz="2800" b="1" dirty="0">
              <a:ln w="19050">
                <a:solidFill>
                  <a:srgbClr val="00B0F0"/>
                </a:solidFill>
              </a:ln>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dirty="0"/>
          </a:p>
        </p:txBody>
      </p:sp>
      <p:pic>
        <p:nvPicPr>
          <p:cNvPr id="4" name="Picture 15" descr="630px-Soviet_Child_Soldier"/>
          <p:cNvPicPr>
            <a:picLocks noChangeAspect="1" noChangeArrowheads="1"/>
          </p:cNvPicPr>
          <p:nvPr/>
        </p:nvPicPr>
        <p:blipFill>
          <a:blip r:embed="rId2" cstate="print"/>
          <a:srcRect/>
          <a:stretch>
            <a:fillRect/>
          </a:stretch>
        </p:blipFill>
        <p:spPr bwMode="auto">
          <a:xfrm>
            <a:off x="1357290" y="142852"/>
            <a:ext cx="6697926" cy="637828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48" y="857232"/>
            <a:ext cx="7858180" cy="707886"/>
          </a:xfrm>
          <a:prstGeom prst="rect">
            <a:avLst/>
          </a:prstGeom>
        </p:spPr>
        <p:txBody>
          <a:bodyPr wrap="square">
            <a:spAutoFit/>
          </a:bodyPr>
          <a:lstStyle/>
          <a:p>
            <a:pPr algn="just"/>
            <a:r>
              <a:rPr lang="ru-RU" sz="4000" b="1" dirty="0" smtClean="0">
                <a:solidFill>
                  <a:srgbClr val="00B0F0"/>
                </a:solidFill>
                <a:latin typeface="Times New Roman" panose="02020603050405020304" pitchFamily="18" charset="0"/>
                <a:cs typeface="Times New Roman" panose="02020603050405020304" pitchFamily="18" charset="0"/>
              </a:rPr>
              <a:t>СПАСИБО    ЗА   ВНИМАНИЕ!</a:t>
            </a:r>
            <a:endParaRPr lang="ru-RU" sz="4000" b="1" dirty="0">
              <a:solidFill>
                <a:srgbClr val="00B0F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1"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1200" fill="hold">
                                          <p:stCondLst>
                                            <p:cond delay="0"/>
                                          </p:stCondLst>
                                        </p:cTn>
                                        <p:tgtEl>
                                          <p:spTgt spid="4"/>
                                        </p:tgtEl>
                                        <p:attrNameLst>
                                          <p:attrName>ppt_x</p:attrName>
                                        </p:attrNameLst>
                                      </p:cBhvr>
                                    </p:anim>
                                    <p:anim from="0" to="-1.0" calcmode="lin" valueType="num">
                                      <p:cBhvr>
                                        <p:cTn id="8" dur="400" decel="50000" autoRev="1" fill="hold">
                                          <p:stCondLst>
                                            <p:cond delay="1200"/>
                                          </p:stCondLst>
                                        </p:cTn>
                                        <p:tgtEl>
                                          <p:spTgt spid="4"/>
                                        </p:tgtEl>
                                        <p:attrNameLst>
                                          <p:attrName>xshear</p:attrName>
                                        </p:attrNameLst>
                                      </p:cBhvr>
                                    </p:anim>
                                    <p:animScale>
                                      <p:cBhvr>
                                        <p:cTn id="9" dur="400" decel="100000" autoRev="1" fill="hold">
                                          <p:stCondLst>
                                            <p:cond delay="1200"/>
                                          </p:stCondLst>
                                        </p:cTn>
                                        <p:tgtEl>
                                          <p:spTgt spid="4"/>
                                        </p:tgtEl>
                                      </p:cBhvr>
                                      <p:from x="100000" y="100000"/>
                                      <p:to x="80000" y="100000"/>
                                    </p:animScale>
                                    <p:anim by="(#ppt_h/3+#ppt_w*0.1)" calcmode="lin" valueType="num">
                                      <p:cBhvr additive="sum">
                                        <p:cTn id="10" dur="400" decel="100000" autoRev="1" fill="hold">
                                          <p:stCondLst>
                                            <p:cond delay="12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0" dirty="0">
                <a:hlinkClick r:id="rId2"/>
              </a:rPr>
              <a:t/>
            </a:r>
            <a:br>
              <a:rPr lang="ru-RU" b="0" dirty="0">
                <a:hlinkClick r:id="rId2"/>
              </a:rPr>
            </a:br>
            <a:endParaRPr lang="ru-RU" sz="2400" dirty="0"/>
          </a:p>
        </p:txBody>
      </p:sp>
      <p:sp>
        <p:nvSpPr>
          <p:cNvPr id="3" name="Текст 2"/>
          <p:cNvSpPr>
            <a:spLocks noGrp="1"/>
          </p:cNvSpPr>
          <p:nvPr>
            <p:ph idx="1"/>
          </p:nvPr>
        </p:nvSpPr>
        <p:spPr/>
        <p:txBody>
          <a:bodyPr/>
          <a:lstStyle/>
          <a:p>
            <a:endParaRPr lang="ru-RU" b="1" dirty="0" smtClean="0">
              <a:hlinkClick r:id="rId3"/>
            </a:endParaRPr>
          </a:p>
          <a:p>
            <a:r>
              <a:rPr lang="ru-RU" b="1" dirty="0" smtClean="0">
                <a:hlinkClick r:id="rId3"/>
              </a:rPr>
              <a:t>С</a:t>
            </a:r>
            <a:r>
              <a:rPr lang="ru-RU" sz="2800" b="1" dirty="0" smtClean="0">
                <a:hlinkClick r:id="rId3"/>
              </a:rPr>
              <a:t>писок источников:</a:t>
            </a:r>
          </a:p>
          <a:p>
            <a:r>
              <a:rPr lang="ru-RU" sz="2800" dirty="0">
                <a:hlinkClick r:id="rId2"/>
              </a:rPr>
              <a:t>Пионеры-герои — Википедия</a:t>
            </a:r>
            <a:r>
              <a:rPr lang="ru-RU" sz="2800" dirty="0"/>
              <a:t/>
            </a:r>
            <a:br>
              <a:rPr lang="ru-RU" sz="2800" dirty="0"/>
            </a:br>
            <a:r>
              <a:rPr lang="en-US" sz="2800" dirty="0">
                <a:hlinkClick r:id="rId4"/>
              </a:rPr>
              <a:t>ru.wikipedia.org</a:t>
            </a:r>
            <a:r>
              <a:rPr lang="en-US" sz="2800" dirty="0"/>
              <a:t>›</a:t>
            </a:r>
            <a:r>
              <a:rPr lang="ru-RU" sz="2800" dirty="0">
                <a:hlinkClick r:id="rId2"/>
              </a:rPr>
              <a:t>Пионеры-герои</a:t>
            </a:r>
            <a:r>
              <a:rPr lang="ru-RU" sz="2800" dirty="0"/>
              <a:t/>
            </a:r>
            <a:br>
              <a:rPr lang="ru-RU" sz="2800" dirty="0"/>
            </a:br>
            <a:r>
              <a:rPr lang="ru-RU" sz="2800" b="1" dirty="0">
                <a:hlinkClick r:id="rId3"/>
              </a:rPr>
              <a:t/>
            </a:r>
            <a:br>
              <a:rPr lang="ru-RU" sz="2800" b="1" dirty="0">
                <a:hlinkClick r:id="rId3"/>
              </a:rPr>
            </a:br>
            <a:r>
              <a:rPr lang="ru-RU" sz="2800" b="1" dirty="0">
                <a:hlinkClick r:id="rId3"/>
              </a:rPr>
              <a:t>Дети</a:t>
            </a:r>
            <a:r>
              <a:rPr lang="ru-RU" sz="2800" dirty="0">
                <a:hlinkClick r:id="rId3"/>
              </a:rPr>
              <a:t> - </a:t>
            </a:r>
            <a:r>
              <a:rPr lang="ru-RU" sz="2800" b="1" dirty="0">
                <a:hlinkClick r:id="rId3"/>
              </a:rPr>
              <a:t>герои</a:t>
            </a:r>
            <a:r>
              <a:rPr lang="ru-RU" sz="2800" dirty="0">
                <a:hlinkClick r:id="rId3"/>
              </a:rPr>
              <a:t> </a:t>
            </a:r>
            <a:r>
              <a:rPr lang="ru-RU" sz="2800" b="1" dirty="0">
                <a:hlinkClick r:id="rId3"/>
              </a:rPr>
              <a:t>Великой</a:t>
            </a:r>
            <a:r>
              <a:rPr lang="ru-RU" sz="2800" dirty="0">
                <a:hlinkClick r:id="rId3"/>
              </a:rPr>
              <a:t> </a:t>
            </a:r>
            <a:r>
              <a:rPr lang="ru-RU" sz="2800" b="1" dirty="0">
                <a:hlinkClick r:id="rId3"/>
              </a:rPr>
              <a:t>Отечественной</a:t>
            </a:r>
            <a:endParaRPr lang="ru-RU" sz="2800" dirty="0"/>
          </a:p>
          <a:p>
            <a:r>
              <a:rPr lang="ru-RU" sz="2800" dirty="0" err="1">
                <a:hlinkClick r:id="rId5"/>
              </a:rPr>
              <a:t>pomnivoinu.ru</a:t>
            </a:r>
            <a:r>
              <a:rPr lang="ru-RU" sz="2800" dirty="0" err="1"/>
              <a:t>›</a:t>
            </a:r>
            <a:r>
              <a:rPr lang="ru-RU" sz="2800" b="1" dirty="0" err="1">
                <a:hlinkClick r:id="rId6"/>
              </a:rPr>
              <a:t>Великая</a:t>
            </a:r>
            <a:r>
              <a:rPr lang="ru-RU" sz="2800" dirty="0">
                <a:hlinkClick r:id="rId6"/>
              </a:rPr>
              <a:t> </a:t>
            </a:r>
            <a:r>
              <a:rPr lang="ru-RU" sz="2800" b="1" dirty="0">
                <a:hlinkClick r:id="rId6"/>
              </a:rPr>
              <a:t>Отечественная</a:t>
            </a:r>
            <a:r>
              <a:rPr lang="ru-RU" sz="2800" dirty="0">
                <a:hlinkClick r:id="rId6"/>
              </a:rPr>
              <a:t> </a:t>
            </a:r>
            <a:r>
              <a:rPr lang="ru-RU" sz="2800" b="1" dirty="0">
                <a:hlinkClick r:id="rId6"/>
              </a:rPr>
              <a:t>Война</a:t>
            </a:r>
            <a:r>
              <a:rPr lang="ru-RU" sz="2800" dirty="0"/>
              <a:t>›</a:t>
            </a:r>
          </a:p>
          <a:p>
            <a:endParaRPr lang="ru-RU" dirty="0"/>
          </a:p>
        </p:txBody>
      </p:sp>
    </p:spTree>
    <p:extLst>
      <p:ext uri="{BB962C8B-B14F-4D97-AF65-F5344CB8AC3E}">
        <p14:creationId xmlns:p14="http://schemas.microsoft.com/office/powerpoint/2010/main" val="3701659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2267744" y="116633"/>
            <a:ext cx="6840760" cy="1872207"/>
          </a:xfrm>
          <a:prstGeom prst="round2DiagRect">
            <a:avLst/>
          </a:prstGeom>
          <a:solidFill>
            <a:schemeClr val="accent2">
              <a:lumMod val="20000"/>
              <a:lumOff val="80000"/>
            </a:schemeClr>
          </a:solidFill>
        </p:spPr>
        <p:txBody>
          <a:bodyPr wrap="square" anchor="ctr">
            <a:noAutofit/>
          </a:bodyPr>
          <a:lstStyle/>
          <a:p>
            <a:pPr indent="360000" algn="just"/>
            <a:r>
              <a:rPr lang="ru-RU" sz="1900" dirty="0" smtClean="0">
                <a:solidFill>
                  <a:srgbClr val="002060"/>
                </a:solidFill>
                <a:latin typeface="Times New Roman" panose="02020603050405020304" pitchFamily="18" charset="0"/>
                <a:cs typeface="Times New Roman" panose="02020603050405020304" pitchFamily="18" charset="0"/>
              </a:rPr>
              <a:t>    До войны это были самые обыкновенные мальчишки и девчонки. Учились, помогали старшим, играли, бегали-прыгали. Их имена знали только родные, одноклассники да друзья.</a:t>
            </a:r>
          </a:p>
          <a:p>
            <a:pPr indent="360000" algn="just"/>
            <a:r>
              <a:rPr lang="ru-RU" sz="1900" dirty="0" smtClean="0">
                <a:solidFill>
                  <a:srgbClr val="002060"/>
                </a:solidFill>
                <a:latin typeface="Times New Roman" panose="02020603050405020304" pitchFamily="18" charset="0"/>
                <a:cs typeface="Times New Roman" panose="02020603050405020304" pitchFamily="18" charset="0"/>
              </a:rPr>
              <a:t>Страшная война коснулась всех и особенно детей. </a:t>
            </a:r>
            <a:r>
              <a:rPr lang="ru-RU" sz="1900" dirty="0">
                <a:solidFill>
                  <a:srgbClr val="002060"/>
                </a:solidFill>
                <a:latin typeface="Times New Roman" panose="02020603050405020304" pitchFamily="18" charset="0"/>
                <a:cs typeface="Times New Roman" panose="02020603050405020304" pitchFamily="18" charset="0"/>
              </a:rPr>
              <a:t>Все они были лишены детства. В один день ребята повзрослели.</a:t>
            </a:r>
          </a:p>
        </p:txBody>
      </p:sp>
      <p:sp>
        <p:nvSpPr>
          <p:cNvPr id="5" name="Прямоугольник с двумя скругленными соседними углами 4"/>
          <p:cNvSpPr/>
          <p:nvPr/>
        </p:nvSpPr>
        <p:spPr>
          <a:xfrm>
            <a:off x="2942125" y="2132856"/>
            <a:ext cx="6084168" cy="4536504"/>
          </a:xfrm>
          <a:prstGeom prst="round2SameRect">
            <a:avLst/>
          </a:prstGeom>
          <a:solidFill>
            <a:srgbClr val="FFFF99"/>
          </a:solidFill>
        </p:spPr>
        <p:txBody>
          <a:bodyPr wrap="square">
            <a:noAutofit/>
          </a:bodyPr>
          <a:lstStyle/>
          <a:p>
            <a:pPr indent="360000" algn="just">
              <a:lnSpc>
                <a:spcPts val="2500"/>
              </a:lnSpc>
            </a:pPr>
            <a:r>
              <a:rPr lang="ru-RU" sz="2000" dirty="0" smtClean="0">
                <a:solidFill>
                  <a:srgbClr val="002060"/>
                </a:solidFill>
                <a:latin typeface="Times New Roman" panose="02020603050405020304" pitchFamily="18" charset="0"/>
                <a:cs typeface="Times New Roman" panose="02020603050405020304" pitchFamily="18" charset="0"/>
              </a:rPr>
              <a:t>Многие воевали на фронте в составе действующих армий, многие уходили в партизаны. Они хотели стоять в одном строю с отцами и старшими братьями, ведь они хотели также, как и взрослые защищать своё отечество. Их было много. Сотни тысяч детей стали бойцами великой отечественной. Можно сказать, что на территории нашей страны действовал в годы войны самый настоящий детский фронт.</a:t>
            </a:r>
          </a:p>
          <a:p>
            <a:pPr indent="360000" algn="just">
              <a:lnSpc>
                <a:spcPts val="2500"/>
              </a:lnSpc>
            </a:pPr>
            <a:r>
              <a:rPr lang="ru-RU" sz="2000" dirty="0" smtClean="0">
                <a:solidFill>
                  <a:srgbClr val="002060"/>
                </a:solidFill>
                <a:latin typeface="Times New Roman" panose="02020603050405020304" pitchFamily="18" charset="0"/>
                <a:cs typeface="Times New Roman" panose="02020603050405020304" pitchFamily="18" charset="0"/>
              </a:rPr>
              <a:t>Обыкновенные школьники, ставшие солдатами, подпольщиками, партизанами, отдавшие жизнь за то, чтобы мы могли спокойно расти, учиться и жить. </a:t>
            </a:r>
            <a:endParaRPr lang="ru-RU" sz="2000" dirty="0">
              <a:solidFill>
                <a:srgbClr val="002060"/>
              </a:solidFill>
              <a:latin typeface="Times New Roman" panose="02020603050405020304" pitchFamily="18" charset="0"/>
              <a:cs typeface="Times New Roman" panose="02020603050405020304" pitchFamily="18" charset="0"/>
            </a:endParaRPr>
          </a:p>
        </p:txBody>
      </p:sp>
      <p:pic>
        <p:nvPicPr>
          <p:cNvPr id="7" name="Picture 2" descr="Дети - герои Великой Отечественной "/>
          <p:cNvPicPr>
            <a:picLocks noChangeAspect="1" noChangeArrowheads="1"/>
          </p:cNvPicPr>
          <p:nvPr/>
        </p:nvPicPr>
        <p:blipFill>
          <a:blip r:embed="rId2" cstate="print"/>
          <a:srcRect/>
          <a:stretch>
            <a:fillRect/>
          </a:stretch>
        </p:blipFill>
        <p:spPr bwMode="auto">
          <a:xfrm>
            <a:off x="107504" y="116632"/>
            <a:ext cx="2162520" cy="2870489"/>
          </a:xfrm>
          <a:prstGeom prst="rect">
            <a:avLst/>
          </a:prstGeom>
          <a:noFill/>
        </p:spPr>
      </p:pic>
      <p:pic>
        <p:nvPicPr>
          <p:cNvPr id="6" name="Рисунок 5"/>
          <p:cNvPicPr/>
          <p:nvPr/>
        </p:nvPicPr>
        <p:blipFill>
          <a:blip r:embed="rId3" cstate="print"/>
          <a:srcRect/>
          <a:stretch>
            <a:fillRect/>
          </a:stretch>
        </p:blipFill>
        <p:spPr bwMode="auto">
          <a:xfrm>
            <a:off x="60644" y="2708920"/>
            <a:ext cx="2423124" cy="3716644"/>
          </a:xfrm>
          <a:prstGeom prst="rect">
            <a:avLst/>
          </a:prstGeom>
          <a:noFill/>
          <a:ln w="9525">
            <a:noFill/>
            <a:miter lim="800000"/>
            <a:headEnd/>
            <a:tailEnd/>
          </a:ln>
        </p:spPr>
      </p:pic>
    </p:spTree>
    <p:extLst>
      <p:ext uri="{BB962C8B-B14F-4D97-AF65-F5344CB8AC3E}">
        <p14:creationId xmlns:p14="http://schemas.microsoft.com/office/powerpoint/2010/main" val="201427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strVal val="#ppt_w*0.70"/>
                                          </p:val>
                                        </p:tav>
                                        <p:tav tm="100000">
                                          <p:val>
                                            <p:strVal val="#ppt_w"/>
                                          </p:val>
                                        </p:tav>
                                      </p:tavLst>
                                    </p:anim>
                                    <p:anim calcmode="lin" valueType="num">
                                      <p:cBhvr>
                                        <p:cTn id="25" dur="1000" fill="hold"/>
                                        <p:tgtEl>
                                          <p:spTgt spid="6"/>
                                        </p:tgtEl>
                                        <p:attrNameLst>
                                          <p:attrName>ppt_h</p:attrName>
                                        </p:attrNameLst>
                                      </p:cBhvr>
                                      <p:tavLst>
                                        <p:tav tm="0">
                                          <p:val>
                                            <p:strVal val="#ppt_h"/>
                                          </p:val>
                                        </p:tav>
                                        <p:tav tm="100000">
                                          <p:val>
                                            <p:strVal val="#ppt_h"/>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071678"/>
            <a:ext cx="7772400" cy="1500187"/>
          </a:xfrm>
        </p:spPr>
        <p:txBody>
          <a:bodyPr/>
          <a:lstStyle/>
          <a:p>
            <a:endParaRPr lang="ru-RU" dirty="0"/>
          </a:p>
        </p:txBody>
      </p:sp>
      <p:sp>
        <p:nvSpPr>
          <p:cNvPr id="4" name="Прямоугольник с двумя вырезанными противолежащими углами 3"/>
          <p:cNvSpPr/>
          <p:nvPr/>
        </p:nvSpPr>
        <p:spPr>
          <a:xfrm>
            <a:off x="3143240" y="142853"/>
            <a:ext cx="3000396" cy="428628"/>
          </a:xfrm>
          <a:prstGeom prst="snip2DiagRect">
            <a:avLst/>
          </a:prstGeom>
          <a:solidFill>
            <a:schemeClr val="accent2">
              <a:lumMod val="40000"/>
              <a:lumOff val="60000"/>
            </a:schemeClr>
          </a:solidFill>
        </p:spPr>
        <p:txBody>
          <a:bodyPr wrap="square" anchor="ctr">
            <a:noAutofit/>
          </a:bodyPr>
          <a:lstStyle/>
          <a:p>
            <a:r>
              <a:rPr lang="ru-RU" sz="2800" b="1" dirty="0" err="1" smtClean="0">
                <a:latin typeface="Times New Roman" pitchFamily="18" charset="0"/>
                <a:cs typeface="Times New Roman" pitchFamily="18" charset="0"/>
              </a:rPr>
              <a:t>Вило́р</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   </a:t>
            </a:r>
            <a:r>
              <a:rPr lang="ru-RU" sz="2800" b="1" dirty="0" err="1" smtClean="0">
                <a:latin typeface="Times New Roman" pitchFamily="18" charset="0"/>
                <a:cs typeface="Times New Roman" pitchFamily="18" charset="0"/>
              </a:rPr>
              <a:t>Чекма́к</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pic>
        <p:nvPicPr>
          <p:cNvPr id="6" name="Рисунок 5" descr="Чекмак В.jpg"/>
          <p:cNvPicPr/>
          <p:nvPr/>
        </p:nvPicPr>
        <p:blipFill>
          <a:blip r:embed="rId2" cstate="print"/>
          <a:srcRect/>
          <a:stretch>
            <a:fillRect/>
          </a:stretch>
        </p:blipFill>
        <p:spPr bwMode="auto">
          <a:xfrm>
            <a:off x="45959" y="1214422"/>
            <a:ext cx="2382901" cy="3500462"/>
          </a:xfrm>
          <a:prstGeom prst="rect">
            <a:avLst/>
          </a:prstGeom>
          <a:noFill/>
          <a:ln w="9525">
            <a:noFill/>
            <a:miter lim="800000"/>
            <a:headEnd/>
            <a:tailEnd/>
          </a:ln>
        </p:spPr>
      </p:pic>
      <p:sp>
        <p:nvSpPr>
          <p:cNvPr id="7" name="Прямоугольник 6"/>
          <p:cNvSpPr/>
          <p:nvPr/>
        </p:nvSpPr>
        <p:spPr>
          <a:xfrm>
            <a:off x="2714612" y="763769"/>
            <a:ext cx="4714908" cy="307777"/>
          </a:xfrm>
          <a:prstGeom prst="rect">
            <a:avLst/>
          </a:prstGeom>
          <a:solidFill>
            <a:schemeClr val="accent2">
              <a:lumMod val="40000"/>
              <a:lumOff val="60000"/>
            </a:schemeClr>
          </a:solidFill>
          <a:ln>
            <a:noFill/>
          </a:ln>
        </p:spPr>
        <p:txBody>
          <a:bodyPr>
            <a:noAutofit/>
          </a:bodyPr>
          <a:lstStyle/>
          <a:p>
            <a:r>
              <a:rPr lang="en-US" sz="1400" dirty="0" smtClean="0"/>
              <a:t>(</a:t>
            </a:r>
            <a:r>
              <a:rPr lang="ru-RU" sz="1400" dirty="0" smtClean="0"/>
              <a:t>20 декабря 1925, Симферополь — 10 ноября 1941</a:t>
            </a:r>
            <a:r>
              <a:rPr lang="en-US" sz="1400" dirty="0" smtClean="0"/>
              <a:t>)</a:t>
            </a:r>
            <a:endParaRPr lang="ru-RU" sz="1400" dirty="0"/>
          </a:p>
        </p:txBody>
      </p:sp>
      <p:sp>
        <p:nvSpPr>
          <p:cNvPr id="3073" name="Rectangle 1"/>
          <p:cNvSpPr>
            <a:spLocks noChangeArrowheads="1"/>
          </p:cNvSpPr>
          <p:nvPr/>
        </p:nvSpPr>
        <p:spPr bwMode="auto">
          <a:xfrm>
            <a:off x="2500298" y="1214422"/>
            <a:ext cx="6500858" cy="5072098"/>
          </a:xfrm>
          <a:prstGeom prst="round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lvl="0" algn="just"/>
            <a:r>
              <a:rPr lang="ru-RU" sz="2000" dirty="0" err="1" smtClean="0">
                <a:latin typeface="Times New Roman" pitchFamily="18" charset="0"/>
                <a:cs typeface="Times New Roman" pitchFamily="18" charset="0"/>
              </a:rPr>
              <a:t>Вилор</a:t>
            </a:r>
            <a:r>
              <a:rPr lang="ru-RU" sz="2000" dirty="0" smtClean="0">
                <a:latin typeface="Times New Roman" pitchFamily="18" charset="0"/>
                <a:cs typeface="Times New Roman" pitchFamily="18" charset="0"/>
              </a:rPr>
              <a:t> был отзывчивым и благородным человеком, любил животных. Когда началась Великая Отечественная война, </a:t>
            </a:r>
            <a:r>
              <a:rPr lang="ru-RU" sz="2000" dirty="0" err="1" smtClean="0">
                <a:latin typeface="Times New Roman" pitchFamily="18" charset="0"/>
                <a:cs typeface="Times New Roman" pitchFamily="18" charset="0"/>
              </a:rPr>
              <a:t>Вилор</a:t>
            </a:r>
            <a:r>
              <a:rPr lang="ru-RU" sz="2000" dirty="0" smtClean="0">
                <a:latin typeface="Times New Roman" pitchFamily="18" charset="0"/>
                <a:cs typeface="Times New Roman" pitchFamily="18" charset="0"/>
              </a:rPr>
              <a:t>, несмотря на врожденное заболевание сердца и вопреки просьбам матери ушёл в партизанский отряд. Стал разведчиком. 10 ноября 1941 года он был в дозоре в районе деревни </a:t>
            </a:r>
            <a:r>
              <a:rPr lang="ru-RU" sz="2000" dirty="0" err="1" smtClean="0">
                <a:latin typeface="Times New Roman" pitchFamily="18" charset="0"/>
                <a:cs typeface="Times New Roman" pitchFamily="18" charset="0"/>
              </a:rPr>
              <a:t>Алсу</a:t>
            </a:r>
            <a:r>
              <a:rPr lang="ru-RU" sz="2000" dirty="0" smtClean="0">
                <a:latin typeface="Times New Roman" pitchFamily="18" charset="0"/>
                <a:cs typeface="Times New Roman" pitchFamily="18" charset="0"/>
              </a:rPr>
              <a:t> под Севастополем. Первым заметил приближающихся к партизанскому отряду немцев. Выстрелом из ракетницы предупредил свой отряд об опасности, а сам принял бой с наступавшими гитлеровцами. </a:t>
            </a:r>
            <a:r>
              <a:rPr lang="ru-RU" sz="2000" dirty="0" err="1" smtClean="0">
                <a:latin typeface="Times New Roman" pitchFamily="18" charset="0"/>
                <a:cs typeface="Times New Roman" pitchFamily="18" charset="0"/>
              </a:rPr>
              <a:t>Вилор</a:t>
            </a:r>
            <a:r>
              <a:rPr lang="ru-RU" sz="2000" dirty="0" smtClean="0">
                <a:latin typeface="Times New Roman" pitchFamily="18" charset="0"/>
                <a:cs typeface="Times New Roman" pitchFamily="18" charset="0"/>
              </a:rPr>
              <a:t> дрался до последнего патрона. Когда стрелять было уже нечем, он подорвал себя и солдат противника гранатой. Его последние слова были: </a:t>
            </a:r>
            <a:r>
              <a:rPr lang="ru-RU" sz="2000" dirty="0" smtClean="0">
                <a:solidFill>
                  <a:srgbClr val="FF0000"/>
                </a:solidFill>
                <a:latin typeface="Times New Roman" pitchFamily="18" charset="0"/>
                <a:cs typeface="Times New Roman" pitchFamily="18" charset="0"/>
              </a:rPr>
              <a:t>«За Родину! За родной Севастополь!»</a:t>
            </a:r>
            <a:endParaRPr kumimoji="0" lang="ru-RU" sz="2000" b="0" i="0" u="none" strike="noStrike" cap="none" normalizeH="0" baseline="0" dirty="0" smtClean="0">
              <a:ln>
                <a:noFill/>
              </a:ln>
              <a:solidFill>
                <a:srgbClr val="FF000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75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3073"/>
                                        </p:tgtEl>
                                        <p:attrNameLst>
                                          <p:attrName>style.visibility</p:attrName>
                                        </p:attrNameLst>
                                      </p:cBhvr>
                                      <p:to>
                                        <p:strVal val="visible"/>
                                      </p:to>
                                    </p:set>
                                    <p:anim calcmode="lin" valueType="num">
                                      <p:cBhvr>
                                        <p:cTn id="25" dur="1000" fill="hold"/>
                                        <p:tgtEl>
                                          <p:spTgt spid="3073"/>
                                        </p:tgtEl>
                                        <p:attrNameLst>
                                          <p:attrName>ppt_w</p:attrName>
                                        </p:attrNameLst>
                                      </p:cBhvr>
                                      <p:tavLst>
                                        <p:tav tm="0">
                                          <p:val>
                                            <p:strVal val="#ppt_w*0.70"/>
                                          </p:val>
                                        </p:tav>
                                        <p:tav tm="100000">
                                          <p:val>
                                            <p:strVal val="#ppt_w"/>
                                          </p:val>
                                        </p:tav>
                                      </p:tavLst>
                                    </p:anim>
                                    <p:anim calcmode="lin" valueType="num">
                                      <p:cBhvr>
                                        <p:cTn id="26" dur="1000" fill="hold"/>
                                        <p:tgtEl>
                                          <p:spTgt spid="3073"/>
                                        </p:tgtEl>
                                        <p:attrNameLst>
                                          <p:attrName>ppt_h</p:attrName>
                                        </p:attrNameLst>
                                      </p:cBhvr>
                                      <p:tavLst>
                                        <p:tav tm="0">
                                          <p:val>
                                            <p:strVal val="#ppt_h"/>
                                          </p:val>
                                        </p:tav>
                                        <p:tav tm="100000">
                                          <p:val>
                                            <p:strVal val="#ppt_h"/>
                                          </p:val>
                                        </p:tav>
                                      </p:tavLst>
                                    </p:anim>
                                    <p:animEffect transition="in" filter="fade">
                                      <p:cBhvr>
                                        <p:cTn id="27" dur="1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307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85720" y="0"/>
            <a:ext cx="6286544" cy="523220"/>
          </a:xfrm>
          <a:prstGeom prst="rect">
            <a:avLst/>
          </a:prstGeom>
        </p:spPr>
        <p:txBody>
          <a:bodyPr wrap="square">
            <a:spAutoFit/>
          </a:bodyPr>
          <a:lstStyle/>
          <a:p>
            <a:pPr algn="just"/>
            <a:r>
              <a:rPr lang="ru-RU" sz="2800" dirty="0" err="1" smtClean="0">
                <a:solidFill>
                  <a:srgbClr val="FFFF00"/>
                </a:solidFill>
                <a:latin typeface="Times New Roman" pitchFamily="18" charset="0"/>
                <a:cs typeface="Times New Roman" pitchFamily="18" charset="0"/>
              </a:rPr>
              <a:t>Вилор</a:t>
            </a:r>
            <a:r>
              <a:rPr lang="ru-RU" sz="2800" dirty="0" smtClean="0">
                <a:solidFill>
                  <a:srgbClr val="FFFF00"/>
                </a:solidFill>
                <a:latin typeface="Times New Roman" pitchFamily="18" charset="0"/>
                <a:cs typeface="Times New Roman" pitchFamily="18" charset="0"/>
              </a:rPr>
              <a:t> посмертно награждён медалями</a:t>
            </a:r>
            <a:endParaRPr lang="en-US" sz="2800" dirty="0" smtClean="0">
              <a:solidFill>
                <a:srgbClr val="FFFF00"/>
              </a:solidFill>
              <a:latin typeface="Times New Roman" pitchFamily="18" charset="0"/>
              <a:cs typeface="Times New Roman" pitchFamily="18" charset="0"/>
            </a:endParaRPr>
          </a:p>
        </p:txBody>
      </p:sp>
      <p:pic>
        <p:nvPicPr>
          <p:cNvPr id="7" name="Рисунок 6"/>
          <p:cNvPicPr/>
          <p:nvPr/>
        </p:nvPicPr>
        <p:blipFill>
          <a:blip r:embed="rId2" cstate="print"/>
          <a:srcRect/>
          <a:stretch>
            <a:fillRect/>
          </a:stretch>
        </p:blipFill>
        <p:spPr bwMode="auto">
          <a:xfrm>
            <a:off x="7215206" y="142852"/>
            <a:ext cx="1643074" cy="2786082"/>
          </a:xfrm>
          <a:prstGeom prst="rect">
            <a:avLst/>
          </a:prstGeom>
          <a:noFill/>
          <a:ln w="9525">
            <a:noFill/>
            <a:miter lim="800000"/>
            <a:headEnd/>
            <a:tailEnd/>
          </a:ln>
        </p:spPr>
      </p:pic>
      <p:sp>
        <p:nvSpPr>
          <p:cNvPr id="8" name="Скругленный прямоугольник 7"/>
          <p:cNvSpPr/>
          <p:nvPr/>
        </p:nvSpPr>
        <p:spPr>
          <a:xfrm>
            <a:off x="142844" y="642918"/>
            <a:ext cx="6072230" cy="578882"/>
          </a:xfrm>
          <a:prstGeom prst="roundRect">
            <a:avLst/>
          </a:prstGeom>
          <a:solidFill>
            <a:schemeClr val="accent4">
              <a:lumMod val="75000"/>
            </a:schemeClr>
          </a:solidFill>
        </p:spPr>
        <p:txBody>
          <a:bodyPr wrap="square">
            <a:spAutoFit/>
          </a:bodyPr>
          <a:lstStyle/>
          <a:p>
            <a:pPr algn="just"/>
            <a:r>
              <a:rPr lang="ru-RU" sz="2800" dirty="0" smtClean="0">
                <a:solidFill>
                  <a:schemeClr val="bg1"/>
                </a:solidFill>
                <a:latin typeface="Times New Roman" pitchFamily="18" charset="0"/>
                <a:cs typeface="Times New Roman" pitchFamily="18" charset="0"/>
              </a:rPr>
              <a:t>«За оборону Севастополя» (1945 г.)</a:t>
            </a:r>
            <a:endParaRPr lang="ru-RU" sz="2800" dirty="0">
              <a:solidFill>
                <a:schemeClr val="bg1"/>
              </a:solidFill>
            </a:endParaRPr>
          </a:p>
        </p:txBody>
      </p:sp>
      <p:sp>
        <p:nvSpPr>
          <p:cNvPr id="2049" name="Rectangle 1"/>
          <p:cNvSpPr>
            <a:spLocks noChangeArrowheads="1"/>
          </p:cNvSpPr>
          <p:nvPr/>
        </p:nvSpPr>
        <p:spPr bwMode="auto">
          <a:xfrm>
            <a:off x="142844" y="1329467"/>
            <a:ext cx="4929222" cy="578882"/>
          </a:xfrm>
          <a:prstGeom prst="roundRect">
            <a:avLst/>
          </a:prstGeom>
          <a:solidFill>
            <a:schemeClr val="accent4"/>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solidFill>
                  <a:schemeClr val="bg1"/>
                </a:solidFill>
                <a:effectLst/>
                <a:latin typeface="Times New Roman" pitchFamily="18" charset="0"/>
                <a:ea typeface="Times New Roman" pitchFamily="18" charset="0"/>
                <a:cs typeface="Times New Roman" pitchFamily="18" charset="0"/>
              </a:rPr>
              <a:t>«За боевые заслуги» (1965 г.) </a:t>
            </a:r>
            <a:endParaRPr kumimoji="0" lang="ru-RU" sz="2800" b="0" i="0" u="none" strike="noStrike" cap="none" normalizeH="0" baseline="0" dirty="0" smtClean="0">
              <a:solidFill>
                <a:schemeClr val="bg1"/>
              </a:solidFill>
              <a:effectLst/>
              <a:latin typeface="Times New Roman" pitchFamily="18" charset="0"/>
              <a:cs typeface="Times New Roman" pitchFamily="18" charset="0"/>
            </a:endParaRPr>
          </a:p>
        </p:txBody>
      </p:sp>
      <p:pic>
        <p:nvPicPr>
          <p:cNvPr id="10" name="Рисунок 9"/>
          <p:cNvPicPr/>
          <p:nvPr/>
        </p:nvPicPr>
        <p:blipFill>
          <a:blip r:embed="rId3" cstate="print"/>
          <a:srcRect/>
          <a:stretch>
            <a:fillRect/>
          </a:stretch>
        </p:blipFill>
        <p:spPr bwMode="auto">
          <a:xfrm>
            <a:off x="5357818" y="1285860"/>
            <a:ext cx="1714512" cy="2928958"/>
          </a:xfrm>
          <a:prstGeom prst="rect">
            <a:avLst/>
          </a:prstGeom>
          <a:noFill/>
          <a:ln w="9525">
            <a:noFill/>
            <a:miter lim="800000"/>
            <a:headEnd/>
            <a:tailEnd/>
          </a:ln>
        </p:spPr>
      </p:pic>
      <p:sp>
        <p:nvSpPr>
          <p:cNvPr id="2052" name="Rectangle 4"/>
          <p:cNvSpPr>
            <a:spLocks noChangeArrowheads="1"/>
          </p:cNvSpPr>
          <p:nvPr/>
        </p:nvSpPr>
        <p:spPr bwMode="auto">
          <a:xfrm>
            <a:off x="142844" y="2118560"/>
            <a:ext cx="4929222" cy="1064776"/>
          </a:xfrm>
          <a:prstGeom prst="round2SameRect">
            <a:avLst/>
          </a:prstGeom>
          <a:solidFill>
            <a:schemeClr val="accent4"/>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ru-RU" sz="2000" dirty="0" smtClean="0">
                <a:solidFill>
                  <a:schemeClr val="bg1"/>
                </a:solidFill>
                <a:latin typeface="Times New Roman" pitchFamily="18" charset="0"/>
                <a:cs typeface="Times New Roman" pitchFamily="18" charset="0"/>
              </a:rPr>
              <a:t>Во времена Советского Союза многие пионерские отряды, особенно в Крыму, носили имя </a:t>
            </a:r>
            <a:r>
              <a:rPr lang="ru-RU" sz="2000" dirty="0" err="1" smtClean="0">
                <a:solidFill>
                  <a:schemeClr val="bg1"/>
                </a:solidFill>
                <a:latin typeface="Times New Roman" pitchFamily="18" charset="0"/>
                <a:cs typeface="Times New Roman" pitchFamily="18" charset="0"/>
              </a:rPr>
              <a:t>Вилора</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Чекмака</a:t>
            </a:r>
            <a:r>
              <a:rPr kumimoji="0" lang="ru-RU"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chemeClr val="bg1"/>
              </a:solidFill>
              <a:effectLst/>
              <a:latin typeface="Times New Roman" pitchFamily="18" charset="0"/>
              <a:cs typeface="Times New Roman" pitchFamily="18" charset="0"/>
            </a:endParaRPr>
          </a:p>
        </p:txBody>
      </p:sp>
      <p:pic>
        <p:nvPicPr>
          <p:cNvPr id="14" name="Рисунок 13" descr="Чекмак Вилор Петрович"/>
          <p:cNvPicPr/>
          <p:nvPr/>
        </p:nvPicPr>
        <p:blipFill>
          <a:blip r:embed="rId4" cstate="print"/>
          <a:srcRect/>
          <a:stretch>
            <a:fillRect/>
          </a:stretch>
        </p:blipFill>
        <p:spPr bwMode="auto">
          <a:xfrm>
            <a:off x="285720" y="3357562"/>
            <a:ext cx="5072098" cy="3143272"/>
          </a:xfrm>
          <a:prstGeom prst="rect">
            <a:avLst/>
          </a:prstGeom>
          <a:solidFill>
            <a:srgbClr val="FFFF00"/>
          </a:solidFill>
          <a:ln w="57150">
            <a:solidFill>
              <a:srgbClr val="7030A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2049"/>
                                        </p:tgtEl>
                                        <p:attrNameLst>
                                          <p:attrName>style.visibility</p:attrName>
                                        </p:attrNameLst>
                                      </p:cBhvr>
                                      <p:to>
                                        <p:strVal val="visible"/>
                                      </p:to>
                                    </p:set>
                                    <p:anim calcmode="lin" valueType="num">
                                      <p:cBhvr>
                                        <p:cTn id="29" dur="1000" fill="hold"/>
                                        <p:tgtEl>
                                          <p:spTgt spid="2049"/>
                                        </p:tgtEl>
                                        <p:attrNameLst>
                                          <p:attrName>ppt_w</p:attrName>
                                        </p:attrNameLst>
                                      </p:cBhvr>
                                      <p:tavLst>
                                        <p:tav tm="0">
                                          <p:val>
                                            <p:fltVal val="0"/>
                                          </p:val>
                                        </p:tav>
                                        <p:tav tm="100000">
                                          <p:val>
                                            <p:strVal val="#ppt_w"/>
                                          </p:val>
                                        </p:tav>
                                      </p:tavLst>
                                    </p:anim>
                                    <p:anim calcmode="lin" valueType="num">
                                      <p:cBhvr>
                                        <p:cTn id="30" dur="1000" fill="hold"/>
                                        <p:tgtEl>
                                          <p:spTgt spid="2049"/>
                                        </p:tgtEl>
                                        <p:attrNameLst>
                                          <p:attrName>ppt_h</p:attrName>
                                        </p:attrNameLst>
                                      </p:cBhvr>
                                      <p:tavLst>
                                        <p:tav tm="0">
                                          <p:val>
                                            <p:fltVal val="0"/>
                                          </p:val>
                                        </p:tav>
                                        <p:tav tm="100000">
                                          <p:val>
                                            <p:strVal val="#ppt_h"/>
                                          </p:val>
                                        </p:tav>
                                      </p:tavLst>
                                    </p:anim>
                                    <p:animEffect transition="in" filter="fade">
                                      <p:cBhvr>
                                        <p:cTn id="31" dur="1000"/>
                                        <p:tgtEl>
                                          <p:spTgt spid="2049"/>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2052"/>
                                        </p:tgtEl>
                                        <p:attrNameLst>
                                          <p:attrName>style.visibility</p:attrName>
                                        </p:attrNameLst>
                                      </p:cBhvr>
                                      <p:to>
                                        <p:strVal val="visible"/>
                                      </p:to>
                                    </p:set>
                                    <p:animEffect transition="in" filter="wipe(up)">
                                      <p:cBhvr>
                                        <p:cTn id="44" dur="1000"/>
                                        <p:tgtEl>
                                          <p:spTgt spid="2052"/>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2049" grpId="0" animBg="1"/>
      <p:bldP spid="20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вырезанными противолежащими углами 3"/>
          <p:cNvSpPr/>
          <p:nvPr/>
        </p:nvSpPr>
        <p:spPr>
          <a:xfrm>
            <a:off x="2786050" y="142852"/>
            <a:ext cx="4035479" cy="500066"/>
          </a:xfrm>
          <a:prstGeom prst="snip2DiagRect">
            <a:avLst/>
          </a:prstGeom>
          <a:solidFill>
            <a:schemeClr val="accent2">
              <a:lumMod val="40000"/>
              <a:lumOff val="60000"/>
            </a:schemeClr>
          </a:solidFill>
        </p:spPr>
        <p:txBody>
          <a:bodyPr wrap="square">
            <a:noAutofit/>
          </a:bodyPr>
          <a:lstStyle/>
          <a:p>
            <a:r>
              <a:rPr lang="ru-RU" sz="2400" b="1" dirty="0" smtClean="0">
                <a:latin typeface="Times New Roman" pitchFamily="18" charset="0"/>
                <a:cs typeface="Times New Roman" pitchFamily="18" charset="0"/>
              </a:rPr>
              <a:t>Моисей (Муся) </a:t>
            </a:r>
            <a:r>
              <a:rPr lang="ru-RU" sz="2400" b="1" dirty="0" err="1" smtClean="0">
                <a:latin typeface="Times New Roman" pitchFamily="18" charset="0"/>
                <a:cs typeface="Times New Roman" pitchFamily="18" charset="0"/>
              </a:rPr>
              <a:t>Пинкензон</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pic>
        <p:nvPicPr>
          <p:cNvPr id="5" name="Рисунок 4" descr="https://upload.wikimedia.org/wikipedia/commons/thumb/8/81/Abram_Pinkenzon.jpg/200px-Abram_Pinkenzon.jpg"/>
          <p:cNvPicPr/>
          <p:nvPr/>
        </p:nvPicPr>
        <p:blipFill>
          <a:blip r:embed="rId2" cstate="print"/>
          <a:srcRect/>
          <a:stretch>
            <a:fillRect/>
          </a:stretch>
        </p:blipFill>
        <p:spPr bwMode="auto">
          <a:xfrm>
            <a:off x="0" y="642918"/>
            <a:ext cx="2143108" cy="3173744"/>
          </a:xfrm>
          <a:prstGeom prst="rect">
            <a:avLst/>
          </a:prstGeom>
          <a:noFill/>
          <a:ln w="9525">
            <a:noFill/>
            <a:miter lim="800000"/>
            <a:headEnd/>
            <a:tailEnd/>
          </a:ln>
        </p:spPr>
      </p:pic>
      <p:sp>
        <p:nvSpPr>
          <p:cNvPr id="1025" name="Rectangle 1"/>
          <p:cNvSpPr>
            <a:spLocks noChangeArrowheads="1"/>
          </p:cNvSpPr>
          <p:nvPr/>
        </p:nvSpPr>
        <p:spPr bwMode="auto">
          <a:xfrm>
            <a:off x="2195736" y="1214422"/>
            <a:ext cx="6858048" cy="1071570"/>
          </a:xfrm>
          <a:prstGeom prst="round2DiagRect">
            <a:avLst/>
          </a:prstGeom>
          <a:solidFill>
            <a:srgbClr val="FFFF99"/>
          </a:solid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Он не убил ни одного врага, не распространил ни одной листовки, ни разу не пускал под откос поезда с вражескими танками. Его борьба с фашизмом длилась всего несколько мгновений, а оружием его были скрипка и великое мужество…</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Прямоугольник 6"/>
          <p:cNvSpPr/>
          <p:nvPr/>
        </p:nvSpPr>
        <p:spPr>
          <a:xfrm>
            <a:off x="2357422" y="785794"/>
            <a:ext cx="6429404" cy="307777"/>
          </a:xfrm>
          <a:prstGeom prst="rect">
            <a:avLst/>
          </a:prstGeom>
          <a:solidFill>
            <a:schemeClr val="accent2">
              <a:lumMod val="20000"/>
              <a:lumOff val="80000"/>
            </a:schemeClr>
          </a:solidFill>
        </p:spPr>
        <p:txBody>
          <a:bodyPr wrap="square">
            <a:spAutoFit/>
          </a:bodyPr>
          <a:lstStyle/>
          <a:p>
            <a:r>
              <a:rPr lang="ru-RU" sz="1400" dirty="0" smtClean="0"/>
              <a:t>(5 декабря 1930, Бельцы, Румыния – ноябрь 1942, Краснодарский край) </a:t>
            </a:r>
            <a:endParaRPr lang="ru-RU" sz="1400" dirty="0"/>
          </a:p>
        </p:txBody>
      </p:sp>
      <p:sp>
        <p:nvSpPr>
          <p:cNvPr id="1026" name="Rectangle 2"/>
          <p:cNvSpPr>
            <a:spLocks noChangeArrowheads="1"/>
          </p:cNvSpPr>
          <p:nvPr/>
        </p:nvSpPr>
        <p:spPr bwMode="auto">
          <a:xfrm>
            <a:off x="2071670" y="2357430"/>
            <a:ext cx="6929486" cy="4357718"/>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 детства Муся учился играть на скрипке, и когда ему было пять лет, местная газета уже писала о нём как о скрипаче-вундеркинде. В 1941 году отец Муси получил направление в военный госпиталь в Усть-Лабинск.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Мусик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пошёл в 5-ый класс местной школы. Вечером ребята из этой школы ходили в госпиталь с концертом для раненных. Муся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Пинкензон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играл раненым Чайковского, Паганини, «Катюшу»</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sz="20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Летом 1942 года станицу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Усть-Лабинскую</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заняли немецкие войска, притом так стремительно, что госпиталь не успели эвакуировать. Вскоре семью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Пинкензонов</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арестовали. Для того чтобы запугать население станицы, фашисты решили учинить расправу над арестованными. В числе других приговоренных к смерти, их вывели на берег Кубани, куда согнали жителей со всей станицы.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75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6" fill="hold" grpId="0" nodeType="clickEffect">
                                  <p:stCondLst>
                                    <p:cond delay="0"/>
                                  </p:stCondLst>
                                  <p:childTnLst>
                                    <p:set>
                                      <p:cBhvr>
                                        <p:cTn id="24" dur="1" fill="hold">
                                          <p:stCondLst>
                                            <p:cond delay="0"/>
                                          </p:stCondLst>
                                        </p:cTn>
                                        <p:tgtEl>
                                          <p:spTgt spid="1025"/>
                                        </p:tgtEl>
                                        <p:attrNameLst>
                                          <p:attrName>style.visibility</p:attrName>
                                        </p:attrNameLst>
                                      </p:cBhvr>
                                      <p:to>
                                        <p:strVal val="visible"/>
                                      </p:to>
                                    </p:set>
                                    <p:animEffect transition="in" filter="barn(inHorizontal)">
                                      <p:cBhvr>
                                        <p:cTn id="25" dur="1000"/>
                                        <p:tgtEl>
                                          <p:spTgt spid="1025"/>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1026"/>
                                        </p:tgtEl>
                                        <p:attrNameLst>
                                          <p:attrName>style.visibility</p:attrName>
                                        </p:attrNameLst>
                                      </p:cBhvr>
                                      <p:to>
                                        <p:strVal val="visible"/>
                                      </p:to>
                                    </p:set>
                                    <p:anim calcmode="lin" valueType="num">
                                      <p:cBhvr>
                                        <p:cTn id="30" dur="1000" fill="hold"/>
                                        <p:tgtEl>
                                          <p:spTgt spid="1026"/>
                                        </p:tgtEl>
                                        <p:attrNameLst>
                                          <p:attrName>ppt_w</p:attrName>
                                        </p:attrNameLst>
                                      </p:cBhvr>
                                      <p:tavLst>
                                        <p:tav tm="0">
                                          <p:val>
                                            <p:strVal val="#ppt_w*0.70"/>
                                          </p:val>
                                        </p:tav>
                                        <p:tav tm="100000">
                                          <p:val>
                                            <p:strVal val="#ppt_w"/>
                                          </p:val>
                                        </p:tav>
                                      </p:tavLst>
                                    </p:anim>
                                    <p:anim calcmode="lin" valueType="num">
                                      <p:cBhvr>
                                        <p:cTn id="31" dur="1000" fill="hold"/>
                                        <p:tgtEl>
                                          <p:spTgt spid="1026"/>
                                        </p:tgtEl>
                                        <p:attrNameLst>
                                          <p:attrName>ppt_h</p:attrName>
                                        </p:attrNameLst>
                                      </p:cBhvr>
                                      <p:tavLst>
                                        <p:tav tm="0">
                                          <p:val>
                                            <p:strVal val="#ppt_h"/>
                                          </p:val>
                                        </p:tav>
                                        <p:tav tm="100000">
                                          <p:val>
                                            <p:strVal val="#ppt_h"/>
                                          </p:val>
                                        </p:tav>
                                      </p:tavLst>
                                    </p:anim>
                                    <p:animEffect transition="in" filter="fade">
                                      <p:cBhvr>
                                        <p:cTn id="32"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25" grpId="0" animBg="1"/>
      <p:bldP spid="7" grpId="0" animBg="1"/>
      <p:bldP spid="10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14282" y="142852"/>
            <a:ext cx="8643998" cy="2710084"/>
          </a:xfrm>
          <a:prstGeom prst="roundRect">
            <a:avLst/>
          </a:prstGeom>
          <a:solidFill>
            <a:schemeClr val="accent2">
              <a:lumMod val="20000"/>
              <a:lumOff val="80000"/>
            </a:schemeClr>
          </a:solidFill>
        </p:spPr>
        <p:txBody>
          <a:bodyPr wrap="square" anchor="ctr">
            <a:noAutofit/>
          </a:bodyPr>
          <a:lstStyle/>
          <a:p>
            <a:pPr algn="just"/>
            <a:r>
              <a:rPr lang="ru-RU" sz="1900" dirty="0" smtClean="0">
                <a:solidFill>
                  <a:srgbClr val="000000"/>
                </a:solidFill>
                <a:latin typeface="Times New Roman" pitchFamily="18" charset="0"/>
                <a:ea typeface="Times New Roman" pitchFamily="18" charset="0"/>
                <a:cs typeface="Times New Roman" pitchFamily="18" charset="0"/>
              </a:rPr>
              <a:t>Солдаты расставляли приговорённых к расстрелу</a:t>
            </a:r>
            <a:r>
              <a:rPr lang="en-US" sz="1900" dirty="0" smtClean="0">
                <a:solidFill>
                  <a:srgbClr val="000000"/>
                </a:solidFill>
                <a:latin typeface="Times New Roman" pitchFamily="18" charset="0"/>
                <a:ea typeface="Times New Roman" pitchFamily="18" charset="0"/>
                <a:cs typeface="Times New Roman" pitchFamily="18" charset="0"/>
              </a:rPr>
              <a:t>, </a:t>
            </a:r>
            <a:r>
              <a:rPr lang="ru-RU" sz="1900" dirty="0" smtClean="0">
                <a:solidFill>
                  <a:srgbClr val="000000"/>
                </a:solidFill>
                <a:latin typeface="Times New Roman" pitchFamily="18" charset="0"/>
                <a:ea typeface="Times New Roman" pitchFamily="18" charset="0"/>
                <a:cs typeface="Times New Roman" pitchFamily="18" charset="0"/>
              </a:rPr>
              <a:t>когда двенадцатилетний мальчик стал играть «Интернационал». Фашистский офицер оцепенел от ярости, раздался выстрел, за ним второй… Муся опустился на колени, всё ещё держал в руках скрипку и пытался доиграть оборванную мелодию песни. Автоматная очередь подкосила ноги скрипача, и он упал. Смычок выскользнул из рук, и скрипка замолчала навсегда вместе с прерванной жизнью маленького героя. Но стоявшие перед фашистскими палачами люди подхватили песню, и она, продолжала звучать над рекой, пока последний из них не упал, пробитый пулей.</a:t>
            </a:r>
            <a:endParaRPr lang="ru-RU" sz="1900" dirty="0">
              <a:latin typeface="Times New Roman" pitchFamily="18" charset="0"/>
              <a:cs typeface="Times New Roman" pitchFamily="18" charset="0"/>
            </a:endParaRPr>
          </a:p>
        </p:txBody>
      </p:sp>
      <p:sp>
        <p:nvSpPr>
          <p:cNvPr id="27650" name="Rectangle 2"/>
          <p:cNvSpPr>
            <a:spLocks noChangeArrowheads="1"/>
          </p:cNvSpPr>
          <p:nvPr/>
        </p:nvSpPr>
        <p:spPr bwMode="auto">
          <a:xfrm>
            <a:off x="214282" y="3284984"/>
            <a:ext cx="5572164" cy="2088232"/>
          </a:xfrm>
          <a:prstGeom prst="snip2DiagRect">
            <a:avLst/>
          </a:prstGeom>
          <a:solidFill>
            <a:srgbClr val="99FFCC"/>
          </a:solid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После Великой Отечественной войны подвиг Муси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Пинкензона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стал широко известен через статьи в центральной печати и радиопередачи.  На месте расстрела скрипача был установлен многометровый обелиск.</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Рисунок 6" descr="https://upload.wikimedia.org/wikipedia/commons/thumb/9/93/M._Pinkenson,_Ust'-Labinsk.jpg/200px-M._Pinkenson,_Ust'-Labinsk.jpg"/>
          <p:cNvPicPr/>
          <p:nvPr/>
        </p:nvPicPr>
        <p:blipFill>
          <a:blip r:embed="rId2" cstate="print"/>
          <a:srcRect/>
          <a:stretch>
            <a:fillRect/>
          </a:stretch>
        </p:blipFill>
        <p:spPr bwMode="auto">
          <a:xfrm>
            <a:off x="6202802" y="2564904"/>
            <a:ext cx="2833694" cy="3960440"/>
          </a:xfrm>
          <a:prstGeom prst="rect">
            <a:avLst/>
          </a:prstGeom>
          <a:noFill/>
          <a:ln w="9525">
            <a:noFill/>
            <a:miter lim="800000"/>
            <a:headEnd/>
            <a:tailEnd/>
          </a:ln>
        </p:spPr>
      </p:pic>
      <p:sp>
        <p:nvSpPr>
          <p:cNvPr id="27651" name="Rectangle 3"/>
          <p:cNvSpPr>
            <a:spLocks noChangeArrowheads="1"/>
          </p:cNvSpPr>
          <p:nvPr/>
        </p:nvSpPr>
        <p:spPr bwMode="auto">
          <a:xfrm>
            <a:off x="5822356" y="6453336"/>
            <a:ext cx="3286148" cy="338554"/>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Памятник в городе Усть-Лабинск</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7650"/>
                                        </p:tgtEl>
                                        <p:attrNameLst>
                                          <p:attrName>style.visibility</p:attrName>
                                        </p:attrNameLst>
                                      </p:cBhvr>
                                      <p:to>
                                        <p:strVal val="visible"/>
                                      </p:to>
                                    </p:set>
                                    <p:anim calcmode="lin" valueType="num">
                                      <p:cBhvr>
                                        <p:cTn id="12" dur="1000" fill="hold"/>
                                        <p:tgtEl>
                                          <p:spTgt spid="27650"/>
                                        </p:tgtEl>
                                        <p:attrNameLst>
                                          <p:attrName>ppt_w</p:attrName>
                                        </p:attrNameLst>
                                      </p:cBhvr>
                                      <p:tavLst>
                                        <p:tav tm="0">
                                          <p:val>
                                            <p:strVal val="#ppt_w*0.70"/>
                                          </p:val>
                                        </p:tav>
                                        <p:tav tm="100000">
                                          <p:val>
                                            <p:strVal val="#ppt_w"/>
                                          </p:val>
                                        </p:tav>
                                      </p:tavLst>
                                    </p:anim>
                                    <p:anim calcmode="lin" valueType="num">
                                      <p:cBhvr>
                                        <p:cTn id="13" dur="1000" fill="hold"/>
                                        <p:tgtEl>
                                          <p:spTgt spid="27650"/>
                                        </p:tgtEl>
                                        <p:attrNameLst>
                                          <p:attrName>ppt_h</p:attrName>
                                        </p:attrNameLst>
                                      </p:cBhvr>
                                      <p:tavLst>
                                        <p:tav tm="0">
                                          <p:val>
                                            <p:strVal val="#ppt_h"/>
                                          </p:val>
                                        </p:tav>
                                        <p:tav tm="100000">
                                          <p:val>
                                            <p:strVal val="#ppt_h"/>
                                          </p:val>
                                        </p:tav>
                                      </p:tavLst>
                                    </p:anim>
                                    <p:animEffect transition="in" filter="fade">
                                      <p:cBhvr>
                                        <p:cTn id="14" dur="1000"/>
                                        <p:tgtEl>
                                          <p:spTgt spid="2765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7651"/>
                                        </p:tgtEl>
                                        <p:attrNameLst>
                                          <p:attrName>style.visibility</p:attrName>
                                        </p:attrNameLst>
                                      </p:cBhvr>
                                      <p:to>
                                        <p:strVal val="visible"/>
                                      </p:to>
                                    </p:set>
                                    <p:animEffect transition="in" filter="wipe(left)">
                                      <p:cBhvr>
                                        <p:cTn id="26" dur="75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7650" grpId="0" animBg="1"/>
      <p:bldP spid="2765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с двумя вырезанными противолежащими углами 5"/>
          <p:cNvSpPr/>
          <p:nvPr/>
        </p:nvSpPr>
        <p:spPr>
          <a:xfrm>
            <a:off x="2410657" y="76563"/>
            <a:ext cx="6625839" cy="400109"/>
          </a:xfrm>
          <a:prstGeom prst="snip2DiagRect">
            <a:avLst/>
          </a:prstGeom>
          <a:solidFill>
            <a:srgbClr val="B2F4A2"/>
          </a:solidFill>
        </p:spPr>
        <p:txBody>
          <a:bodyPr wrap="square" anchor="ctr">
            <a:noAutofit/>
          </a:bodyPr>
          <a:lstStyle/>
          <a:p>
            <a:r>
              <a:rPr lang="ru-RU" sz="1900" b="1" dirty="0" smtClean="0">
                <a:solidFill>
                  <a:schemeClr val="tx2">
                    <a:lumMod val="75000"/>
                  </a:schemeClr>
                </a:solidFill>
                <a:latin typeface="Times New Roman" panose="02020603050405020304" pitchFamily="18" charset="0"/>
                <a:cs typeface="Times New Roman" panose="02020603050405020304" pitchFamily="18" charset="0"/>
              </a:rPr>
              <a:t>   НАДЯ </a:t>
            </a:r>
            <a:r>
              <a:rPr lang="en-US" sz="1900" b="1" dirty="0" smtClean="0">
                <a:solidFill>
                  <a:schemeClr val="tx2">
                    <a:lumMod val="75000"/>
                  </a:schemeClr>
                </a:solidFill>
                <a:latin typeface="Times New Roman" panose="02020603050405020304" pitchFamily="18" charset="0"/>
                <a:cs typeface="Times New Roman" panose="02020603050405020304" pitchFamily="18" charset="0"/>
              </a:rPr>
              <a:t>  </a:t>
            </a:r>
            <a:r>
              <a:rPr lang="ru-RU" sz="1900" b="1" dirty="0" smtClean="0">
                <a:solidFill>
                  <a:schemeClr val="tx2">
                    <a:lumMod val="75000"/>
                  </a:schemeClr>
                </a:solidFill>
                <a:latin typeface="Times New Roman" panose="02020603050405020304" pitchFamily="18" charset="0"/>
                <a:cs typeface="Times New Roman" panose="02020603050405020304" pitchFamily="18" charset="0"/>
              </a:rPr>
              <a:t>БОГДАНОВА</a:t>
            </a:r>
            <a:r>
              <a:rPr lang="ru-RU" sz="1900" dirty="0" smtClean="0">
                <a:solidFill>
                  <a:schemeClr val="tx2">
                    <a:lumMod val="75000"/>
                  </a:schemeClr>
                </a:solidFill>
                <a:latin typeface="Times New Roman" panose="02020603050405020304" pitchFamily="18" charset="0"/>
                <a:cs typeface="Times New Roman" panose="02020603050405020304" pitchFamily="18" charset="0"/>
              </a:rPr>
              <a:t>  </a:t>
            </a:r>
            <a:r>
              <a:rPr lang="ru-RU" sz="1900" b="1" dirty="0" smtClean="0">
                <a:solidFill>
                  <a:schemeClr val="tx2">
                    <a:lumMod val="75000"/>
                  </a:schemeClr>
                </a:solidFill>
                <a:latin typeface="Times New Roman" panose="02020603050405020304" pitchFamily="18" charset="0"/>
                <a:cs typeface="Times New Roman" panose="02020603050405020304" pitchFamily="18" charset="0"/>
              </a:rPr>
              <a:t>(</a:t>
            </a:r>
            <a:r>
              <a:rPr lang="ru-RU" sz="1900" b="1" dirty="0">
                <a:solidFill>
                  <a:schemeClr val="tx2">
                    <a:lumMod val="75000"/>
                  </a:schemeClr>
                </a:solidFill>
                <a:latin typeface="Times New Roman" panose="02020603050405020304" pitchFamily="18" charset="0"/>
                <a:cs typeface="Times New Roman" panose="02020603050405020304" pitchFamily="18" charset="0"/>
              </a:rPr>
              <a:t>1932(?) — 21 августа 1991 года)</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924" y="116632"/>
            <a:ext cx="2389733"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2195736" y="548680"/>
            <a:ext cx="6840760" cy="2708434"/>
          </a:xfrm>
          <a:prstGeom prst="rect">
            <a:avLst/>
          </a:prstGeom>
          <a:solidFill>
            <a:schemeClr val="accent6">
              <a:lumMod val="40000"/>
              <a:lumOff val="60000"/>
            </a:schemeClr>
          </a:solidFill>
        </p:spPr>
        <p:txBody>
          <a:bodyPr wrap="square">
            <a:spAutoFit/>
          </a:bodyPr>
          <a:lstStyle/>
          <a:p>
            <a:pPr algn="just"/>
            <a:r>
              <a:rPr lang="en-US" sz="1700" dirty="0" smtClean="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Самая </a:t>
            </a:r>
            <a:r>
              <a:rPr lang="ru-RU" sz="1700" dirty="0">
                <a:latin typeface="Times New Roman" panose="02020603050405020304" pitchFamily="18" charset="0"/>
                <a:cs typeface="Times New Roman" panose="02020603050405020304" pitchFamily="18" charset="0"/>
              </a:rPr>
              <a:t>молодая участница ВОВ, удостоенная звания пионер-герой.</a:t>
            </a:r>
          </a:p>
          <a:p>
            <a:pPr algn="just"/>
            <a:r>
              <a:rPr lang="en-US" sz="1700" dirty="0" smtClean="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Когда </a:t>
            </a:r>
            <a:r>
              <a:rPr lang="ru-RU" sz="1700" dirty="0">
                <a:latin typeface="Times New Roman" panose="02020603050405020304" pitchFamily="18" charset="0"/>
                <a:cs typeface="Times New Roman" panose="02020603050405020304" pitchFamily="18" charset="0"/>
              </a:rPr>
              <a:t>она стала разведчицей в партизанском отряде 2-й Белорусской бригады, ей не было ещё и десяти лет. Маленькая, худенькая, она, прикидываясь нищенкой, бродила среди фашистов, всё подмечая и запоминая, и приносила в отряд ценнейшие сведения. А потом вместе с бойцами-партизанами взрывала фашистский штаб, пускала под откос эшелон с военным снаряжением, минировала объекты. В последующих операциях ей доверили оружие. В одном из ночных боёв спасла раненого командира </a:t>
            </a:r>
            <a:r>
              <a:rPr lang="ru-RU" sz="1700" dirty="0" err="1" smtClean="0">
                <a:latin typeface="Times New Roman" panose="02020603050405020304" pitchFamily="18" charset="0"/>
                <a:cs typeface="Times New Roman" panose="02020603050405020304" pitchFamily="18" charset="0"/>
              </a:rPr>
              <a:t>разведотделения</a:t>
            </a:r>
            <a:r>
              <a:rPr lang="en-US" sz="1700" dirty="0" smtClean="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 </a:t>
            </a:r>
            <a:r>
              <a:rPr lang="ru-RU" sz="1700" dirty="0" err="1">
                <a:latin typeface="Times New Roman" panose="02020603050405020304" pitchFamily="18" charset="0"/>
                <a:cs typeface="Times New Roman" panose="02020603050405020304" pitchFamily="18" charset="0"/>
              </a:rPr>
              <a:t>Ферапонта</a:t>
            </a:r>
            <a:r>
              <a:rPr lang="ru-RU" sz="1700" dirty="0">
                <a:latin typeface="Times New Roman" panose="02020603050405020304" pitchFamily="18" charset="0"/>
                <a:cs typeface="Times New Roman" panose="02020603050405020304" pitchFamily="18" charset="0"/>
              </a:rPr>
              <a:t> </a:t>
            </a:r>
            <a:r>
              <a:rPr lang="en-US" sz="1700" dirty="0" smtClean="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Слесаренко</a:t>
            </a:r>
            <a:r>
              <a:rPr lang="ru-RU" sz="1700" dirty="0">
                <a:latin typeface="Times New Roman" panose="02020603050405020304" pitchFamily="18" charset="0"/>
                <a:cs typeface="Times New Roman" panose="02020603050405020304" pitchFamily="18" charset="0"/>
              </a:rPr>
              <a:t>.</a:t>
            </a:r>
          </a:p>
          <a:p>
            <a:pPr algn="just"/>
            <a:r>
              <a:rPr lang="en-US" sz="1700" dirty="0" smtClean="0">
                <a:latin typeface="Times New Roman" panose="02020603050405020304" pitchFamily="18" charset="0"/>
                <a:cs typeface="Times New Roman" panose="02020603050405020304" pitchFamily="18" charset="0"/>
              </a:rPr>
              <a:t>   </a:t>
            </a:r>
            <a:endParaRPr lang="ru-RU" sz="1700" dirty="0">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179512" y="3068961"/>
            <a:ext cx="8856984" cy="3672407"/>
          </a:xfrm>
          <a:prstGeom prst="rect">
            <a:avLst/>
          </a:prstGeom>
          <a:solidFill>
            <a:srgbClr val="B2F4A2"/>
          </a:solidFill>
        </p:spPr>
        <p:txBody>
          <a:bodyPr wrap="square">
            <a:noAutofit/>
          </a:bodyPr>
          <a:lstStyle/>
          <a:p>
            <a:pPr algn="just"/>
            <a:r>
              <a:rPr lang="en-US"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Её </a:t>
            </a:r>
            <a:r>
              <a:rPr lang="ru-RU" dirty="0">
                <a:latin typeface="Times New Roman" panose="02020603050405020304" pitchFamily="18" charset="0"/>
                <a:cs typeface="Times New Roman" panose="02020603050405020304" pitchFamily="18" charset="0"/>
              </a:rPr>
              <a:t>дважды казнили гитлеровцы. Первый раз её схватили, когда вместе с Ваней </a:t>
            </a:r>
            <a:r>
              <a:rPr lang="ru-RU" dirty="0" err="1">
                <a:latin typeface="Times New Roman" panose="02020603050405020304" pitchFamily="18" charset="0"/>
                <a:cs typeface="Times New Roman" panose="02020603050405020304" pitchFamily="18" charset="0"/>
              </a:rPr>
              <a:t>Звонцовым</a:t>
            </a:r>
            <a:r>
              <a:rPr lang="ru-RU" dirty="0">
                <a:latin typeface="Times New Roman" panose="02020603050405020304" pitchFamily="18" charset="0"/>
                <a:cs typeface="Times New Roman" panose="02020603050405020304" pitchFamily="18" charset="0"/>
              </a:rPr>
              <a:t> вывесили 7 ноября 1941 года красный флаг в оккупированном врагом Витебске. Били, пытали, а когда привели ко рву - расстреливать, сил у неё уже не оставалось - упала в ров, на мгновение, опередив пулю. Ваня погиб, а Надю партизаны нашли во рву живой...</a:t>
            </a:r>
          </a:p>
          <a:p>
            <a:pPr algn="just"/>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Второй раз её схватили в конце 43-го. Ей вместе с подрывниками партизанами был дан приказ уничтожить железнодорожный мост. Когда девочка заминировала его и начала возвращаться в отряд, ее остановили полицаи, и  нашли в  Надином рюкзачке кусок взрывчатки. И снова пытки: её обливали на морозе ледяной водой, бросали на раскалённую печь, выжигали на спине пятиконечную звезду. Не добившись от неё сведений, фашисты выбросили истерзанную окровавленную девочку на мороз, решив, что она не выживет. Выходили её, парализованную и почти слепую, местные жители. Но воевать ей было уже нельзя, она практически потеряла зрение.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1000" fill="hold"/>
                                        <p:tgtEl>
                                          <p:spTgt spid="1026"/>
                                        </p:tgtEl>
                                        <p:attrNameLst>
                                          <p:attrName>ppt_w</p:attrName>
                                        </p:attrNameLst>
                                      </p:cBhvr>
                                      <p:tavLst>
                                        <p:tav tm="0">
                                          <p:val>
                                            <p:fltVal val="0"/>
                                          </p:val>
                                        </p:tav>
                                        <p:tav tm="100000">
                                          <p:val>
                                            <p:strVal val="#ppt_w"/>
                                          </p:val>
                                        </p:tav>
                                      </p:tavLst>
                                    </p:anim>
                                    <p:anim calcmode="lin" valueType="num">
                                      <p:cBhvr>
                                        <p:cTn id="13" dur="1000" fill="hold"/>
                                        <p:tgtEl>
                                          <p:spTgt spid="1026"/>
                                        </p:tgtEl>
                                        <p:attrNameLst>
                                          <p:attrName>ppt_h</p:attrName>
                                        </p:attrNameLst>
                                      </p:cBhvr>
                                      <p:tavLst>
                                        <p:tav tm="0">
                                          <p:val>
                                            <p:fltVal val="0"/>
                                          </p:val>
                                        </p:tav>
                                        <p:tav tm="100000">
                                          <p:val>
                                            <p:strVal val="#ppt_h"/>
                                          </p:val>
                                        </p:tav>
                                      </p:tavLst>
                                    </p:anim>
                                    <p:anim calcmode="lin" valueType="num">
                                      <p:cBhvr>
                                        <p:cTn id="14" dur="1000" fill="hold"/>
                                        <p:tgtEl>
                                          <p:spTgt spid="1026"/>
                                        </p:tgtEl>
                                        <p:attrNameLst>
                                          <p:attrName>style.rotation</p:attrName>
                                        </p:attrNameLst>
                                      </p:cBhvr>
                                      <p:tavLst>
                                        <p:tav tm="0">
                                          <p:val>
                                            <p:fltVal val="90"/>
                                          </p:val>
                                        </p:tav>
                                        <p:tav tm="100000">
                                          <p:val>
                                            <p:fltVal val="0"/>
                                          </p:val>
                                        </p:tav>
                                      </p:tavLst>
                                    </p:anim>
                                    <p:animEffect transition="in" filter="fade">
                                      <p:cBhvr>
                                        <p:cTn id="15" dur="10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ox(in)">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404146"/>
            <a:ext cx="7772400" cy="1362075"/>
          </a:xfrm>
        </p:spPr>
        <p:txBody>
          <a:bodyPr/>
          <a:lstStyle/>
          <a:p>
            <a:r>
              <a:rPr lang="en-US" dirty="0" smtClean="0"/>
              <a:t/>
            </a:r>
            <a:br>
              <a:rPr lang="en-US" dirty="0" smtClean="0"/>
            </a:br>
            <a:endParaRPr lang="ru-RU" dirty="0"/>
          </a:p>
        </p:txBody>
      </p:sp>
      <p:sp>
        <p:nvSpPr>
          <p:cNvPr id="4" name="Прямоугольник с двумя вырезанными противолежащими углами 3"/>
          <p:cNvSpPr/>
          <p:nvPr/>
        </p:nvSpPr>
        <p:spPr>
          <a:xfrm>
            <a:off x="2793240" y="87522"/>
            <a:ext cx="6315264" cy="3408764"/>
          </a:xfrm>
          <a:custGeom>
            <a:avLst/>
            <a:gdLst>
              <a:gd name="connsiteX0" fmla="*/ 0 w 6292686"/>
              <a:gd name="connsiteY0" fmla="*/ 0 h 3402232"/>
              <a:gd name="connsiteX1" fmla="*/ 5725636 w 6292686"/>
              <a:gd name="connsiteY1" fmla="*/ 0 h 3402232"/>
              <a:gd name="connsiteX2" fmla="*/ 6292686 w 6292686"/>
              <a:gd name="connsiteY2" fmla="*/ 567050 h 3402232"/>
              <a:gd name="connsiteX3" fmla="*/ 6292686 w 6292686"/>
              <a:gd name="connsiteY3" fmla="*/ 3402232 h 3402232"/>
              <a:gd name="connsiteX4" fmla="*/ 6292686 w 6292686"/>
              <a:gd name="connsiteY4" fmla="*/ 3402232 h 3402232"/>
              <a:gd name="connsiteX5" fmla="*/ 567050 w 6292686"/>
              <a:gd name="connsiteY5" fmla="*/ 3402232 h 3402232"/>
              <a:gd name="connsiteX6" fmla="*/ 0 w 6292686"/>
              <a:gd name="connsiteY6" fmla="*/ 2835182 h 3402232"/>
              <a:gd name="connsiteX7" fmla="*/ 0 w 6292686"/>
              <a:gd name="connsiteY7" fmla="*/ 0 h 3402232"/>
              <a:gd name="connsiteX0" fmla="*/ 0 w 6292686"/>
              <a:gd name="connsiteY0" fmla="*/ 0 h 3402232"/>
              <a:gd name="connsiteX1" fmla="*/ 5725636 w 6292686"/>
              <a:gd name="connsiteY1" fmla="*/ 0 h 3402232"/>
              <a:gd name="connsiteX2" fmla="*/ 6292686 w 6292686"/>
              <a:gd name="connsiteY2" fmla="*/ 567050 h 3402232"/>
              <a:gd name="connsiteX3" fmla="*/ 6292686 w 6292686"/>
              <a:gd name="connsiteY3" fmla="*/ 3402232 h 3402232"/>
              <a:gd name="connsiteX4" fmla="*/ 6292686 w 6292686"/>
              <a:gd name="connsiteY4" fmla="*/ 3402232 h 3402232"/>
              <a:gd name="connsiteX5" fmla="*/ 307405 w 6292686"/>
              <a:gd name="connsiteY5" fmla="*/ 3390943 h 3402232"/>
              <a:gd name="connsiteX6" fmla="*/ 0 w 6292686"/>
              <a:gd name="connsiteY6" fmla="*/ 2835182 h 3402232"/>
              <a:gd name="connsiteX7" fmla="*/ 0 w 6292686"/>
              <a:gd name="connsiteY7" fmla="*/ 0 h 3402232"/>
              <a:gd name="connsiteX0" fmla="*/ 0 w 6292686"/>
              <a:gd name="connsiteY0" fmla="*/ 56445 h 3458677"/>
              <a:gd name="connsiteX1" fmla="*/ 6098169 w 6292686"/>
              <a:gd name="connsiteY1" fmla="*/ 0 h 3458677"/>
              <a:gd name="connsiteX2" fmla="*/ 6292686 w 6292686"/>
              <a:gd name="connsiteY2" fmla="*/ 623495 h 3458677"/>
              <a:gd name="connsiteX3" fmla="*/ 6292686 w 6292686"/>
              <a:gd name="connsiteY3" fmla="*/ 3458677 h 3458677"/>
              <a:gd name="connsiteX4" fmla="*/ 6292686 w 6292686"/>
              <a:gd name="connsiteY4" fmla="*/ 3458677 h 3458677"/>
              <a:gd name="connsiteX5" fmla="*/ 307405 w 6292686"/>
              <a:gd name="connsiteY5" fmla="*/ 3447388 h 3458677"/>
              <a:gd name="connsiteX6" fmla="*/ 0 w 6292686"/>
              <a:gd name="connsiteY6" fmla="*/ 2891627 h 3458677"/>
              <a:gd name="connsiteX7" fmla="*/ 0 w 6292686"/>
              <a:gd name="connsiteY7" fmla="*/ 56445 h 3458677"/>
              <a:gd name="connsiteX0" fmla="*/ 22578 w 6315264"/>
              <a:gd name="connsiteY0" fmla="*/ 56445 h 3458677"/>
              <a:gd name="connsiteX1" fmla="*/ 6120747 w 6315264"/>
              <a:gd name="connsiteY1" fmla="*/ 0 h 3458677"/>
              <a:gd name="connsiteX2" fmla="*/ 6315264 w 6315264"/>
              <a:gd name="connsiteY2" fmla="*/ 623495 h 3458677"/>
              <a:gd name="connsiteX3" fmla="*/ 6315264 w 6315264"/>
              <a:gd name="connsiteY3" fmla="*/ 3458677 h 3458677"/>
              <a:gd name="connsiteX4" fmla="*/ 6315264 w 6315264"/>
              <a:gd name="connsiteY4" fmla="*/ 3458677 h 3458677"/>
              <a:gd name="connsiteX5" fmla="*/ 329983 w 6315264"/>
              <a:gd name="connsiteY5" fmla="*/ 3447388 h 3458677"/>
              <a:gd name="connsiteX6" fmla="*/ 0 w 6315264"/>
              <a:gd name="connsiteY6" fmla="*/ 3219005 h 3458677"/>
              <a:gd name="connsiteX7" fmla="*/ 22578 w 6315264"/>
              <a:gd name="connsiteY7" fmla="*/ 56445 h 3458677"/>
              <a:gd name="connsiteX0" fmla="*/ 22578 w 6315264"/>
              <a:gd name="connsiteY0" fmla="*/ 56445 h 3458677"/>
              <a:gd name="connsiteX1" fmla="*/ 6120747 w 6315264"/>
              <a:gd name="connsiteY1" fmla="*/ 0 h 3458677"/>
              <a:gd name="connsiteX2" fmla="*/ 6237871 w 6315264"/>
              <a:gd name="connsiteY2" fmla="*/ 7547 h 3458677"/>
              <a:gd name="connsiteX3" fmla="*/ 6315264 w 6315264"/>
              <a:gd name="connsiteY3" fmla="*/ 623495 h 3458677"/>
              <a:gd name="connsiteX4" fmla="*/ 6315264 w 6315264"/>
              <a:gd name="connsiteY4" fmla="*/ 3458677 h 3458677"/>
              <a:gd name="connsiteX5" fmla="*/ 6315264 w 6315264"/>
              <a:gd name="connsiteY5" fmla="*/ 3458677 h 3458677"/>
              <a:gd name="connsiteX6" fmla="*/ 329983 w 6315264"/>
              <a:gd name="connsiteY6" fmla="*/ 3447388 h 3458677"/>
              <a:gd name="connsiteX7" fmla="*/ 0 w 6315264"/>
              <a:gd name="connsiteY7" fmla="*/ 3219005 h 3458677"/>
              <a:gd name="connsiteX8" fmla="*/ 22578 w 6315264"/>
              <a:gd name="connsiteY8" fmla="*/ 56445 h 3458677"/>
              <a:gd name="connsiteX0" fmla="*/ 22578 w 6315264"/>
              <a:gd name="connsiteY0" fmla="*/ 56445 h 3458677"/>
              <a:gd name="connsiteX1" fmla="*/ 6120747 w 6315264"/>
              <a:gd name="connsiteY1" fmla="*/ 0 h 3458677"/>
              <a:gd name="connsiteX2" fmla="*/ 6181427 w 6315264"/>
              <a:gd name="connsiteY2" fmla="*/ 63992 h 3458677"/>
              <a:gd name="connsiteX3" fmla="*/ 6315264 w 6315264"/>
              <a:gd name="connsiteY3" fmla="*/ 623495 h 3458677"/>
              <a:gd name="connsiteX4" fmla="*/ 6315264 w 6315264"/>
              <a:gd name="connsiteY4" fmla="*/ 3458677 h 3458677"/>
              <a:gd name="connsiteX5" fmla="*/ 6315264 w 6315264"/>
              <a:gd name="connsiteY5" fmla="*/ 3458677 h 3458677"/>
              <a:gd name="connsiteX6" fmla="*/ 329983 w 6315264"/>
              <a:gd name="connsiteY6" fmla="*/ 3447388 h 3458677"/>
              <a:gd name="connsiteX7" fmla="*/ 0 w 6315264"/>
              <a:gd name="connsiteY7" fmla="*/ 3219005 h 3458677"/>
              <a:gd name="connsiteX8" fmla="*/ 22578 w 6315264"/>
              <a:gd name="connsiteY8" fmla="*/ 56445 h 3458677"/>
              <a:gd name="connsiteX0" fmla="*/ 22578 w 6315264"/>
              <a:gd name="connsiteY0" fmla="*/ 56445 h 3458677"/>
              <a:gd name="connsiteX1" fmla="*/ 6120747 w 6315264"/>
              <a:gd name="connsiteY1" fmla="*/ 0 h 3458677"/>
              <a:gd name="connsiteX2" fmla="*/ 6237871 w 6315264"/>
              <a:gd name="connsiteY2" fmla="*/ 52703 h 3458677"/>
              <a:gd name="connsiteX3" fmla="*/ 6315264 w 6315264"/>
              <a:gd name="connsiteY3" fmla="*/ 623495 h 3458677"/>
              <a:gd name="connsiteX4" fmla="*/ 6315264 w 6315264"/>
              <a:gd name="connsiteY4" fmla="*/ 3458677 h 3458677"/>
              <a:gd name="connsiteX5" fmla="*/ 6315264 w 6315264"/>
              <a:gd name="connsiteY5" fmla="*/ 3458677 h 3458677"/>
              <a:gd name="connsiteX6" fmla="*/ 329983 w 6315264"/>
              <a:gd name="connsiteY6" fmla="*/ 3447388 h 3458677"/>
              <a:gd name="connsiteX7" fmla="*/ 0 w 6315264"/>
              <a:gd name="connsiteY7" fmla="*/ 3219005 h 3458677"/>
              <a:gd name="connsiteX8" fmla="*/ 22578 w 6315264"/>
              <a:gd name="connsiteY8" fmla="*/ 56445 h 3458677"/>
              <a:gd name="connsiteX0" fmla="*/ 22578 w 6315264"/>
              <a:gd name="connsiteY0" fmla="*/ 22578 h 3424810"/>
              <a:gd name="connsiteX1" fmla="*/ 6120747 w 6315264"/>
              <a:gd name="connsiteY1" fmla="*/ 0 h 3424810"/>
              <a:gd name="connsiteX2" fmla="*/ 6237871 w 6315264"/>
              <a:gd name="connsiteY2" fmla="*/ 18836 h 3424810"/>
              <a:gd name="connsiteX3" fmla="*/ 6315264 w 6315264"/>
              <a:gd name="connsiteY3" fmla="*/ 589628 h 3424810"/>
              <a:gd name="connsiteX4" fmla="*/ 6315264 w 6315264"/>
              <a:gd name="connsiteY4" fmla="*/ 3424810 h 3424810"/>
              <a:gd name="connsiteX5" fmla="*/ 6315264 w 6315264"/>
              <a:gd name="connsiteY5" fmla="*/ 3424810 h 3424810"/>
              <a:gd name="connsiteX6" fmla="*/ 329983 w 6315264"/>
              <a:gd name="connsiteY6" fmla="*/ 3413521 h 3424810"/>
              <a:gd name="connsiteX7" fmla="*/ 0 w 6315264"/>
              <a:gd name="connsiteY7" fmla="*/ 3185138 h 3424810"/>
              <a:gd name="connsiteX8" fmla="*/ 22578 w 6315264"/>
              <a:gd name="connsiteY8" fmla="*/ 22578 h 3424810"/>
              <a:gd name="connsiteX0" fmla="*/ 22578 w 6315264"/>
              <a:gd name="connsiteY0" fmla="*/ 22578 h 3424810"/>
              <a:gd name="connsiteX1" fmla="*/ 6120747 w 6315264"/>
              <a:gd name="connsiteY1" fmla="*/ 0 h 3424810"/>
              <a:gd name="connsiteX2" fmla="*/ 6237871 w 6315264"/>
              <a:gd name="connsiteY2" fmla="*/ 18836 h 3424810"/>
              <a:gd name="connsiteX3" fmla="*/ 6315264 w 6315264"/>
              <a:gd name="connsiteY3" fmla="*/ 589628 h 3424810"/>
              <a:gd name="connsiteX4" fmla="*/ 6315264 w 6315264"/>
              <a:gd name="connsiteY4" fmla="*/ 3424810 h 3424810"/>
              <a:gd name="connsiteX5" fmla="*/ 6315264 w 6315264"/>
              <a:gd name="connsiteY5" fmla="*/ 3424810 h 3424810"/>
              <a:gd name="connsiteX6" fmla="*/ 329983 w 6315264"/>
              <a:gd name="connsiteY6" fmla="*/ 3413521 h 3424810"/>
              <a:gd name="connsiteX7" fmla="*/ 0 w 6315264"/>
              <a:gd name="connsiteY7" fmla="*/ 3185138 h 3424810"/>
              <a:gd name="connsiteX8" fmla="*/ 22578 w 6315264"/>
              <a:gd name="connsiteY8" fmla="*/ 22578 h 3424810"/>
              <a:gd name="connsiteX0" fmla="*/ 22578 w 6315264"/>
              <a:gd name="connsiteY0" fmla="*/ 6532 h 3408764"/>
              <a:gd name="connsiteX1" fmla="*/ 6109458 w 6315264"/>
              <a:gd name="connsiteY1" fmla="*/ 17821 h 3408764"/>
              <a:gd name="connsiteX2" fmla="*/ 6237871 w 6315264"/>
              <a:gd name="connsiteY2" fmla="*/ 2790 h 3408764"/>
              <a:gd name="connsiteX3" fmla="*/ 6315264 w 6315264"/>
              <a:gd name="connsiteY3" fmla="*/ 573582 h 3408764"/>
              <a:gd name="connsiteX4" fmla="*/ 6315264 w 6315264"/>
              <a:gd name="connsiteY4" fmla="*/ 3408764 h 3408764"/>
              <a:gd name="connsiteX5" fmla="*/ 6315264 w 6315264"/>
              <a:gd name="connsiteY5" fmla="*/ 3408764 h 3408764"/>
              <a:gd name="connsiteX6" fmla="*/ 329983 w 6315264"/>
              <a:gd name="connsiteY6" fmla="*/ 3397475 h 3408764"/>
              <a:gd name="connsiteX7" fmla="*/ 0 w 6315264"/>
              <a:gd name="connsiteY7" fmla="*/ 3169092 h 3408764"/>
              <a:gd name="connsiteX8" fmla="*/ 22578 w 6315264"/>
              <a:gd name="connsiteY8" fmla="*/ 6532 h 3408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15264" h="3408764">
                <a:moveTo>
                  <a:pt x="22578" y="6532"/>
                </a:moveTo>
                <a:lnTo>
                  <a:pt x="6109458" y="17821"/>
                </a:lnTo>
                <a:cubicBezTo>
                  <a:pt x="6107107" y="31626"/>
                  <a:pt x="6240222" y="-11015"/>
                  <a:pt x="6237871" y="2790"/>
                </a:cubicBezTo>
                <a:lnTo>
                  <a:pt x="6315264" y="573582"/>
                </a:lnTo>
                <a:lnTo>
                  <a:pt x="6315264" y="3408764"/>
                </a:lnTo>
                <a:lnTo>
                  <a:pt x="6315264" y="3408764"/>
                </a:lnTo>
                <a:lnTo>
                  <a:pt x="329983" y="3397475"/>
                </a:lnTo>
                <a:lnTo>
                  <a:pt x="0" y="3169092"/>
                </a:lnTo>
                <a:lnTo>
                  <a:pt x="22578" y="6532"/>
                </a:lnTo>
                <a:close/>
              </a:path>
            </a:pathLst>
          </a:custGeom>
          <a:solidFill>
            <a:schemeClr val="accent6">
              <a:lumMod val="40000"/>
              <a:lumOff val="60000"/>
            </a:schemeClr>
          </a:solidFill>
        </p:spPr>
        <p:txBody>
          <a:bodyPr wrap="square">
            <a:noAutofit/>
          </a:bodyPr>
          <a:lstStyle/>
          <a:p>
            <a:pPr algn="just"/>
            <a:r>
              <a:rPr lang="ru-RU" dirty="0" smtClean="0">
                <a:latin typeface="Times New Roman" panose="02020603050405020304" pitchFamily="18" charset="0"/>
                <a:cs typeface="Times New Roman" panose="02020603050405020304" pitchFamily="18" charset="0"/>
              </a:rPr>
              <a:t>    После </a:t>
            </a:r>
            <a:r>
              <a:rPr lang="ru-RU" dirty="0">
                <a:latin typeface="Times New Roman" panose="02020603050405020304" pitchFamily="18" charset="0"/>
                <a:cs typeface="Times New Roman" panose="02020603050405020304" pitchFamily="18" charset="0"/>
              </a:rPr>
              <a:t>войны в Одессе академик </a:t>
            </a:r>
            <a:r>
              <a:rPr lang="ru-RU" dirty="0" smtClean="0">
                <a:latin typeface="Times New Roman" panose="02020603050405020304" pitchFamily="18" charset="0"/>
                <a:cs typeface="Times New Roman" panose="02020603050405020304" pitchFamily="18" charset="0"/>
              </a:rPr>
              <a:t>Филатов </a:t>
            </a:r>
            <a:r>
              <a:rPr lang="ru-RU" dirty="0">
                <a:latin typeface="Times New Roman" panose="02020603050405020304" pitchFamily="18" charset="0"/>
                <a:cs typeface="Times New Roman" panose="02020603050405020304" pitchFamily="18" charset="0"/>
              </a:rPr>
              <a:t>вернул Наде зрение. Надя пошла работать на завод и никому не рассказывала, о том, как она воевала с фашистами. </a:t>
            </a:r>
            <a:r>
              <a:rPr lang="ru-RU" dirty="0" smtClean="0">
                <a:latin typeface="Times New Roman" panose="02020603050405020304" pitchFamily="18" charset="0"/>
                <a:cs typeface="Times New Roman" panose="02020603050405020304" pitchFamily="18" charset="0"/>
              </a:rPr>
              <a:t>Прошло </a:t>
            </a:r>
            <a:r>
              <a:rPr lang="ru-RU" dirty="0">
                <a:latin typeface="Times New Roman" panose="02020603050405020304" pitchFamily="18" charset="0"/>
                <a:cs typeface="Times New Roman" panose="02020603050405020304" pitchFamily="18" charset="0"/>
              </a:rPr>
              <a:t>уже больше 15 </a:t>
            </a:r>
            <a:r>
              <a:rPr lang="ru-RU" dirty="0" smtClean="0">
                <a:latin typeface="Times New Roman" panose="02020603050405020304" pitchFamily="18" charset="0"/>
                <a:cs typeface="Times New Roman" panose="02020603050405020304" pitchFamily="18" charset="0"/>
              </a:rPr>
              <a:t>лет, когда </a:t>
            </a:r>
            <a:r>
              <a:rPr lang="ru-RU" dirty="0">
                <a:latin typeface="Times New Roman" panose="02020603050405020304" pitchFamily="18" charset="0"/>
                <a:cs typeface="Times New Roman" panose="02020603050405020304" pitchFamily="18" charset="0"/>
              </a:rPr>
              <a:t>Надя и те, с кем она работала, услышали по радио, как начальник разведки 6-го партизанского отряда </a:t>
            </a:r>
            <a:r>
              <a:rPr lang="ru-RU" dirty="0" err="1">
                <a:latin typeface="Times New Roman" panose="02020603050405020304" pitchFamily="18" charset="0"/>
                <a:cs typeface="Times New Roman" panose="02020603050405020304" pitchFamily="18" charset="0"/>
              </a:rPr>
              <a:t>Ферапонт</a:t>
            </a:r>
            <a:r>
              <a:rPr lang="ru-RU" dirty="0">
                <a:latin typeface="Times New Roman" panose="02020603050405020304" pitchFamily="18" charset="0"/>
                <a:cs typeface="Times New Roman" panose="02020603050405020304" pitchFamily="18" charset="0"/>
              </a:rPr>
              <a:t> Слесаренко - её командир - говорил, что никогда не забудут бойцы своих погибших товарищей, и назвал среди них Надю Богданову, которая ему, раненому, спасла жизнь. Только тогда и объявилась она, только тогда и узнали люди, работавшие с нею вместе, о том, какой она  удивительной судьбы человек. Всю жизнь прожила в Витебске. Вырастила 4-х детей. </a:t>
            </a:r>
          </a:p>
        </p:txBody>
      </p:sp>
      <p:pic>
        <p:nvPicPr>
          <p:cNvPr id="5" name="cc-m-textwithimage-image-5119101112" descr="http://u.jimdo.com/www67/o/s03e47bc17c3fbed7/img/ib7e259f9df632a95/1305618156/std/image.jpg">
            <a:hlinkClick r:id="rId2"/>
          </p:cNvPr>
          <p:cNvPicPr/>
          <p:nvPr/>
        </p:nvPicPr>
        <p:blipFill>
          <a:blip r:embed="rId3" cstate="print"/>
          <a:srcRect/>
          <a:stretch>
            <a:fillRect/>
          </a:stretch>
        </p:blipFill>
        <p:spPr bwMode="auto">
          <a:xfrm>
            <a:off x="35496" y="116632"/>
            <a:ext cx="2664296" cy="3672408"/>
          </a:xfrm>
          <a:prstGeom prst="rect">
            <a:avLst/>
          </a:prstGeom>
          <a:noFill/>
          <a:ln w="9525">
            <a:noFill/>
            <a:miter lim="800000"/>
            <a:headEnd/>
            <a:tailEnd/>
          </a:ln>
        </p:spPr>
      </p:pic>
      <p:sp>
        <p:nvSpPr>
          <p:cNvPr id="6" name="Скругленный прямоугольник 5"/>
          <p:cNvSpPr/>
          <p:nvPr/>
        </p:nvSpPr>
        <p:spPr>
          <a:xfrm>
            <a:off x="132160" y="3615988"/>
            <a:ext cx="4727872" cy="677108"/>
          </a:xfrm>
          <a:prstGeom prst="roundRect">
            <a:avLst/>
          </a:prstGeom>
          <a:solidFill>
            <a:schemeClr val="accent4">
              <a:lumMod val="75000"/>
            </a:schemeClr>
          </a:solidFill>
        </p:spPr>
        <p:txBody>
          <a:bodyPr wrap="square">
            <a:noAutofit/>
          </a:bodyPr>
          <a:lstStyle/>
          <a:p>
            <a:pPr algn="just"/>
            <a:r>
              <a:rPr lang="ru-RU" sz="1900" b="1" dirty="0" smtClean="0">
                <a:solidFill>
                  <a:schemeClr val="bg1"/>
                </a:solidFill>
                <a:latin typeface="Times New Roman" panose="02020603050405020304" pitchFamily="18" charset="0"/>
                <a:cs typeface="Times New Roman" panose="02020603050405020304" pitchFamily="18" charset="0"/>
              </a:rPr>
              <a:t>НАДЯ   БОГДАНОВА</a:t>
            </a:r>
            <a:r>
              <a:rPr lang="en-US" sz="1900" b="1" dirty="0" smtClean="0">
                <a:solidFill>
                  <a:schemeClr val="bg1"/>
                </a:solidFill>
                <a:latin typeface="Times New Roman" panose="02020603050405020304" pitchFamily="18" charset="0"/>
                <a:cs typeface="Times New Roman" panose="02020603050405020304" pitchFamily="18" charset="0"/>
              </a:rPr>
              <a:t> </a:t>
            </a:r>
            <a:r>
              <a:rPr lang="ru-RU" sz="1900" b="1" dirty="0" smtClean="0">
                <a:solidFill>
                  <a:schemeClr val="bg1"/>
                </a:solidFill>
                <a:latin typeface="Times New Roman" panose="02020603050405020304" pitchFamily="18" charset="0"/>
                <a:cs typeface="Times New Roman" panose="02020603050405020304" pitchFamily="18" charset="0"/>
              </a:rPr>
              <a:t>  НАГРАЖДЕНА</a:t>
            </a:r>
          </a:p>
          <a:p>
            <a:pPr algn="just"/>
            <a:r>
              <a:rPr lang="ru-RU" sz="1900" dirty="0" smtClean="0">
                <a:solidFill>
                  <a:schemeClr val="bg1"/>
                </a:solidFill>
                <a:latin typeface="Times New Roman" panose="02020603050405020304" pitchFamily="18" charset="0"/>
                <a:cs typeface="Times New Roman" panose="02020603050405020304" pitchFamily="18" charset="0"/>
              </a:rPr>
              <a:t> ОРДЕНОМ  КРАСНОГО  ЗНАМЕНИ</a:t>
            </a:r>
            <a:endParaRPr lang="ru-RU" sz="1900" dirty="0">
              <a:solidFill>
                <a:schemeClr val="bg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5103239" y="3600889"/>
            <a:ext cx="3960440" cy="707306"/>
          </a:xfrm>
          <a:prstGeom prst="roundRect">
            <a:avLst/>
          </a:prstGeom>
          <a:solidFill>
            <a:schemeClr val="accent4">
              <a:lumMod val="75000"/>
            </a:schemeClr>
          </a:solidFill>
        </p:spPr>
        <p:txBody>
          <a:bodyPr wrap="square">
            <a:noAutofit/>
          </a:bodyPr>
          <a:lstStyle/>
          <a:p>
            <a:pPr algn="just"/>
            <a:r>
              <a:rPr lang="ru-RU" b="1" dirty="0" smtClean="0">
                <a:solidFill>
                  <a:schemeClr val="bg1"/>
                </a:solidFill>
                <a:latin typeface="Times New Roman" panose="02020603050405020304" pitchFamily="18" charset="0"/>
                <a:cs typeface="Times New Roman" panose="02020603050405020304" pitchFamily="18" charset="0"/>
              </a:rPr>
              <a:t>ОРДЕНОМ ОТЕЧЕСТВЕННОЙ ВОЙНЫ 1  СТЕПЕНИ, </a:t>
            </a:r>
            <a:r>
              <a:rPr lang="ru-RU" b="1" dirty="0">
                <a:solidFill>
                  <a:schemeClr val="bg1"/>
                </a:solidFill>
                <a:latin typeface="Times New Roman" panose="02020603050405020304" pitchFamily="18" charset="0"/>
                <a:cs typeface="Times New Roman" panose="02020603050405020304" pitchFamily="18" charset="0"/>
              </a:rPr>
              <a:t>медалями</a:t>
            </a:r>
            <a:r>
              <a:rPr lang="ru-RU" dirty="0">
                <a:solidFill>
                  <a:schemeClr val="bg1"/>
                </a:solidFill>
                <a:latin typeface="Times New Roman" panose="02020603050405020304" pitchFamily="18" charset="0"/>
                <a:cs typeface="Times New Roman" panose="02020603050405020304" pitchFamily="18" charset="0"/>
              </a:rPr>
              <a:t>.</a:t>
            </a:r>
          </a:p>
        </p:txBody>
      </p:sp>
      <p:pic>
        <p:nvPicPr>
          <p:cNvPr id="8" name="Рисунок 7" descr="http://pionery-geroi.ucoz.ru/150px-Order_of_Red_Banner.png"/>
          <p:cNvPicPr/>
          <p:nvPr/>
        </p:nvPicPr>
        <p:blipFill>
          <a:blip r:embed="rId4" cstate="print"/>
          <a:srcRect/>
          <a:stretch>
            <a:fillRect/>
          </a:stretch>
        </p:blipFill>
        <p:spPr bwMode="auto">
          <a:xfrm>
            <a:off x="611560" y="4437112"/>
            <a:ext cx="2088232" cy="2088232"/>
          </a:xfrm>
          <a:prstGeom prst="rect">
            <a:avLst/>
          </a:prstGeom>
          <a:solidFill>
            <a:schemeClr val="accent4">
              <a:lumMod val="40000"/>
              <a:lumOff val="60000"/>
            </a:schemeClr>
          </a:solidFill>
          <a:ln w="9525">
            <a:noFill/>
            <a:miter lim="800000"/>
            <a:headEnd/>
            <a:tailEnd/>
          </a:ln>
        </p:spPr>
      </p:pic>
      <p:pic>
        <p:nvPicPr>
          <p:cNvPr id="9" name="Рисунок 8" descr="http://pionery-geroi.ucoz.ru/150px-Order_of_the_Patriotic_War-1st_class-.png"/>
          <p:cNvPicPr/>
          <p:nvPr/>
        </p:nvPicPr>
        <p:blipFill>
          <a:blip r:embed="rId5" cstate="print"/>
          <a:srcRect/>
          <a:stretch>
            <a:fillRect/>
          </a:stretch>
        </p:blipFill>
        <p:spPr bwMode="auto">
          <a:xfrm>
            <a:off x="5943644" y="4509120"/>
            <a:ext cx="2084739" cy="2016224"/>
          </a:xfrm>
          <a:prstGeom prst="rect">
            <a:avLst/>
          </a:prstGeom>
          <a:solidFill>
            <a:schemeClr val="accent4">
              <a:lumMod val="40000"/>
              <a:lumOff val="60000"/>
            </a:schemeClr>
          </a:solidFill>
          <a:ln w="9525">
            <a:noFill/>
            <a:miter lim="800000"/>
            <a:headEnd/>
            <a:tailEnd/>
          </a:ln>
        </p:spPr>
      </p:pic>
    </p:spTree>
    <p:extLst>
      <p:ext uri="{BB962C8B-B14F-4D97-AF65-F5344CB8AC3E}">
        <p14:creationId xmlns:p14="http://schemas.microsoft.com/office/powerpoint/2010/main" val="179223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
                                        <p:tgtEl>
                                          <p:spTgt spid="5"/>
                                        </p:tgtEl>
                                      </p:cBhvr>
                                    </p:animEffect>
                                    <p:anim calcmode="lin" valueType="num">
                                      <p:cBhvr>
                                        <p:cTn id="8" dur="400" fill="hold"/>
                                        <p:tgtEl>
                                          <p:spTgt spid="5"/>
                                        </p:tgtEl>
                                        <p:attrNameLst>
                                          <p:attrName>ppt_x</p:attrName>
                                        </p:attrNameLst>
                                      </p:cBhvr>
                                      <p:tavLst>
                                        <p:tav tm="0">
                                          <p:val>
                                            <p:strVal val="#ppt_x"/>
                                          </p:val>
                                        </p:tav>
                                        <p:tav tm="100000">
                                          <p:val>
                                            <p:strVal val="#ppt_x"/>
                                          </p:val>
                                        </p:tav>
                                      </p:tavLst>
                                    </p:anim>
                                    <p:anim calcmode="lin" valueType="num">
                                      <p:cBhvr>
                                        <p:cTn id="9" dur="400" fill="hold"/>
                                        <p:tgtEl>
                                          <p:spTgt spid="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strVal val="#ppt_w*0.70"/>
                                          </p:val>
                                        </p:tav>
                                        <p:tav tm="100000">
                                          <p:val>
                                            <p:strVal val="#ppt_w"/>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Effect transition="in" filter="fade">
                                      <p:cBhvr>
                                        <p:cTn id="25" dur="1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fltVal val="0"/>
                                          </p:val>
                                        </p:tav>
                                        <p:tav tm="100000">
                                          <p:val>
                                            <p:strVal val="#ppt_w"/>
                                          </p:val>
                                        </p:tav>
                                      </p:tavLst>
                                    </p:anim>
                                    <p:anim calcmode="lin" valueType="num">
                                      <p:cBhvr>
                                        <p:cTn id="39" dur="1000" fill="hold"/>
                                        <p:tgtEl>
                                          <p:spTgt spid="7"/>
                                        </p:tgtEl>
                                        <p:attrNameLst>
                                          <p:attrName>ppt_h</p:attrName>
                                        </p:attrNameLst>
                                      </p:cBhvr>
                                      <p:tavLst>
                                        <p:tav tm="0">
                                          <p:val>
                                            <p:fltVal val="0"/>
                                          </p:val>
                                        </p:tav>
                                        <p:tav tm="100000">
                                          <p:val>
                                            <p:strVal val="#ppt_h"/>
                                          </p:val>
                                        </p:tav>
                                      </p:tavLst>
                                    </p:anim>
                                    <p:animEffect transition="in" filter="fade">
                                      <p:cBhvr>
                                        <p:cTn id="40" dur="10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1000" fill="hold"/>
                                        <p:tgtEl>
                                          <p:spTgt spid="9"/>
                                        </p:tgtEl>
                                        <p:attrNameLst>
                                          <p:attrName>ppt_w</p:attrName>
                                        </p:attrNameLst>
                                      </p:cBhvr>
                                      <p:tavLst>
                                        <p:tav tm="0">
                                          <p:val>
                                            <p:fltVal val="0"/>
                                          </p:val>
                                        </p:tav>
                                        <p:tav tm="100000">
                                          <p:val>
                                            <p:strVal val="#ppt_w"/>
                                          </p:val>
                                        </p:tav>
                                      </p:tavLst>
                                    </p:anim>
                                    <p:anim calcmode="lin" valueType="num">
                                      <p:cBhvr>
                                        <p:cTn id="46" dur="1000" fill="hold"/>
                                        <p:tgtEl>
                                          <p:spTgt spid="9"/>
                                        </p:tgtEl>
                                        <p:attrNameLst>
                                          <p:attrName>ppt_h</p:attrName>
                                        </p:attrNameLst>
                                      </p:cBhvr>
                                      <p:tavLst>
                                        <p:tav tm="0">
                                          <p:val>
                                            <p:fltVal val="0"/>
                                          </p:val>
                                        </p:tav>
                                        <p:tav tm="100000">
                                          <p:val>
                                            <p:strVal val="#ppt_h"/>
                                          </p:val>
                                        </p:tav>
                                      </p:tavLst>
                                    </p:anim>
                                    <p:anim calcmode="lin" valueType="num">
                                      <p:cBhvr>
                                        <p:cTn id="47" dur="1000" fill="hold"/>
                                        <p:tgtEl>
                                          <p:spTgt spid="9"/>
                                        </p:tgtEl>
                                        <p:attrNameLst>
                                          <p:attrName>style.rotation</p:attrName>
                                        </p:attrNameLst>
                                      </p:cBhvr>
                                      <p:tavLst>
                                        <p:tav tm="0">
                                          <p:val>
                                            <p:fltVal val="90"/>
                                          </p:val>
                                        </p:tav>
                                        <p:tav tm="100000">
                                          <p:val>
                                            <p:fltVal val="0"/>
                                          </p:val>
                                        </p:tav>
                                      </p:tavLst>
                                    </p:anim>
                                    <p:animEffect transition="in" filter="fade">
                                      <p:cBhvr>
                                        <p:cTn id="4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вырезанными противолежащими углами 3"/>
          <p:cNvSpPr/>
          <p:nvPr/>
        </p:nvSpPr>
        <p:spPr>
          <a:xfrm>
            <a:off x="2483768" y="116632"/>
            <a:ext cx="6480720" cy="477500"/>
          </a:xfrm>
          <a:prstGeom prst="snip2DiagRect">
            <a:avLst/>
          </a:prstGeom>
          <a:solidFill>
            <a:schemeClr val="accent5">
              <a:lumMod val="40000"/>
              <a:lumOff val="60000"/>
            </a:schemeClr>
          </a:solidFill>
        </p:spPr>
        <p:txBody>
          <a:bodyPr wrap="square">
            <a:spAutoFit/>
          </a:bodyPr>
          <a:lstStyle/>
          <a:p>
            <a:r>
              <a:rPr lang="ru-RU" sz="2000" b="1" dirty="0" smtClean="0">
                <a:latin typeface="Times New Roman" panose="02020603050405020304" pitchFamily="18" charset="0"/>
                <a:cs typeface="Times New Roman" panose="02020603050405020304" pitchFamily="18" charset="0"/>
              </a:rPr>
              <a:t>ВОЛКОВ    ВАЛЕРИЙ </a:t>
            </a:r>
            <a:r>
              <a:rPr lang="ru-RU" sz="1600" dirty="0" smtClean="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1929 — 1 июля 1942 года, Севастополь) </a:t>
            </a:r>
          </a:p>
        </p:txBody>
      </p:sp>
      <p:pic>
        <p:nvPicPr>
          <p:cNvPr id="5" name="Рисунок 4" descr="http://pionery-geroi.ucoz.ru/valeriyvolkov/19d8b799a915.jpg"/>
          <p:cNvPicPr/>
          <p:nvPr/>
        </p:nvPicPr>
        <p:blipFill>
          <a:blip r:embed="rId2" cstate="print"/>
          <a:srcRect/>
          <a:stretch>
            <a:fillRect/>
          </a:stretch>
        </p:blipFill>
        <p:spPr bwMode="auto">
          <a:xfrm>
            <a:off x="35496" y="44624"/>
            <a:ext cx="2160240" cy="2952328"/>
          </a:xfrm>
          <a:prstGeom prst="rect">
            <a:avLst/>
          </a:prstGeom>
          <a:noFill/>
          <a:ln w="9525">
            <a:noFill/>
            <a:miter lim="800000"/>
            <a:headEnd/>
            <a:tailEnd/>
          </a:ln>
        </p:spPr>
      </p:pic>
      <p:sp>
        <p:nvSpPr>
          <p:cNvPr id="6" name="Прямоугольник с двумя вырезанными соседними углами 5"/>
          <p:cNvSpPr/>
          <p:nvPr/>
        </p:nvSpPr>
        <p:spPr>
          <a:xfrm>
            <a:off x="2699792" y="764704"/>
            <a:ext cx="6264696" cy="5184576"/>
          </a:xfrm>
          <a:prstGeom prst="snip2SameRect">
            <a:avLst/>
          </a:prstGeom>
          <a:solidFill>
            <a:schemeClr val="accent5">
              <a:lumMod val="20000"/>
              <a:lumOff val="80000"/>
            </a:schemeClr>
          </a:solidFill>
        </p:spPr>
        <p:txBody>
          <a:bodyPr wrap="square">
            <a:noAutofit/>
          </a:bodyPr>
          <a:lstStyle/>
          <a:p>
            <a:pPr algn="just"/>
            <a:r>
              <a:rPr lang="ru-RU" sz="2000" dirty="0" smtClean="0">
                <a:latin typeface="Times New Roman" panose="02020603050405020304" pitchFamily="18" charset="0"/>
                <a:cs typeface="Times New Roman" panose="02020603050405020304" pitchFamily="18" charset="0"/>
              </a:rPr>
              <a:t>    Один </a:t>
            </a:r>
            <a:r>
              <a:rPr lang="ru-RU" sz="2000" dirty="0">
                <a:latin typeface="Times New Roman" panose="02020603050405020304" pitchFamily="18" charset="0"/>
                <a:cs typeface="Times New Roman" panose="02020603050405020304" pitchFamily="18" charset="0"/>
              </a:rPr>
              <a:t>из участников партизанского движения, действовавшего в </a:t>
            </a:r>
            <a:r>
              <a:rPr lang="ru-RU" sz="2000" dirty="0" smtClean="0">
                <a:latin typeface="Times New Roman" panose="02020603050405020304" pitchFamily="18" charset="0"/>
                <a:cs typeface="Times New Roman" panose="02020603050405020304" pitchFamily="18" charset="0"/>
              </a:rPr>
              <a:t>Севастополе. </a:t>
            </a:r>
            <a:r>
              <a:rPr lang="ru-RU" sz="2000" dirty="0">
                <a:latin typeface="Times New Roman" panose="02020603050405020304" pitchFamily="18" charset="0"/>
                <a:cs typeface="Times New Roman" panose="02020603050405020304" pitchFamily="18" charset="0"/>
              </a:rPr>
              <a:t>После смерти отца (убитого фашистами), в 13 лет </a:t>
            </a:r>
            <a:r>
              <a:rPr lang="ru-RU" sz="2000" dirty="0" smtClean="0">
                <a:latin typeface="Times New Roman" panose="02020603050405020304" pitchFamily="18" charset="0"/>
                <a:cs typeface="Times New Roman" panose="02020603050405020304" pitchFamily="18" charset="0"/>
              </a:rPr>
              <a:t>становится</a:t>
            </a:r>
            <a:r>
              <a:rPr lang="ru-RU" sz="2000" dirty="0">
                <a:latin typeface="Times New Roman" panose="02020603050405020304" pitchFamily="18" charset="0"/>
                <a:cs typeface="Times New Roman" panose="02020603050405020304" pitchFamily="18" charset="0"/>
              </a:rPr>
              <a:t>  «сыном полка» 7-ой бригады морской пехоты. Наравне со взрослыми участвует в боевых действиях. Подносит патроны, добывает разведывательные данные, с оружием в руках сдерживает атаки врага. </a:t>
            </a:r>
            <a:endParaRPr lang="ru-RU" sz="2000" dirty="0" smtClean="0">
              <a:latin typeface="Times New Roman" panose="02020603050405020304" pitchFamily="18" charset="0"/>
              <a:cs typeface="Times New Roman" panose="02020603050405020304" pitchFamily="18" charset="0"/>
            </a:endParaRPr>
          </a:p>
          <a:p>
            <a:pPr algn="just"/>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По </a:t>
            </a:r>
            <a:r>
              <a:rPr lang="ru-RU" sz="2000" dirty="0">
                <a:latin typeface="Times New Roman" panose="02020603050405020304" pitchFamily="18" charset="0"/>
                <a:cs typeface="Times New Roman" panose="02020603050405020304" pitchFamily="18" charset="0"/>
              </a:rPr>
              <a:t>воспоминаниям однополчан, любил стихи и часто читал боевым товарищам Маяковского. Обладая хорошими литературными данными, редактировал рукописную газету-листовку — </a:t>
            </a:r>
            <a:r>
              <a:rPr lang="ru-RU" sz="2000" dirty="0" smtClean="0">
                <a:latin typeface="Times New Roman" panose="02020603050405020304" pitchFamily="18" charset="0"/>
                <a:cs typeface="Times New Roman" panose="02020603050405020304" pitchFamily="18" charset="0"/>
              </a:rPr>
              <a:t>«Окопная правда». </a:t>
            </a:r>
            <a:r>
              <a:rPr lang="ru-RU" sz="2000" dirty="0">
                <a:latin typeface="Times New Roman" panose="02020603050405020304" pitchFamily="18" charset="0"/>
                <a:cs typeface="Times New Roman" panose="02020603050405020304" pitchFamily="18" charset="0"/>
              </a:rPr>
              <a:t>Его строки пропитаны патриотизмом, смелостью, уверенностью в победе и желанием жить</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7" name="Рисунок 6" descr="http://pionery-geroi.ucoz.ru/valeriyvolkov/3c32719b1722.jpg"/>
          <p:cNvPicPr/>
          <p:nvPr/>
        </p:nvPicPr>
        <p:blipFill>
          <a:blip r:embed="rId3" cstate="print"/>
          <a:srcRect/>
          <a:stretch>
            <a:fillRect/>
          </a:stretch>
        </p:blipFill>
        <p:spPr bwMode="auto">
          <a:xfrm>
            <a:off x="35496" y="3140968"/>
            <a:ext cx="2555776" cy="3528392"/>
          </a:xfrm>
          <a:prstGeom prst="rect">
            <a:avLst/>
          </a:prstGeom>
          <a:noFill/>
          <a:ln w="9525">
            <a:noFill/>
            <a:miter lim="800000"/>
            <a:headEnd/>
            <a:tailEnd/>
          </a:ln>
        </p:spPr>
      </p:pic>
    </p:spTree>
    <p:extLst>
      <p:ext uri="{BB962C8B-B14F-4D97-AF65-F5344CB8AC3E}">
        <p14:creationId xmlns:p14="http://schemas.microsoft.com/office/powerpoint/2010/main" val="84067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Horizontal)">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2"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0-#ppt_w/2"/>
                                          </p:val>
                                        </p:tav>
                                        <p:tav tm="100000">
                                          <p:val>
                                            <p:strVal val="#ppt_x"/>
                                          </p:val>
                                        </p:tav>
                                      </p:tavLst>
                                    </p:anim>
                                    <p:anim calcmode="lin" valueType="num">
                                      <p:cBhvr additive="base">
                                        <p:cTn id="25"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theme/theme1.xml><?xml version="1.0" encoding="utf-8"?>
<a:theme xmlns:a="http://schemas.openxmlformats.org/drawingml/2006/main" name="9 М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 МАЯ</Template>
  <TotalTime>2176</TotalTime>
  <Words>1449</Words>
  <Application>Microsoft Office PowerPoint</Application>
  <PresentationFormat>Экран (4:3)</PresentationFormat>
  <Paragraphs>67</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Calibri</vt:lpstr>
      <vt:lpstr>Times New Roman</vt:lpstr>
      <vt:lpstr>9 МАЯ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Свою войну с немецко-фашистскими захватчиками он начал 9-летним. Уже летом 1941 года в доме его родителей оборудовали тайную типографию. Выпускали листовки, которые Тихон помогал распространять. Два года юный подпольщик занимался этой деятельностью. Но гитлеровцам удалось выйти на след печатников, и типография была разгромлена. Вся семья Тихона в полном составе ушла в партизаны. Тихон с мамой и двумя сестрами стали связными. 21 января 1944 года, выполняя задание командования, Тихон пробрался в родную деревню, которую на рассвете окружили фашисты. За связь с партизанами всех жителей расстреляли. Деревню сожгли. Гестаповец, который командовал расстрелом, догадался, что Тихон является партизанским связным: «А ты покажешь нам, где спрятаны партизаны». Тихон внешне согласился и повёл в метель немецких солдат в непроходимые болота. Вскоре, когда солдаты один за другим стали проваливаться по грудь в трясину, офицер заподозрил неладное. Тихон погиб, а фашисты в панике метались по болоту, которое их засасывало все глубже и глубже. Погибло более двухсот  фашистов. </vt:lpstr>
      <vt:lpstr>Презентация PowerPoint</vt:lpstr>
      <vt:lpstr>Презентация PowerPoint</vt:lpstr>
      <vt:lpstr>Презентация PowerPoint</vt:lpstr>
      <vt:lpstr>Презентация PowerPoint</vt:lpstr>
      <vt:lpstr>Презентация PowerPoint</vt:lpstr>
      <vt:lpstr> </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МАЯ</dc:title>
  <dc:creator>Admin</dc:creator>
  <cp:lastModifiedBy>макс</cp:lastModifiedBy>
  <cp:revision>130</cp:revision>
  <cp:lastPrinted>2015-03-30T16:37:00Z</cp:lastPrinted>
  <dcterms:created xsi:type="dcterms:W3CDTF">2010-03-23T16:58:09Z</dcterms:created>
  <dcterms:modified xsi:type="dcterms:W3CDTF">2015-04-02T20:22:50Z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TC300095381049</vt:lpwstr>
  </property>
</Properties>
</file>