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8" r:id="rId12"/>
    <p:sldId id="269" r:id="rId13"/>
    <p:sldId id="270" r:id="rId14"/>
    <p:sldId id="266" r:id="rId15"/>
    <p:sldId id="267"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9" autoAdjust="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C46753-0039-455D-8E0E-FDF8D5D3BB82}" type="datetimeFigureOut">
              <a:rPr lang="ru-RU" smtClean="0"/>
              <a:t>01.02.2015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191B00-FCB7-4D67-9738-F54D5CC8151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A191B00-FCB7-4D67-9738-F54D5CC8151F}" type="slidenum">
              <a:rPr lang="ru-RU" smtClean="0"/>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0677D360-A946-4E74-B6E1-CA82BA785620}" type="datetimeFigureOut">
              <a:rPr lang="ru-RU" smtClean="0"/>
              <a:t>01.02.2015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7EE3706-4A28-4D2E-8669-2946774943D8}"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677D360-A946-4E74-B6E1-CA82BA785620}" type="datetimeFigureOut">
              <a:rPr lang="ru-RU" smtClean="0"/>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EE3706-4A28-4D2E-8669-2946774943D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677D360-A946-4E74-B6E1-CA82BA785620}" type="datetimeFigureOut">
              <a:rPr lang="ru-RU" smtClean="0"/>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EE3706-4A28-4D2E-8669-2946774943D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677D360-A946-4E74-B6E1-CA82BA785620}" type="datetimeFigureOut">
              <a:rPr lang="ru-RU" smtClean="0"/>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EE3706-4A28-4D2E-8669-2946774943D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677D360-A946-4E74-B6E1-CA82BA785620}" type="datetimeFigureOut">
              <a:rPr lang="ru-RU" smtClean="0"/>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7EE3706-4A28-4D2E-8669-2946774943D8}"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677D360-A946-4E74-B6E1-CA82BA785620}" type="datetimeFigureOut">
              <a:rPr lang="ru-RU" smtClean="0"/>
              <a:t>01.02.2015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EE3706-4A28-4D2E-8669-2946774943D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677D360-A946-4E74-B6E1-CA82BA785620}" type="datetimeFigureOut">
              <a:rPr lang="ru-RU" smtClean="0"/>
              <a:t>01.02.2015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7EE3706-4A28-4D2E-8669-2946774943D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677D360-A946-4E74-B6E1-CA82BA785620}" type="datetimeFigureOut">
              <a:rPr lang="ru-RU" smtClean="0"/>
              <a:t>01.02.2015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7EE3706-4A28-4D2E-8669-2946774943D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677D360-A946-4E74-B6E1-CA82BA785620}" type="datetimeFigureOut">
              <a:rPr lang="ru-RU" smtClean="0"/>
              <a:t>01.02.2015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7EE3706-4A28-4D2E-8669-2946774943D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677D360-A946-4E74-B6E1-CA82BA785620}" type="datetimeFigureOut">
              <a:rPr lang="ru-RU" smtClean="0"/>
              <a:t>01.02.2015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EE3706-4A28-4D2E-8669-2946774943D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677D360-A946-4E74-B6E1-CA82BA785620}" type="datetimeFigureOut">
              <a:rPr lang="ru-RU" smtClean="0"/>
              <a:t>01.02.2015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EE3706-4A28-4D2E-8669-2946774943D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677D360-A946-4E74-B6E1-CA82BA785620}" type="datetimeFigureOut">
              <a:rPr lang="ru-RU" smtClean="0"/>
              <a:t>01.02.2015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7EE3706-4A28-4D2E-8669-2946774943D8}"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latin typeface="Monotype Corsiva" pitchFamily="66" charset="0"/>
              </a:rPr>
              <a:t>История создания интернета.</a:t>
            </a:r>
            <a:endParaRPr lang="ru-RU" dirty="0">
              <a:latin typeface="Monotype Corsiva" pitchFamily="66" charset="0"/>
            </a:endParaRPr>
          </a:p>
        </p:txBody>
      </p:sp>
      <p:sp>
        <p:nvSpPr>
          <p:cNvPr id="3" name="Подзаголовок 2"/>
          <p:cNvSpPr>
            <a:spLocks noGrp="1"/>
          </p:cNvSpPr>
          <p:nvPr>
            <p:ph type="subTitle" idx="1"/>
          </p:nvPr>
        </p:nvSpPr>
        <p:spPr/>
        <p:txBody>
          <a:bodyPr>
            <a:normAutofit fontScale="77500" lnSpcReduction="20000"/>
          </a:bodyPr>
          <a:lstStyle/>
          <a:p>
            <a:r>
              <a:rPr lang="ru-RU" dirty="0" smtClean="0">
                <a:solidFill>
                  <a:schemeClr val="accent1">
                    <a:lumMod val="60000"/>
                    <a:lumOff val="40000"/>
                  </a:schemeClr>
                </a:solidFill>
                <a:latin typeface="Monotype Corsiva" pitchFamily="66" charset="0"/>
              </a:rPr>
              <a:t>Презентацию выполнил:</a:t>
            </a:r>
          </a:p>
          <a:p>
            <a:r>
              <a:rPr lang="ru-RU" dirty="0" smtClean="0">
                <a:solidFill>
                  <a:schemeClr val="accent1">
                    <a:lumMod val="60000"/>
                    <a:lumOff val="40000"/>
                  </a:schemeClr>
                </a:solidFill>
                <a:latin typeface="Monotype Corsiva" pitchFamily="66" charset="0"/>
              </a:rPr>
              <a:t>Мотовилов Михаил</a:t>
            </a:r>
          </a:p>
          <a:p>
            <a:r>
              <a:rPr lang="ru-RU" dirty="0" smtClean="0">
                <a:solidFill>
                  <a:schemeClr val="accent1">
                    <a:lumMod val="60000"/>
                    <a:lumOff val="40000"/>
                  </a:schemeClr>
                </a:solidFill>
                <a:latin typeface="Monotype Corsiva" pitchFamily="66" charset="0"/>
              </a:rPr>
              <a:t>Ученик 8В класса , школы №63</a:t>
            </a:r>
          </a:p>
          <a:p>
            <a:r>
              <a:rPr lang="ru-RU" dirty="0" smtClean="0">
                <a:solidFill>
                  <a:schemeClr val="accent1">
                    <a:lumMod val="60000"/>
                    <a:lumOff val="40000"/>
                  </a:schemeClr>
                </a:solidFill>
                <a:latin typeface="Monotype Corsiva" pitchFamily="66" charset="0"/>
              </a:rPr>
              <a:t>Проверила: Гаевская Ираида Николаевна.</a:t>
            </a:r>
          </a:p>
          <a:p>
            <a:pPr algn="r"/>
            <a:r>
              <a:rPr lang="ru-RU" dirty="0" smtClean="0">
                <a:solidFill>
                  <a:schemeClr val="accent1">
                    <a:lumMod val="60000"/>
                    <a:lumOff val="40000"/>
                  </a:schemeClr>
                </a:solidFill>
                <a:latin typeface="Monotype Corsiva" pitchFamily="66" charset="0"/>
              </a:rPr>
              <a:t>г.Омск</a:t>
            </a:r>
            <a:r>
              <a:rPr lang="ru-RU" dirty="0" smtClean="0">
                <a:latin typeface="Monotype Corsiva" pitchFamily="66" charset="0"/>
              </a:rPr>
              <a:t>.</a:t>
            </a:r>
            <a:endParaRPr lang="ru-RU" dirty="0">
              <a:latin typeface="Monotype Corsiva" pitchFamily="66" charset="0"/>
            </a:endParaRPr>
          </a:p>
        </p:txBody>
      </p:sp>
      <p:sp>
        <p:nvSpPr>
          <p:cNvPr id="1026" name="Rectangle 2"/>
          <p:cNvSpPr>
            <a:spLocks noChangeArrowheads="1"/>
          </p:cNvSpPr>
          <p:nvPr/>
        </p:nvSpPr>
        <p:spPr bwMode="auto">
          <a:xfrm>
            <a:off x="0" y="43934"/>
            <a:ext cx="184731" cy="369332"/>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Monotype Corsiva" pitchFamily="66" charset="0"/>
              </a:rPr>
              <a:t>Языки.</a:t>
            </a:r>
            <a:endParaRPr lang="ru-RU" dirty="0">
              <a:latin typeface="Monotype Corsiva" pitchFamily="66" charset="0"/>
            </a:endParaRPr>
          </a:p>
        </p:txBody>
      </p:sp>
      <p:sp>
        <p:nvSpPr>
          <p:cNvPr id="3" name="Содержимое 2"/>
          <p:cNvSpPr>
            <a:spLocks noGrp="1"/>
          </p:cNvSpPr>
          <p:nvPr>
            <p:ph idx="1"/>
          </p:nvPr>
        </p:nvSpPr>
        <p:spPr/>
        <p:txBody>
          <a:bodyPr>
            <a:normAutofit fontScale="92500" lnSpcReduction="10000"/>
          </a:bodyPr>
          <a:lstStyle/>
          <a:p>
            <a:r>
              <a:rPr lang="ru-RU" dirty="0">
                <a:latin typeface="Monotype Corsiva" pitchFamily="66" charset="0"/>
              </a:rPr>
              <a:t>Свобода доступа пользователей Интернета к информационным ресурсам не ограничивается государственными границами и/или национальными доменами, но языковые границы сохраняются. Преобладающим языком Интернета является английский язык. Русский язык занимает 2 </a:t>
            </a:r>
            <a:r>
              <a:rPr lang="ru-RU" dirty="0" smtClean="0">
                <a:latin typeface="Monotype Corsiva" pitchFamily="66" charset="0"/>
              </a:rPr>
              <a:t>место.</a:t>
            </a:r>
            <a:endParaRPr lang="ru-RU" dirty="0">
              <a:latin typeface="Monotype Corsiva" pitchFamily="66" charset="0"/>
            </a:endParaRPr>
          </a:p>
          <a:p>
            <a:r>
              <a:rPr lang="ru-RU" dirty="0">
                <a:latin typeface="Monotype Corsiva" pitchFamily="66" charset="0"/>
              </a:rPr>
              <a:t>Язык является одним из часто используемых признаков деления Интернета, наряду с делением по государствам, регионам и доменам первого уровня. Название языковых сфер Интернета даётся по названию используемого языка. Русскоязычная сфера Интернета получила название «Русский интернет», сокращённо Рунет.</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infosmi.net/images/stories/articles/2013/Zdorovie/10-2013/10/image57567117.jpg"/>
          <p:cNvPicPr>
            <a:picLocks noChangeAspect="1" noChangeArrowheads="1"/>
          </p:cNvPicPr>
          <p:nvPr/>
        </p:nvPicPr>
        <p:blipFill>
          <a:blip r:embed="rId2" cstate="print"/>
          <a:srcRect/>
          <a:stretch>
            <a:fillRect/>
          </a:stretch>
        </p:blipFill>
        <p:spPr bwMode="auto">
          <a:xfrm rot="862726">
            <a:off x="6782749" y="4964782"/>
            <a:ext cx="2191073" cy="1646957"/>
          </a:xfrm>
          <a:prstGeom prst="rect">
            <a:avLst/>
          </a:prstGeom>
          <a:noFill/>
        </p:spPr>
      </p:pic>
      <p:sp>
        <p:nvSpPr>
          <p:cNvPr id="2" name="Заголовок 1"/>
          <p:cNvSpPr>
            <a:spLocks noGrp="1"/>
          </p:cNvSpPr>
          <p:nvPr>
            <p:ph type="title"/>
          </p:nvPr>
        </p:nvSpPr>
        <p:spPr>
          <a:xfrm>
            <a:off x="457200" y="0"/>
            <a:ext cx="8229600" cy="836712"/>
          </a:xfrm>
        </p:spPr>
        <p:txBody>
          <a:bodyPr/>
          <a:lstStyle/>
          <a:p>
            <a:r>
              <a:rPr lang="ru-RU" dirty="0" smtClean="0">
                <a:latin typeface="Monotype Corsiva" pitchFamily="66" charset="0"/>
              </a:rPr>
              <a:t>Интернет-зависимость.</a:t>
            </a:r>
            <a:endParaRPr lang="ru-RU" dirty="0">
              <a:latin typeface="Monotype Corsiva" pitchFamily="66" charset="0"/>
            </a:endParaRPr>
          </a:p>
        </p:txBody>
      </p:sp>
      <p:sp>
        <p:nvSpPr>
          <p:cNvPr id="3" name="Содержимое 2"/>
          <p:cNvSpPr>
            <a:spLocks noGrp="1"/>
          </p:cNvSpPr>
          <p:nvPr>
            <p:ph idx="1"/>
          </p:nvPr>
        </p:nvSpPr>
        <p:spPr>
          <a:xfrm>
            <a:off x="457200" y="764704"/>
            <a:ext cx="8229600" cy="6093296"/>
          </a:xfrm>
        </p:spPr>
        <p:txBody>
          <a:bodyPr>
            <a:normAutofit/>
          </a:bodyPr>
          <a:lstStyle/>
          <a:p>
            <a:r>
              <a:rPr lang="ru-RU" sz="2400" dirty="0">
                <a:latin typeface="Monotype Corsiva" pitchFamily="66" charset="0"/>
              </a:rPr>
              <a:t>Интернет предоставляет широчайшие технические возможности для общения. Кроме того, в Интернете сравнительно легко найти людей со схожими интересами и взглядами на мир, или найти прошлых знакомых, которые в силу жизненных обстоятельств были разбросаны по всей Земле. Вдобавок общение в Сети начать психологически проще, чем при личной встрече. Эти причины обусловливают создание и активное развитие </a:t>
            </a:r>
            <a:r>
              <a:rPr lang="ru-RU" sz="2400" dirty="0" err="1">
                <a:latin typeface="Monotype Corsiva" pitchFamily="66" charset="0"/>
              </a:rPr>
              <a:t>веб-сообществ</a:t>
            </a:r>
            <a:r>
              <a:rPr lang="ru-RU" sz="2400" dirty="0">
                <a:latin typeface="Monotype Corsiva" pitchFamily="66" charset="0"/>
              </a:rPr>
              <a:t> — групп людей, имеющих общие интересы и общающихся преимущественно через Интернет. Подобные </a:t>
            </a:r>
            <a:r>
              <a:rPr lang="ru-RU" sz="2400" dirty="0" err="1">
                <a:latin typeface="Monotype Corsiva" pitchFamily="66" charset="0"/>
              </a:rPr>
              <a:t>интернет-сообщества</a:t>
            </a:r>
            <a:r>
              <a:rPr lang="ru-RU" sz="2400" dirty="0">
                <a:latin typeface="Monotype Corsiva" pitchFamily="66" charset="0"/>
              </a:rPr>
              <a:t> постепенно начинают играть ощутимую роль в жизни всего общества.</a:t>
            </a:r>
          </a:p>
        </p:txBody>
      </p:sp>
      <p:pic>
        <p:nvPicPr>
          <p:cNvPr id="22532" name="Picture 4" descr="https://c-a.d-cd.net/4d8bc04s-960.jpg"/>
          <p:cNvPicPr>
            <a:picLocks noChangeAspect="1" noChangeArrowheads="1"/>
          </p:cNvPicPr>
          <p:nvPr/>
        </p:nvPicPr>
        <p:blipFill>
          <a:blip r:embed="rId3" cstate="print"/>
          <a:srcRect/>
          <a:stretch>
            <a:fillRect/>
          </a:stretch>
        </p:blipFill>
        <p:spPr bwMode="auto">
          <a:xfrm rot="21061719">
            <a:off x="297751" y="5084180"/>
            <a:ext cx="2894484" cy="1743528"/>
          </a:xfrm>
          <a:prstGeom prst="rect">
            <a:avLst/>
          </a:prstGeom>
          <a:noFill/>
        </p:spPr>
      </p:pic>
      <p:pic>
        <p:nvPicPr>
          <p:cNvPr id="22534" name="Picture 6" descr="http://storage0.dms.mpinteractiv.ro/media/401/321/5107/4975336/18/6.jpg?height=395&amp;width=500"/>
          <p:cNvPicPr>
            <a:picLocks noChangeAspect="1" noChangeArrowheads="1"/>
          </p:cNvPicPr>
          <p:nvPr/>
        </p:nvPicPr>
        <p:blipFill>
          <a:blip r:embed="rId4" cstate="print"/>
          <a:srcRect/>
          <a:stretch>
            <a:fillRect/>
          </a:stretch>
        </p:blipFill>
        <p:spPr bwMode="auto">
          <a:xfrm>
            <a:off x="3491880" y="4753206"/>
            <a:ext cx="2664296" cy="21047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2532"/>
                                        </p:tgtEl>
                                        <p:attrNameLst>
                                          <p:attrName>style.visibility</p:attrName>
                                        </p:attrNameLst>
                                      </p:cBhvr>
                                      <p:to>
                                        <p:strVal val="visible"/>
                                      </p:to>
                                    </p:set>
                                    <p:animEffect transition="in" filter="wipe(down)">
                                      <p:cBhvr>
                                        <p:cTn id="18" dur="500"/>
                                        <p:tgtEl>
                                          <p:spTgt spid="2253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2534"/>
                                        </p:tgtEl>
                                        <p:attrNameLst>
                                          <p:attrName>style.visibility</p:attrName>
                                        </p:attrNameLst>
                                      </p:cBhvr>
                                      <p:to>
                                        <p:strVal val="visible"/>
                                      </p:to>
                                    </p:set>
                                    <p:anim calcmode="lin" valueType="num">
                                      <p:cBhvr additive="base">
                                        <p:cTn id="23" dur="500" fill="hold"/>
                                        <p:tgtEl>
                                          <p:spTgt spid="22534"/>
                                        </p:tgtEl>
                                        <p:attrNameLst>
                                          <p:attrName>ppt_x</p:attrName>
                                        </p:attrNameLst>
                                      </p:cBhvr>
                                      <p:tavLst>
                                        <p:tav tm="0">
                                          <p:val>
                                            <p:strVal val="#ppt_x"/>
                                          </p:val>
                                        </p:tav>
                                        <p:tav tm="100000">
                                          <p:val>
                                            <p:strVal val="#ppt_x"/>
                                          </p:val>
                                        </p:tav>
                                      </p:tavLst>
                                    </p:anim>
                                    <p:anim calcmode="lin" valueType="num">
                                      <p:cBhvr additive="base">
                                        <p:cTn id="24" dur="500" fill="hold"/>
                                        <p:tgtEl>
                                          <p:spTgt spid="2253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2530"/>
                                        </p:tgtEl>
                                        <p:attrNameLst>
                                          <p:attrName>style.visibility</p:attrName>
                                        </p:attrNameLst>
                                      </p:cBhvr>
                                      <p:to>
                                        <p:strVal val="visible"/>
                                      </p:to>
                                    </p:set>
                                    <p:animEffect transition="in" filter="fade">
                                      <p:cBhvr>
                                        <p:cTn id="29" dur="2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lstStyle/>
          <a:p>
            <a:r>
              <a:rPr lang="ru-RU" dirty="0" smtClean="0">
                <a:latin typeface="Monotype Corsiva" pitchFamily="66" charset="0"/>
                <a:sym typeface="Wingdings" pitchFamily="2" charset="2"/>
              </a:rPr>
              <a:t></a:t>
            </a:r>
            <a:r>
              <a:rPr lang="ru-RU" dirty="0" smtClean="0">
                <a:latin typeface="Monotype Corsiva" pitchFamily="66" charset="0"/>
              </a:rPr>
              <a:t>Конец</a:t>
            </a:r>
            <a:r>
              <a:rPr lang="ru-RU" dirty="0" smtClean="0">
                <a:latin typeface="Monotype Corsiva" pitchFamily="66" charset="0"/>
                <a:sym typeface="Wingdings" pitchFamily="2" charset="2"/>
              </a:rPr>
              <a:t></a:t>
            </a:r>
            <a:endParaRPr lang="ru-RU" dirty="0">
              <a:latin typeface="Monotype Corsiva" pitchFamily="66" charset="0"/>
            </a:endParaRPr>
          </a:p>
        </p:txBody>
      </p:sp>
      <p:sp>
        <p:nvSpPr>
          <p:cNvPr id="3" name="Содержимое 2"/>
          <p:cNvSpPr>
            <a:spLocks noGrp="1"/>
          </p:cNvSpPr>
          <p:nvPr>
            <p:ph idx="1"/>
          </p:nvPr>
        </p:nvSpPr>
        <p:spPr>
          <a:xfrm flipV="1">
            <a:off x="457200" y="6857999"/>
            <a:ext cx="8229600" cy="45719"/>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effectLst>
                  <a:outerShdw blurRad="38100" dist="38100" dir="2700000" algn="tl">
                    <a:srgbClr val="000000">
                      <a:alpha val="43137"/>
                    </a:srgbClr>
                  </a:outerShdw>
                </a:effectLst>
                <a:latin typeface="Monotype Corsiva" pitchFamily="66" charset="0"/>
              </a:rPr>
              <a:t>Интернет-это..</a:t>
            </a:r>
            <a:endParaRPr lang="ru-RU" dirty="0">
              <a:solidFill>
                <a:schemeClr val="tx1"/>
              </a:solidFill>
              <a:effectLst>
                <a:outerShdw blurRad="38100" dist="38100" dir="2700000" algn="tl">
                  <a:srgbClr val="000000">
                    <a:alpha val="43137"/>
                  </a:srgbClr>
                </a:outerShdw>
              </a:effectLst>
              <a:latin typeface="Monotype Corsiva" pitchFamily="66" charset="0"/>
            </a:endParaRPr>
          </a:p>
        </p:txBody>
      </p:sp>
      <p:sp>
        <p:nvSpPr>
          <p:cNvPr id="3" name="Содержимое 2"/>
          <p:cNvSpPr>
            <a:spLocks noGrp="1"/>
          </p:cNvSpPr>
          <p:nvPr>
            <p:ph idx="1"/>
          </p:nvPr>
        </p:nvSpPr>
        <p:spPr/>
        <p:txBody>
          <a:bodyPr>
            <a:normAutofit/>
          </a:bodyPr>
          <a:lstStyle/>
          <a:p>
            <a:r>
              <a:rPr lang="ru-RU" b="1" dirty="0" err="1">
                <a:latin typeface="Monotype Corsiva" pitchFamily="66" charset="0"/>
              </a:rPr>
              <a:t>Интерне́т</a:t>
            </a:r>
            <a:r>
              <a:rPr lang="ru-RU" dirty="0">
                <a:latin typeface="Monotype Corsiva" pitchFamily="66" charset="0"/>
              </a:rPr>
              <a:t>  — всемирная система объединённых компьютерных сетей для хранения и передачи информации. Часто упоминается как </a:t>
            </a:r>
            <a:r>
              <a:rPr lang="ru-RU" b="1" dirty="0">
                <a:latin typeface="Monotype Corsiva" pitchFamily="66" charset="0"/>
              </a:rPr>
              <a:t>Всемирная сеть</a:t>
            </a:r>
            <a:r>
              <a:rPr lang="ru-RU" dirty="0">
                <a:latin typeface="Monotype Corsiva" pitchFamily="66" charset="0"/>
              </a:rPr>
              <a:t> и </a:t>
            </a:r>
            <a:r>
              <a:rPr lang="ru-RU" b="1" dirty="0">
                <a:latin typeface="Monotype Corsiva" pitchFamily="66" charset="0"/>
              </a:rPr>
              <a:t>Глобальная сеть</a:t>
            </a:r>
            <a:r>
              <a:rPr lang="ru-RU" dirty="0">
                <a:latin typeface="Monotype Corsiva" pitchFamily="66" charset="0"/>
              </a:rPr>
              <a:t>, а также просто </a:t>
            </a:r>
            <a:r>
              <a:rPr lang="ru-RU" b="1" dirty="0">
                <a:latin typeface="Monotype Corsiva" pitchFamily="66" charset="0"/>
              </a:rPr>
              <a:t>Сеть</a:t>
            </a:r>
            <a:r>
              <a:rPr lang="ru-RU" dirty="0">
                <a:latin typeface="Monotype Corsiva" pitchFamily="66" charset="0"/>
              </a:rPr>
              <a:t>. Построена на базе стека протоколов TCP/IP. На основе интернета </a:t>
            </a:r>
            <a:r>
              <a:rPr lang="ru-RU" dirty="0" smtClean="0">
                <a:latin typeface="Monotype Corsiva" pitchFamily="66" charset="0"/>
              </a:rPr>
              <a:t>работает Всемирная </a:t>
            </a:r>
            <a:r>
              <a:rPr lang="ru-RU" dirty="0">
                <a:latin typeface="Monotype Corsiva" pitchFamily="66" charset="0"/>
              </a:rPr>
              <a:t>паутина (</a:t>
            </a:r>
            <a:r>
              <a:rPr lang="ru-RU" dirty="0" err="1">
                <a:latin typeface="Monotype Corsiva" pitchFamily="66" charset="0"/>
              </a:rPr>
              <a:t>World</a:t>
            </a:r>
            <a:r>
              <a:rPr lang="ru-RU" dirty="0">
                <a:latin typeface="Monotype Corsiva" pitchFamily="66" charset="0"/>
              </a:rPr>
              <a:t> </a:t>
            </a:r>
            <a:r>
              <a:rPr lang="ru-RU" dirty="0" err="1">
                <a:latin typeface="Monotype Corsiva" pitchFamily="66" charset="0"/>
              </a:rPr>
              <a:t>Wide</a:t>
            </a:r>
            <a:r>
              <a:rPr lang="ru-RU" dirty="0">
                <a:latin typeface="Monotype Corsiva" pitchFamily="66" charset="0"/>
              </a:rPr>
              <a:t> </a:t>
            </a:r>
            <a:r>
              <a:rPr lang="ru-RU" dirty="0" err="1">
                <a:latin typeface="Monotype Corsiva" pitchFamily="66" charset="0"/>
              </a:rPr>
              <a:t>Web</a:t>
            </a:r>
            <a:r>
              <a:rPr lang="ru-RU" dirty="0">
                <a:latin typeface="Monotype Corsiva" pitchFamily="66" charset="0"/>
              </a:rPr>
              <a:t>, WWW) и множество других систем передачи данных.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effectLst>
                  <a:outerShdw blurRad="38100" dist="38100" dir="2700000" algn="tl">
                    <a:srgbClr val="000000">
                      <a:alpha val="43137"/>
                    </a:srgbClr>
                  </a:outerShdw>
                </a:effectLst>
                <a:latin typeface="Monotype Corsiva" pitchFamily="66" charset="0"/>
              </a:rPr>
              <a:t>Написание.</a:t>
            </a:r>
            <a:endParaRPr lang="ru-RU" dirty="0">
              <a:effectLst>
                <a:outerShdw blurRad="38100" dist="38100" dir="2700000" algn="tl">
                  <a:srgbClr val="000000">
                    <a:alpha val="43137"/>
                  </a:srgbClr>
                </a:outerShdw>
              </a:effectLst>
              <a:latin typeface="Monotype Corsiva" pitchFamily="66" charset="0"/>
            </a:endParaRPr>
          </a:p>
        </p:txBody>
      </p:sp>
      <p:sp>
        <p:nvSpPr>
          <p:cNvPr id="3" name="Содержимое 2"/>
          <p:cNvSpPr>
            <a:spLocks noGrp="1"/>
          </p:cNvSpPr>
          <p:nvPr>
            <p:ph idx="1"/>
          </p:nvPr>
        </p:nvSpPr>
        <p:spPr/>
        <p:txBody>
          <a:bodyPr>
            <a:normAutofit fontScale="92500"/>
          </a:bodyPr>
          <a:lstStyle/>
          <a:p>
            <a:pPr marL="514350" indent="-514350" algn="ctr">
              <a:buNone/>
            </a:pPr>
            <a:r>
              <a:rPr lang="ru-RU" b="1" dirty="0">
                <a:latin typeface="Monotype Corsiva" pitchFamily="66" charset="0"/>
              </a:rPr>
              <a:t>С прописной или </a:t>
            </a:r>
            <a:r>
              <a:rPr lang="ru-RU" b="1" dirty="0" smtClean="0">
                <a:latin typeface="Monotype Corsiva" pitchFamily="66" charset="0"/>
              </a:rPr>
              <a:t>строчной.</a:t>
            </a:r>
            <a:endParaRPr lang="ru-RU" b="1" dirty="0">
              <a:latin typeface="Monotype Corsiva" pitchFamily="66" charset="0"/>
            </a:endParaRPr>
          </a:p>
          <a:p>
            <a:pPr marL="514350" indent="-514350" algn="ctr">
              <a:buNone/>
            </a:pPr>
            <a:r>
              <a:rPr lang="ru-RU" dirty="0">
                <a:latin typeface="Monotype Corsiva" pitchFamily="66" charset="0"/>
              </a:rPr>
              <a:t>В 4-м издании «Русского орфографического словаря» РАН (2012) в соответствии с практикой письма и решением Орфографической комиссии РАН предложены два варианта написания — с прописной и строчной </a:t>
            </a:r>
            <a:r>
              <a:rPr lang="ru-RU" dirty="0" smtClean="0">
                <a:latin typeface="Monotype Corsiva" pitchFamily="66" charset="0"/>
              </a:rPr>
              <a:t>буквы.</a:t>
            </a:r>
            <a:endParaRPr lang="ru-RU" dirty="0">
              <a:latin typeface="Monotype Corsiva" pitchFamily="66" charset="0"/>
            </a:endParaRPr>
          </a:p>
          <a:p>
            <a:pPr marL="514350" indent="-514350" algn="ctr">
              <a:buNone/>
            </a:pPr>
            <a:r>
              <a:rPr lang="ru-RU" b="1" dirty="0" smtClean="0">
                <a:latin typeface="Monotype Corsiva" pitchFamily="66" charset="0"/>
              </a:rPr>
              <a:t>Склонение</a:t>
            </a:r>
            <a:r>
              <a:rPr lang="ru-RU" dirty="0">
                <a:latin typeface="Monotype Corsiva" pitchFamily="66" charset="0"/>
              </a:rPr>
              <a:t>.</a:t>
            </a:r>
            <a:endParaRPr lang="ru-RU" b="1" dirty="0">
              <a:latin typeface="Monotype Corsiva" pitchFamily="66" charset="0"/>
            </a:endParaRPr>
          </a:p>
          <a:p>
            <a:pPr marL="514350" indent="-514350" algn="ctr">
              <a:buNone/>
            </a:pPr>
            <a:r>
              <a:rPr lang="ru-RU" dirty="0">
                <a:latin typeface="Monotype Corsiva" pitchFamily="66" charset="0"/>
              </a:rPr>
              <a:t>Слово «интернет» склоняется по правилам русской грамматики как существительное мужского рода, ничем не отличаясь от таких слов, как «интернат» и «интерфейс», и имеет второй тип склонения. Поэтому писать следует: «в интернете», «структура интернета</a:t>
            </a:r>
            <a:r>
              <a:rPr lang="ru-RU" dirty="0" smtClean="0">
                <a:latin typeface="Monotype Corsiva" pitchFamily="66" charset="0"/>
              </a:rPr>
              <a:t>».</a:t>
            </a:r>
            <a:endParaRPr lang="ru-RU" dirty="0">
              <a:latin typeface="Monotype Corsiva" pitchFamily="66"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effectLst>
                  <a:outerShdw blurRad="38100" dist="38100" dir="2700000" algn="tl">
                    <a:srgbClr val="000000">
                      <a:alpha val="43137"/>
                    </a:srgbClr>
                  </a:outerShdw>
                </a:effectLst>
                <a:latin typeface="Monotype Corsiva" pitchFamily="66" charset="0"/>
              </a:rPr>
              <a:t>Ключевые уровни Интернета.</a:t>
            </a:r>
            <a:endParaRPr lang="ru-RU" dirty="0">
              <a:effectLst>
                <a:outerShdw blurRad="38100" dist="38100" dir="2700000" algn="tl">
                  <a:srgbClr val="000000">
                    <a:alpha val="43137"/>
                  </a:srgbClr>
                </a:outerShdw>
              </a:effectLst>
              <a:latin typeface="Monotype Corsiva" pitchFamily="66" charset="0"/>
            </a:endParaRPr>
          </a:p>
        </p:txBody>
      </p:sp>
      <p:sp>
        <p:nvSpPr>
          <p:cNvPr id="3" name="Содержимое 2"/>
          <p:cNvSpPr>
            <a:spLocks noGrp="1"/>
          </p:cNvSpPr>
          <p:nvPr>
            <p:ph idx="1"/>
          </p:nvPr>
        </p:nvSpPr>
        <p:spPr/>
        <p:txBody>
          <a:bodyPr/>
          <a:lstStyle/>
          <a:p>
            <a:r>
              <a:rPr lang="ru-RU" dirty="0" smtClean="0"/>
              <a:t/>
            </a:r>
            <a:br>
              <a:rPr lang="ru-RU" dirty="0" smtClean="0"/>
            </a:br>
            <a:endParaRPr lang="ru-RU" dirty="0"/>
          </a:p>
        </p:txBody>
      </p:sp>
      <p:pic>
        <p:nvPicPr>
          <p:cNvPr id="7170" name="Picture 2" descr="https://upload.wikimedia.org/wikipedia/commons/thumb/8/85/%D0%9A%D0%BB%D1%8E%D1%87%D0%B5%D0%B2%D1%8B%D0%B5_%D1%83%D1%80%D0%BE%D0%B2%D0%BD%D0%B8_%D0%B8%D0%BD%D1%82%D0%B5%D1%80%D0%BD%D0%B5%D1%82%D0%B0.png/400px-%D0%9A%D0%BB%D1%8E%D1%87%D0%B5%D0%B2%D1%8B%D0%B5_%D1%83%D1%80%D0%BE%D0%B2%D0%BD%D0%B8_%D0%B8%D0%BD%D1%82%D0%B5%D1%80%D0%BD%D0%B5%D1%82%D0%B0.png"/>
          <p:cNvPicPr>
            <a:picLocks noChangeAspect="1" noChangeArrowheads="1"/>
          </p:cNvPicPr>
          <p:nvPr/>
        </p:nvPicPr>
        <p:blipFill>
          <a:blip r:embed="rId2" cstate="print"/>
          <a:srcRect/>
          <a:stretch>
            <a:fillRect/>
          </a:stretch>
        </p:blipFill>
        <p:spPr bwMode="auto">
          <a:xfrm>
            <a:off x="1403648" y="1196752"/>
            <a:ext cx="6264696" cy="524668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wipe(down)">
                                      <p:cBhvr>
                                        <p:cTn id="12"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dirty="0" smtClean="0">
                <a:effectLst>
                  <a:outerShdw blurRad="38100" dist="38100" dir="2700000" algn="tl">
                    <a:srgbClr val="000000">
                      <a:alpha val="43137"/>
                    </a:srgbClr>
                  </a:outerShdw>
                </a:effectLst>
                <a:latin typeface="Monotype Corsiva" pitchFamily="66" charset="0"/>
              </a:rPr>
              <a:t>Предсказания появления.</a:t>
            </a:r>
            <a:r>
              <a:rPr lang="ru-RU" b="1" dirty="0"/>
              <a:t/>
            </a:r>
            <a:br>
              <a:rPr lang="ru-RU" b="1" dirty="0"/>
            </a:br>
            <a:endParaRPr lang="ru-RU" dirty="0"/>
          </a:p>
        </p:txBody>
      </p:sp>
      <p:sp>
        <p:nvSpPr>
          <p:cNvPr id="3" name="Содержимое 2"/>
          <p:cNvSpPr>
            <a:spLocks noGrp="1"/>
          </p:cNvSpPr>
          <p:nvPr>
            <p:ph idx="1"/>
          </p:nvPr>
        </p:nvSpPr>
        <p:spPr/>
        <p:txBody>
          <a:bodyPr>
            <a:normAutofit fontScale="77500" lnSpcReduction="20000"/>
          </a:bodyPr>
          <a:lstStyle/>
          <a:p>
            <a:r>
              <a:rPr lang="ru-RU" sz="2400" dirty="0">
                <a:latin typeface="Monotype Corsiva" pitchFamily="66" charset="0"/>
              </a:rPr>
              <a:t>Русский писатель, философ и общественный деятель XIX века Владимир Одоевский в незаконченном утопическом романе «4338-й год», написанном в1837 году, похоже, первым предсказал появление современных </a:t>
            </a:r>
            <a:r>
              <a:rPr lang="ru-RU" sz="2400" dirty="0" err="1">
                <a:latin typeface="Monotype Corsiva" pitchFamily="66" charset="0"/>
              </a:rPr>
              <a:t>блогов</a:t>
            </a:r>
            <a:r>
              <a:rPr lang="ru-RU" sz="2400" dirty="0">
                <a:latin typeface="Monotype Corsiva" pitchFamily="66" charset="0"/>
              </a:rPr>
              <a:t> и интернета: в тексте романа есть строки: «между знакомыми домами устроены магнетические телеграфы, посредством которых живущие на далёком расстоянии общаются друг с другом».</a:t>
            </a:r>
          </a:p>
          <a:p>
            <a:r>
              <a:rPr lang="ru-RU" sz="2400" dirty="0">
                <a:latin typeface="Monotype Corsiva" pitchFamily="66" charset="0"/>
              </a:rPr>
              <a:t>Идею применения электрической информационной связи для целей бизнеса упоминал в 1908 году Никола </a:t>
            </a:r>
            <a:r>
              <a:rPr lang="ru-RU" sz="2400" dirty="0" smtClean="0">
                <a:latin typeface="Monotype Corsiva" pitchFamily="66" charset="0"/>
              </a:rPr>
              <a:t>Тесла.</a:t>
            </a:r>
          </a:p>
          <a:p>
            <a:pPr>
              <a:buNone/>
            </a:pPr>
            <a:r>
              <a:rPr lang="ru-RU" sz="2400" i="1" dirty="0" smtClean="0"/>
              <a:t/>
            </a:r>
            <a:br>
              <a:rPr lang="ru-RU" sz="2400" i="1" dirty="0" smtClean="0"/>
            </a:br>
            <a:r>
              <a:rPr lang="ru-RU" sz="2400" i="1" dirty="0" smtClean="0"/>
              <a:t>: </a:t>
            </a:r>
            <a:r>
              <a:rPr lang="ru-RU" sz="2400" i="1" dirty="0" smtClean="0">
                <a:effectLst>
                  <a:outerShdw blurRad="38100" dist="38100" dir="2700000" algn="tl">
                    <a:srgbClr val="000000">
                      <a:alpha val="43137"/>
                    </a:srgbClr>
                  </a:outerShdw>
                </a:effectLst>
                <a:latin typeface="Monotype Corsiva" pitchFamily="66" charset="0"/>
              </a:rPr>
              <a:t>Когда проект будет завершён, бизнесмен в Нью-Йорке сможет диктовать указания, и они будут немедленно появляться в его офисе в Лондоне или любом другом месте. Он сможет со своего рабочего места позвонить любому абоненту на планете, не меняя существующего оборудования. Дешёвое устройство, по размерам не больше, чем часы, позволит его обладателю слушать на воде и суше музыку, песни, речи политиков, учёных, проповеди священников, доставляемые на большие расстояния. Таким же образом любое изображение, символ, рисунок, текст могут быть переданы из одного места в другое. Миллионы таких устройств могут контролироваться единственной станцией. Однако, важнее всего этого станет беспроводная передача энергии...</a:t>
            </a:r>
            <a:endParaRPr lang="ru-RU" sz="2400" dirty="0" smtClean="0">
              <a:effectLst>
                <a:outerShdw blurRad="38100" dist="38100" dir="2700000" algn="tl">
                  <a:srgbClr val="000000">
                    <a:alpha val="43137"/>
                  </a:srgbClr>
                </a:outerShdw>
              </a:effectLst>
              <a:latin typeface="Monotype Corsiva" pitchFamily="66" charset="0"/>
            </a:endParaRPr>
          </a:p>
          <a:p>
            <a:endParaRPr lang="ru-RU" sz="2400" dirty="0" smtClean="0">
              <a:latin typeface="Monotype Corsiva" pitchFamily="66" charset="0"/>
            </a:endParaRPr>
          </a:p>
          <a:p>
            <a:endParaRPr lang="ru-RU" dirty="0" smtClean="0"/>
          </a:p>
          <a:p>
            <a:endParaRPr lang="ru-RU" dirty="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24744"/>
          </a:xfrm>
        </p:spPr>
        <p:txBody>
          <a:bodyPr>
            <a:normAutofit fontScale="90000"/>
          </a:bodyPr>
          <a:lstStyle/>
          <a:p>
            <a:r>
              <a:rPr lang="ru-RU" b="1" dirty="0" smtClean="0"/>
              <a:t/>
            </a:r>
            <a:br>
              <a:rPr lang="ru-RU" b="1" dirty="0" smtClean="0"/>
            </a:br>
            <a:r>
              <a:rPr lang="ru-RU" dirty="0" smtClean="0">
                <a:effectLst>
                  <a:outerShdw blurRad="38100" dist="38100" dir="2700000" algn="tl">
                    <a:srgbClr val="000000">
                      <a:alpha val="43137"/>
                    </a:srgbClr>
                  </a:outerShdw>
                </a:effectLst>
                <a:latin typeface="Monotype Corsiva" pitchFamily="66" charset="0"/>
              </a:rPr>
              <a:t>Перспективы.</a:t>
            </a:r>
            <a:r>
              <a:rPr lang="ru-RU" b="1" dirty="0"/>
              <a:t/>
            </a:r>
            <a:br>
              <a:rPr lang="ru-RU" b="1" dirty="0"/>
            </a:br>
            <a:endParaRPr lang="ru-RU" dirty="0"/>
          </a:p>
        </p:txBody>
      </p:sp>
      <p:sp>
        <p:nvSpPr>
          <p:cNvPr id="3" name="Содержимое 2"/>
          <p:cNvSpPr>
            <a:spLocks noGrp="1"/>
          </p:cNvSpPr>
          <p:nvPr>
            <p:ph idx="1"/>
          </p:nvPr>
        </p:nvSpPr>
        <p:spPr>
          <a:xfrm>
            <a:off x="457200" y="836712"/>
            <a:ext cx="8229600" cy="6021288"/>
          </a:xfrm>
        </p:spPr>
        <p:txBody>
          <a:bodyPr>
            <a:normAutofit fontScale="47500" lnSpcReduction="20000"/>
          </a:bodyPr>
          <a:lstStyle/>
          <a:p>
            <a:endParaRPr lang="ru-RU" sz="4200" dirty="0" smtClean="0">
              <a:latin typeface="Monotype Corsiva" pitchFamily="66" charset="0"/>
            </a:endParaRPr>
          </a:p>
          <a:p>
            <a:r>
              <a:rPr lang="ru-RU" sz="4200" dirty="0" smtClean="0">
                <a:latin typeface="Monotype Corsiva" pitchFamily="66" charset="0"/>
              </a:rPr>
              <a:t>Подобно </a:t>
            </a:r>
            <a:r>
              <a:rPr lang="ru-RU" sz="4200" dirty="0">
                <a:latin typeface="Monotype Corsiva" pitchFamily="66" charset="0"/>
              </a:rPr>
              <a:t>тому, как коммерческие </a:t>
            </a:r>
            <a:r>
              <a:rPr lang="ru-RU" sz="4200" dirty="0" err="1">
                <a:latin typeface="Monotype Corsiva" pitchFamily="66" charset="0"/>
              </a:rPr>
              <a:t>интернет-провайдеры</a:t>
            </a:r>
            <a:r>
              <a:rPr lang="ru-RU" sz="4200" dirty="0">
                <a:latin typeface="Monotype Corsiva" pitchFamily="66" charset="0"/>
              </a:rPr>
              <a:t> соединяются посредством точек обмена трафиком, исследовательские сети объединяются в свои подсети, такие как:</a:t>
            </a:r>
          </a:p>
          <a:p>
            <a:r>
              <a:rPr lang="ru-RU" sz="4200" dirty="0" err="1">
                <a:latin typeface="Monotype Corsiva" pitchFamily="66" charset="0"/>
              </a:rPr>
              <a:t>National</a:t>
            </a:r>
            <a:r>
              <a:rPr lang="ru-RU" sz="4200" dirty="0">
                <a:latin typeface="Monotype Corsiva" pitchFamily="66" charset="0"/>
              </a:rPr>
              <a:t> </a:t>
            </a:r>
            <a:r>
              <a:rPr lang="ru-RU" sz="4200" dirty="0" err="1">
                <a:latin typeface="Monotype Corsiva" pitchFamily="66" charset="0"/>
              </a:rPr>
              <a:t>LambdaRail</a:t>
            </a:r>
            <a:endParaRPr lang="ru-RU" sz="4200" dirty="0">
              <a:latin typeface="Monotype Corsiva" pitchFamily="66" charset="0"/>
            </a:endParaRPr>
          </a:p>
          <a:p>
            <a:r>
              <a:rPr lang="ru-RU" sz="4200" dirty="0" err="1">
                <a:latin typeface="Monotype Corsiva" pitchFamily="66" charset="0"/>
              </a:rPr>
              <a:t>Abilene</a:t>
            </a:r>
            <a:r>
              <a:rPr lang="ru-RU" sz="4200" dirty="0">
                <a:latin typeface="Monotype Corsiva" pitchFamily="66" charset="0"/>
              </a:rPr>
              <a:t> </a:t>
            </a:r>
            <a:r>
              <a:rPr lang="ru-RU" sz="4200" dirty="0" err="1">
                <a:latin typeface="Monotype Corsiva" pitchFamily="66" charset="0"/>
              </a:rPr>
              <a:t>Network</a:t>
            </a:r>
            <a:endParaRPr lang="ru-RU" sz="4200" dirty="0">
              <a:latin typeface="Monotype Corsiva" pitchFamily="66" charset="0"/>
            </a:endParaRPr>
          </a:p>
          <a:p>
            <a:r>
              <a:rPr lang="ru-RU" sz="4200" dirty="0">
                <a:latin typeface="Monotype Corsiva" pitchFamily="66" charset="0"/>
              </a:rPr>
              <a:t>GEANT</a:t>
            </a:r>
          </a:p>
          <a:p>
            <a:r>
              <a:rPr lang="ru-RU" sz="4200" dirty="0">
                <a:latin typeface="Monotype Corsiva" pitchFamily="66" charset="0"/>
              </a:rPr>
              <a:t>GLORIAD</a:t>
            </a:r>
          </a:p>
          <a:p>
            <a:r>
              <a:rPr lang="ru-RU" sz="4200" dirty="0">
                <a:latin typeface="Monotype Corsiva" pitchFamily="66" charset="0"/>
              </a:rPr>
              <a:t>В России наиболее известен проект «</a:t>
            </a:r>
            <a:r>
              <a:rPr lang="ru-RU" sz="4200" dirty="0" err="1">
                <a:latin typeface="Monotype Corsiva" pitchFamily="66" charset="0"/>
              </a:rPr>
              <a:t>А́билин</a:t>
            </a:r>
            <a:r>
              <a:rPr lang="ru-RU" sz="4200" dirty="0">
                <a:latin typeface="Monotype Corsiva" pitchFamily="66" charset="0"/>
              </a:rPr>
              <a:t>» (англ. </a:t>
            </a:r>
            <a:r>
              <a:rPr lang="ru-RU" sz="4200" i="1" dirty="0" err="1">
                <a:latin typeface="Monotype Corsiva" pitchFamily="66" charset="0"/>
              </a:rPr>
              <a:t>Abilene</a:t>
            </a:r>
            <a:r>
              <a:rPr lang="ru-RU" sz="4200" i="1" dirty="0">
                <a:latin typeface="Monotype Corsiva" pitchFamily="66" charset="0"/>
              </a:rPr>
              <a:t> </a:t>
            </a:r>
            <a:r>
              <a:rPr lang="ru-RU" sz="4200" i="1" dirty="0" err="1">
                <a:latin typeface="Monotype Corsiva" pitchFamily="66" charset="0"/>
              </a:rPr>
              <a:t>Network</a:t>
            </a:r>
            <a:r>
              <a:rPr lang="ru-RU" sz="4200" dirty="0">
                <a:latin typeface="Monotype Corsiva" pitchFamily="66" charset="0"/>
              </a:rPr>
              <a:t>) — высокоскоростная экспериментальная сеть, созданная и поддерживаемая американским консорциумом «Интернет 2» (</a:t>
            </a:r>
            <a:r>
              <a:rPr lang="ru-RU" sz="4200" dirty="0" smtClean="0">
                <a:latin typeface="Monotype Corsiva" pitchFamily="66" charset="0"/>
              </a:rPr>
              <a:t>англ.</a:t>
            </a:r>
            <a:r>
              <a:rPr lang="ru-RU" sz="4200" dirty="0">
                <a:latin typeface="Monotype Corsiva" pitchFamily="66" charset="0"/>
              </a:rPr>
              <a:t> </a:t>
            </a:r>
            <a:r>
              <a:rPr lang="ru-RU" sz="4200" i="1" dirty="0">
                <a:latin typeface="Monotype Corsiva" pitchFamily="66" charset="0"/>
              </a:rPr>
              <a:t>Internet2</a:t>
            </a:r>
            <a:r>
              <a:rPr lang="ru-RU" sz="4200" dirty="0">
                <a:latin typeface="Monotype Corsiva" pitchFamily="66" charset="0"/>
              </a:rPr>
              <a:t>). Сам консорциум является некоммерческой организацией и занимается разработкой передовых приложений и сетевых технологий. Его сеть </a:t>
            </a:r>
            <a:r>
              <a:rPr lang="ru-RU" sz="4200" dirty="0" err="1">
                <a:latin typeface="Monotype Corsiva" pitchFamily="66" charset="0"/>
              </a:rPr>
              <a:t>Абилин</a:t>
            </a:r>
            <a:r>
              <a:rPr lang="ru-RU" sz="4200" dirty="0">
                <a:latin typeface="Monotype Corsiva" pitchFamily="66" charset="0"/>
              </a:rPr>
              <a:t> уже объединяет более 230 американских университетов, научных центров и других учреждений. Особенностью сети </a:t>
            </a:r>
            <a:r>
              <a:rPr lang="ru-RU" sz="4200" dirty="0" err="1">
                <a:latin typeface="Monotype Corsiva" pitchFamily="66" charset="0"/>
              </a:rPr>
              <a:t>Абилин</a:t>
            </a:r>
            <a:r>
              <a:rPr lang="ru-RU" sz="4200" dirty="0">
                <a:latin typeface="Monotype Corsiva" pitchFamily="66" charset="0"/>
              </a:rPr>
              <a:t> является высокая скорость передачи данных, теоретически она может достигать 200 Гбит/с.</a:t>
            </a:r>
          </a:p>
          <a:p>
            <a:r>
              <a:rPr lang="ru-RU" sz="4200" dirty="0">
                <a:latin typeface="Monotype Corsiva" pitchFamily="66" charset="0"/>
              </a:rPr>
              <a:t>Дальнейшее совершенствование общедоступной сети интернет многие связывают с внедрением концепции семантической паутины, что позволило бы людям и компьютерам более эффективно взаимодействовать в процессе создания, классификации и обработки информации.</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92696"/>
          </a:xfrm>
        </p:spPr>
        <p:txBody>
          <a:bodyPr>
            <a:normAutofit fontScale="90000"/>
          </a:bodyPr>
          <a:lstStyle/>
          <a:p>
            <a:r>
              <a:rPr lang="ru-RU" b="1" dirty="0" smtClean="0"/>
              <a:t/>
            </a:r>
            <a:br>
              <a:rPr lang="ru-RU" b="1" dirty="0" smtClean="0"/>
            </a:br>
            <a:r>
              <a:rPr lang="ru-RU" dirty="0" smtClean="0">
                <a:effectLst>
                  <a:outerShdw blurRad="38100" dist="38100" dir="2700000" algn="tl">
                    <a:srgbClr val="000000">
                      <a:alpha val="43137"/>
                    </a:srgbClr>
                  </a:outerShdw>
                </a:effectLst>
                <a:latin typeface="Monotype Corsiva" pitchFamily="66" charset="0"/>
              </a:rPr>
              <a:t>Протоколы.</a:t>
            </a:r>
            <a:r>
              <a:rPr lang="ru-RU" b="1" dirty="0"/>
              <a:t/>
            </a:r>
            <a:br>
              <a:rPr lang="ru-RU" b="1" dirty="0"/>
            </a:br>
            <a:endParaRPr lang="ru-RU" dirty="0"/>
          </a:p>
        </p:txBody>
      </p:sp>
      <p:sp>
        <p:nvSpPr>
          <p:cNvPr id="5" name="Содержимое 4"/>
          <p:cNvSpPr>
            <a:spLocks noGrp="1"/>
          </p:cNvSpPr>
          <p:nvPr>
            <p:ph idx="1"/>
          </p:nvPr>
        </p:nvSpPr>
        <p:spPr>
          <a:xfrm>
            <a:off x="457200" y="620688"/>
            <a:ext cx="8229600" cy="6237312"/>
          </a:xfrm>
        </p:spPr>
        <p:txBody>
          <a:bodyPr>
            <a:normAutofit/>
          </a:bodyPr>
          <a:lstStyle/>
          <a:p>
            <a:pPr>
              <a:buFont typeface="Wingdings" pitchFamily="2" charset="2"/>
              <a:buChar char="v"/>
            </a:pPr>
            <a:r>
              <a:rPr lang="ru-RU" sz="2400" dirty="0">
                <a:latin typeface="Monotype Corsiva" pitchFamily="66" charset="0"/>
              </a:rPr>
              <a:t>Протокол, в данном случае, — это, образно говоря, «язык», используемый компьютерами для обмена данными при работе в сети. Чтобы различные компьютеры сети могли взаимодействовать, они должны «разговаривать» на одном «языке», то есть использовать один и тот же протокол. Проще говоря, протокол — это правила передачи данных между узлами компьютерной сети. Систему протоколов интернет называют «стеком протоколов TCP/IP».</a:t>
            </a:r>
          </a:p>
          <a:p>
            <a:pPr>
              <a:buFont typeface="Wingdings" pitchFamily="2" charset="2"/>
              <a:buChar char="v"/>
            </a:pPr>
            <a:r>
              <a:rPr lang="ru-RU" sz="2400" dirty="0">
                <a:latin typeface="Monotype Corsiva" pitchFamily="66" charset="0"/>
              </a:rPr>
              <a:t>Наиболее распространённые в интернете протоколы (в алфавитном порядке, сгруппированные в примерном соответствии модели OSI</a:t>
            </a:r>
            <a:r>
              <a:rPr lang="ru-RU" sz="2400" dirty="0" smtClean="0">
                <a:latin typeface="Monotype Corsiva" pitchFamily="66" charset="0"/>
              </a:rPr>
              <a:t>):</a:t>
            </a:r>
          </a:p>
          <a:p>
            <a:pPr marL="457200" indent="-457200">
              <a:buFont typeface="+mj-lt"/>
              <a:buAutoNum type="arabicPeriod"/>
            </a:pPr>
            <a:r>
              <a:rPr lang="sq-AL" sz="2400" dirty="0">
                <a:latin typeface="Monotype Corsiva" pitchFamily="66" charset="0"/>
              </a:rPr>
              <a:t>BGP, </a:t>
            </a:r>
            <a:r>
              <a:rPr lang="sq-AL" sz="2400" dirty="0" smtClean="0">
                <a:latin typeface="Monotype Corsiva" pitchFamily="66" charset="0"/>
              </a:rPr>
              <a:t>DNS</a:t>
            </a:r>
            <a:r>
              <a:rPr lang="ru-RU" sz="2400" dirty="0" smtClean="0">
                <a:latin typeface="Monotype Corsiva" pitchFamily="66" charset="0"/>
              </a:rPr>
              <a:t>,</a:t>
            </a:r>
            <a:r>
              <a:rPr lang="sq-AL" sz="2400" dirty="0">
                <a:latin typeface="Monotype Corsiva" pitchFamily="66" charset="0"/>
              </a:rPr>
              <a:t> FTP, HTTP, HTTPS, IMAP, LDAP, POP3, SNMP, SMTP, SSH, Telnet, XMPP (</a:t>
            </a:r>
            <a:r>
              <a:rPr lang="sq-AL" sz="2400" u="sng" dirty="0">
                <a:latin typeface="Monotype Corsiva" pitchFamily="66" charset="0"/>
              </a:rPr>
              <a:t>Jabber</a:t>
            </a:r>
            <a:r>
              <a:rPr lang="sq-AL" sz="2400" dirty="0" smtClean="0">
                <a:latin typeface="Monotype Corsiva" pitchFamily="66" charset="0"/>
              </a:rPr>
              <a:t>)</a:t>
            </a:r>
            <a:r>
              <a:rPr lang="ru-RU" sz="2400" dirty="0" smtClean="0">
                <a:latin typeface="Monotype Corsiva" pitchFamily="66" charset="0"/>
              </a:rPr>
              <a:t>-прикладной.</a:t>
            </a:r>
          </a:p>
          <a:p>
            <a:pPr marL="457200" indent="-457200">
              <a:buFont typeface="+mj-lt"/>
              <a:buAutoNum type="arabicPeriod"/>
            </a:pPr>
            <a:r>
              <a:rPr lang="sq-AL" sz="2400" u="sng" dirty="0">
                <a:latin typeface="Monotype Corsiva" pitchFamily="66" charset="0"/>
              </a:rPr>
              <a:t>SSL</a:t>
            </a:r>
            <a:r>
              <a:rPr lang="sq-AL" sz="2400" dirty="0">
                <a:latin typeface="Monotype Corsiva" pitchFamily="66" charset="0"/>
              </a:rPr>
              <a:t>, </a:t>
            </a:r>
            <a:r>
              <a:rPr lang="sq-AL" sz="2400" dirty="0" smtClean="0">
                <a:latin typeface="Monotype Corsiva" pitchFamily="66" charset="0"/>
              </a:rPr>
              <a:t>TLS</a:t>
            </a:r>
            <a:r>
              <a:rPr lang="ru-RU" sz="2400" dirty="0" smtClean="0">
                <a:latin typeface="Monotype Corsiva" pitchFamily="66" charset="0"/>
              </a:rPr>
              <a:t>- сеансовый.</a:t>
            </a:r>
          </a:p>
          <a:p>
            <a:pPr marL="457200" indent="-457200">
              <a:buFont typeface="+mj-lt"/>
              <a:buAutoNum type="arabicPeriod"/>
            </a:pPr>
            <a:r>
              <a:rPr lang="sq-AL" sz="2400" u="sng" dirty="0">
                <a:latin typeface="Monotype Corsiva" pitchFamily="66" charset="0"/>
              </a:rPr>
              <a:t>TCP</a:t>
            </a:r>
            <a:r>
              <a:rPr lang="sq-AL" sz="2400" dirty="0">
                <a:latin typeface="Monotype Corsiva" pitchFamily="66" charset="0"/>
              </a:rPr>
              <a:t>, </a:t>
            </a:r>
            <a:r>
              <a:rPr lang="sq-AL" sz="2400" dirty="0" smtClean="0">
                <a:latin typeface="Monotype Corsiva" pitchFamily="66" charset="0"/>
              </a:rPr>
              <a:t>UDP</a:t>
            </a:r>
            <a:r>
              <a:rPr lang="ru-RU" sz="2400" dirty="0" smtClean="0">
                <a:latin typeface="Monotype Corsiva" pitchFamily="66" charset="0"/>
              </a:rPr>
              <a:t>-транспортный. </a:t>
            </a:r>
          </a:p>
          <a:p>
            <a:endParaRPr lang="ru-RU" sz="2400" dirty="0" smtClean="0"/>
          </a:p>
          <a:p>
            <a:endParaRPr lang="ru-RU" dirty="0" smtClean="0"/>
          </a:p>
          <a:p>
            <a:endParaRPr lang="ru-RU" dirty="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6" descr="http://www.ru-iphone.com/files/skype.jpg"/>
          <p:cNvPicPr>
            <a:picLocks noChangeAspect="1" noChangeArrowheads="1"/>
          </p:cNvPicPr>
          <p:nvPr/>
        </p:nvPicPr>
        <p:blipFill>
          <a:blip r:embed="rId2" cstate="print"/>
          <a:srcRect/>
          <a:stretch>
            <a:fillRect/>
          </a:stretch>
        </p:blipFill>
        <p:spPr bwMode="auto">
          <a:xfrm rot="20355693">
            <a:off x="5872374" y="3643591"/>
            <a:ext cx="2751917" cy="1747555"/>
          </a:xfrm>
          <a:prstGeom prst="rect">
            <a:avLst/>
          </a:prstGeom>
          <a:noFill/>
        </p:spPr>
      </p:pic>
      <p:sp>
        <p:nvSpPr>
          <p:cNvPr id="2" name="Заголовок 1"/>
          <p:cNvSpPr>
            <a:spLocks noGrp="1"/>
          </p:cNvSpPr>
          <p:nvPr>
            <p:ph type="title"/>
          </p:nvPr>
        </p:nvSpPr>
        <p:spPr>
          <a:xfrm>
            <a:off x="457200" y="0"/>
            <a:ext cx="8229600" cy="653143"/>
          </a:xfrm>
        </p:spPr>
        <p:txBody>
          <a:bodyPr>
            <a:normAutofit fontScale="90000"/>
          </a:bodyPr>
          <a:lstStyle/>
          <a:p>
            <a:r>
              <a:rPr lang="ru-RU" dirty="0" smtClean="0">
                <a:latin typeface="Monotype Corsiva" pitchFamily="66" charset="0"/>
              </a:rPr>
              <a:t>Услуги.</a:t>
            </a:r>
            <a:endParaRPr lang="ru-RU" dirty="0">
              <a:latin typeface="Monotype Corsiva" pitchFamily="66" charset="0"/>
            </a:endParaRPr>
          </a:p>
        </p:txBody>
      </p:sp>
      <p:sp>
        <p:nvSpPr>
          <p:cNvPr id="3" name="Содержимое 2"/>
          <p:cNvSpPr>
            <a:spLocks noGrp="1"/>
          </p:cNvSpPr>
          <p:nvPr>
            <p:ph idx="1"/>
          </p:nvPr>
        </p:nvSpPr>
        <p:spPr>
          <a:xfrm>
            <a:off x="539552" y="764704"/>
            <a:ext cx="8229600" cy="6237312"/>
          </a:xfrm>
        </p:spPr>
        <p:txBody>
          <a:bodyPr>
            <a:normAutofit fontScale="55000" lnSpcReduction="20000"/>
          </a:bodyPr>
          <a:lstStyle/>
          <a:p>
            <a:pPr marL="514350" indent="-514350">
              <a:buNone/>
            </a:pPr>
            <a:r>
              <a:rPr lang="ru-RU" dirty="0">
                <a:latin typeface="Monotype Corsiva" pitchFamily="66" charset="0"/>
              </a:rPr>
              <a:t>Сейчас наиболее популярные услуги интернета — это:</a:t>
            </a:r>
          </a:p>
          <a:p>
            <a:pPr marL="514350" indent="-514350">
              <a:buFont typeface="+mj-lt"/>
              <a:buAutoNum type="arabicPeriod"/>
            </a:pPr>
            <a:r>
              <a:rPr lang="ru-RU" dirty="0">
                <a:latin typeface="Monotype Corsiva" pitchFamily="66" charset="0"/>
              </a:rPr>
              <a:t>Всемирная паутина</a:t>
            </a:r>
          </a:p>
          <a:p>
            <a:pPr marL="971550" lvl="1" indent="-514350">
              <a:buFont typeface="+mj-lt"/>
              <a:buAutoNum type="arabicPeriod"/>
            </a:pPr>
            <a:r>
              <a:rPr lang="ru-RU" dirty="0" err="1">
                <a:latin typeface="Monotype Corsiva" pitchFamily="66" charset="0"/>
              </a:rPr>
              <a:t>Веб-форумы</a:t>
            </a:r>
            <a:endParaRPr lang="ru-RU" dirty="0">
              <a:latin typeface="Monotype Corsiva" pitchFamily="66" charset="0"/>
            </a:endParaRPr>
          </a:p>
          <a:p>
            <a:pPr marL="971550" lvl="1" indent="-514350">
              <a:buFont typeface="+mj-lt"/>
              <a:buAutoNum type="arabicPeriod"/>
            </a:pPr>
            <a:r>
              <a:rPr lang="ru-RU" dirty="0" err="1">
                <a:latin typeface="Monotype Corsiva" pitchFamily="66" charset="0"/>
              </a:rPr>
              <a:t>Блоги</a:t>
            </a:r>
            <a:endParaRPr lang="ru-RU" dirty="0">
              <a:latin typeface="Monotype Corsiva" pitchFamily="66" charset="0"/>
            </a:endParaRPr>
          </a:p>
          <a:p>
            <a:pPr marL="971550" lvl="1" indent="-514350">
              <a:buFont typeface="+mj-lt"/>
              <a:buAutoNum type="arabicPeriod"/>
            </a:pPr>
            <a:r>
              <a:rPr lang="ru-RU" dirty="0">
                <a:latin typeface="Monotype Corsiva" pitchFamily="66" charset="0"/>
              </a:rPr>
              <a:t>Вики-проекты (и, в частности, </a:t>
            </a:r>
            <a:r>
              <a:rPr lang="ru-RU" dirty="0" err="1">
                <a:latin typeface="Monotype Corsiva" pitchFamily="66" charset="0"/>
              </a:rPr>
              <a:t>Википедия</a:t>
            </a:r>
            <a:r>
              <a:rPr lang="ru-RU" dirty="0">
                <a:latin typeface="Monotype Corsiva" pitchFamily="66" charset="0"/>
              </a:rPr>
              <a:t>)</a:t>
            </a:r>
          </a:p>
          <a:p>
            <a:pPr marL="971550" lvl="1" indent="-514350">
              <a:buFont typeface="+mj-lt"/>
              <a:buAutoNum type="arabicPeriod"/>
            </a:pPr>
            <a:r>
              <a:rPr lang="ru-RU" dirty="0" err="1" smtClean="0">
                <a:latin typeface="Monotype Corsiva" pitchFamily="66" charset="0"/>
              </a:rPr>
              <a:t>Интернет-магазины</a:t>
            </a:r>
            <a:r>
              <a:rPr lang="ru-RU" dirty="0" smtClean="0">
                <a:latin typeface="Monotype Corsiva" pitchFamily="66" charset="0"/>
              </a:rPr>
              <a:t>.</a:t>
            </a:r>
            <a:endParaRPr lang="ru-RU" dirty="0">
              <a:latin typeface="Monotype Corsiva" pitchFamily="66" charset="0"/>
            </a:endParaRPr>
          </a:p>
          <a:p>
            <a:pPr marL="971550" lvl="1" indent="-514350">
              <a:buFont typeface="+mj-lt"/>
              <a:buAutoNum type="arabicPeriod"/>
            </a:pPr>
            <a:r>
              <a:rPr lang="ru-RU" dirty="0" err="1" smtClean="0">
                <a:latin typeface="Monotype Corsiva" pitchFamily="66" charset="0"/>
              </a:rPr>
              <a:t>Интернет-аукционы</a:t>
            </a:r>
            <a:r>
              <a:rPr lang="ru-RU" dirty="0" smtClean="0">
                <a:latin typeface="Monotype Corsiva" pitchFamily="66" charset="0"/>
              </a:rPr>
              <a:t>.</a:t>
            </a:r>
            <a:endParaRPr lang="ru-RU" dirty="0">
              <a:latin typeface="Monotype Corsiva" pitchFamily="66" charset="0"/>
            </a:endParaRPr>
          </a:p>
          <a:p>
            <a:pPr marL="971550" lvl="1" indent="-514350">
              <a:buFont typeface="+mj-lt"/>
              <a:buAutoNum type="arabicPeriod"/>
            </a:pPr>
            <a:r>
              <a:rPr lang="ru-RU" dirty="0">
                <a:latin typeface="Monotype Corsiva" pitchFamily="66" charset="0"/>
              </a:rPr>
              <a:t>Социальные </a:t>
            </a:r>
            <a:r>
              <a:rPr lang="ru-RU" dirty="0" smtClean="0">
                <a:latin typeface="Monotype Corsiva" pitchFamily="66" charset="0"/>
              </a:rPr>
              <a:t>сети.</a:t>
            </a:r>
            <a:endParaRPr lang="ru-RU" dirty="0">
              <a:latin typeface="Monotype Corsiva" pitchFamily="66" charset="0"/>
            </a:endParaRPr>
          </a:p>
          <a:p>
            <a:pPr marL="514350" indent="-514350">
              <a:buFont typeface="+mj-lt"/>
              <a:buAutoNum type="arabicPeriod"/>
            </a:pPr>
            <a:endParaRPr lang="ru-RU" dirty="0" smtClean="0">
              <a:latin typeface="Monotype Corsiva" pitchFamily="66" charset="0"/>
            </a:endParaRPr>
          </a:p>
          <a:p>
            <a:pPr marL="514350" indent="-514350">
              <a:buFont typeface="+mj-lt"/>
              <a:buAutoNum type="arabicPeriod"/>
            </a:pPr>
            <a:r>
              <a:rPr lang="ru-RU" dirty="0" smtClean="0">
                <a:latin typeface="Monotype Corsiva" pitchFamily="66" charset="0"/>
              </a:rPr>
              <a:t>Электронная </a:t>
            </a:r>
            <a:r>
              <a:rPr lang="ru-RU" dirty="0">
                <a:latin typeface="Monotype Corsiva" pitchFamily="66" charset="0"/>
              </a:rPr>
              <a:t>почта и списки </a:t>
            </a:r>
            <a:r>
              <a:rPr lang="ru-RU" dirty="0" smtClean="0">
                <a:latin typeface="Monotype Corsiva" pitchFamily="66" charset="0"/>
              </a:rPr>
              <a:t>рассылки.</a:t>
            </a:r>
            <a:endParaRPr lang="ru-RU" dirty="0">
              <a:latin typeface="Monotype Corsiva" pitchFamily="66" charset="0"/>
            </a:endParaRPr>
          </a:p>
          <a:p>
            <a:pPr marL="514350" indent="-514350">
              <a:buFont typeface="+mj-lt"/>
              <a:buAutoNum type="arabicPeriod"/>
            </a:pPr>
            <a:r>
              <a:rPr lang="ru-RU" dirty="0">
                <a:latin typeface="Monotype Corsiva" pitchFamily="66" charset="0"/>
              </a:rPr>
              <a:t>Группы новостей (в основном, </a:t>
            </a:r>
            <a:r>
              <a:rPr lang="ru-RU" dirty="0" smtClean="0">
                <a:latin typeface="Monotype Corsiva" pitchFamily="66" charset="0"/>
              </a:rPr>
              <a:t>Usenеt).</a:t>
            </a:r>
            <a:endParaRPr lang="ru-RU" dirty="0">
              <a:latin typeface="Monotype Corsiva" pitchFamily="66" charset="0"/>
            </a:endParaRPr>
          </a:p>
          <a:p>
            <a:pPr marL="514350" indent="-514350">
              <a:buFont typeface="+mj-lt"/>
              <a:buAutoNum type="arabicPeriod"/>
            </a:pPr>
            <a:r>
              <a:rPr lang="ru-RU" dirty="0" err="1">
                <a:latin typeface="Monotype Corsiva" pitchFamily="66" charset="0"/>
              </a:rPr>
              <a:t>Файлообменные</a:t>
            </a:r>
            <a:r>
              <a:rPr lang="ru-RU" dirty="0">
                <a:latin typeface="Monotype Corsiva" pitchFamily="66" charset="0"/>
              </a:rPr>
              <a:t> </a:t>
            </a:r>
            <a:r>
              <a:rPr lang="ru-RU" dirty="0" smtClean="0">
                <a:latin typeface="Monotype Corsiva" pitchFamily="66" charset="0"/>
              </a:rPr>
              <a:t>сети.</a:t>
            </a:r>
            <a:endParaRPr lang="ru-RU" dirty="0">
              <a:latin typeface="Monotype Corsiva" pitchFamily="66" charset="0"/>
            </a:endParaRPr>
          </a:p>
          <a:p>
            <a:pPr marL="514350" indent="-514350">
              <a:buFont typeface="+mj-lt"/>
              <a:buAutoNum type="arabicPeriod"/>
            </a:pPr>
            <a:r>
              <a:rPr lang="ru-RU" dirty="0">
                <a:latin typeface="Monotype Corsiva" pitchFamily="66" charset="0"/>
              </a:rPr>
              <a:t>Электронные платёжные </a:t>
            </a:r>
            <a:r>
              <a:rPr lang="ru-RU" dirty="0" smtClean="0">
                <a:latin typeface="Monotype Corsiva" pitchFamily="66" charset="0"/>
              </a:rPr>
              <a:t>системы.</a:t>
            </a:r>
            <a:endParaRPr lang="ru-RU" dirty="0">
              <a:latin typeface="Monotype Corsiva" pitchFamily="66" charset="0"/>
            </a:endParaRPr>
          </a:p>
          <a:p>
            <a:pPr marL="514350" indent="-514350">
              <a:buFont typeface="+mj-lt"/>
              <a:buAutoNum type="arabicPeriod"/>
            </a:pPr>
            <a:r>
              <a:rPr lang="ru-RU" dirty="0" smtClean="0">
                <a:latin typeface="Monotype Corsiva" pitchFamily="66" charset="0"/>
              </a:rPr>
              <a:t>Интернет-радио.</a:t>
            </a:r>
            <a:endParaRPr lang="ru-RU" dirty="0">
              <a:latin typeface="Monotype Corsiva" pitchFamily="66" charset="0"/>
            </a:endParaRPr>
          </a:p>
          <a:p>
            <a:pPr marL="514350" indent="-514350">
              <a:buFont typeface="+mj-lt"/>
              <a:buAutoNum type="arabicPeriod"/>
            </a:pPr>
            <a:r>
              <a:rPr lang="ru-RU" dirty="0">
                <a:latin typeface="Monotype Corsiva" pitchFamily="66" charset="0"/>
              </a:rPr>
              <a:t>Интернет-телевидение </a:t>
            </a:r>
            <a:r>
              <a:rPr lang="ru-RU" dirty="0" smtClean="0">
                <a:latin typeface="Monotype Corsiva" pitchFamily="66" charset="0"/>
              </a:rPr>
              <a:t>IPTV.</a:t>
            </a:r>
            <a:endParaRPr lang="ru-RU" dirty="0">
              <a:latin typeface="Monotype Corsiva" pitchFamily="66" charset="0"/>
            </a:endParaRPr>
          </a:p>
          <a:p>
            <a:pPr marL="514350" indent="-514350">
              <a:buFont typeface="+mj-lt"/>
              <a:buAutoNum type="arabicPeriod"/>
            </a:pPr>
            <a:r>
              <a:rPr lang="ru-RU" dirty="0" smtClean="0">
                <a:latin typeface="Monotype Corsiva" pitchFamily="66" charset="0"/>
              </a:rPr>
              <a:t>IP-телефония.</a:t>
            </a:r>
            <a:endParaRPr lang="ru-RU" dirty="0">
              <a:latin typeface="Monotype Corsiva" pitchFamily="66" charset="0"/>
            </a:endParaRPr>
          </a:p>
          <a:p>
            <a:pPr marL="514350" indent="-514350">
              <a:buFont typeface="+mj-lt"/>
              <a:buAutoNum type="arabicPeriod"/>
            </a:pPr>
            <a:r>
              <a:rPr lang="ru-RU" dirty="0" err="1" smtClean="0">
                <a:latin typeface="Monotype Corsiva" pitchFamily="66" charset="0"/>
              </a:rPr>
              <a:t>Мессенджеры</a:t>
            </a:r>
            <a:r>
              <a:rPr lang="ru-RU" dirty="0" smtClean="0">
                <a:latin typeface="Monotype Corsiva" pitchFamily="66" charset="0"/>
              </a:rPr>
              <a:t>.</a:t>
            </a:r>
            <a:endParaRPr lang="ru-RU" dirty="0">
              <a:latin typeface="Monotype Corsiva" pitchFamily="66" charset="0"/>
            </a:endParaRPr>
          </a:p>
          <a:p>
            <a:pPr marL="514350" indent="-514350">
              <a:buFont typeface="+mj-lt"/>
              <a:buAutoNum type="arabicPeriod"/>
            </a:pPr>
            <a:r>
              <a:rPr lang="ru-RU" dirty="0" smtClean="0">
                <a:latin typeface="Monotype Corsiva" pitchFamily="66" charset="0"/>
              </a:rPr>
              <a:t>FTP-серверы.</a:t>
            </a:r>
            <a:endParaRPr lang="ru-RU" dirty="0">
              <a:latin typeface="Monotype Corsiva" pitchFamily="66" charset="0"/>
            </a:endParaRPr>
          </a:p>
          <a:p>
            <a:pPr marL="514350" indent="-514350">
              <a:buFont typeface="+mj-lt"/>
              <a:buAutoNum type="arabicPeriod"/>
            </a:pPr>
            <a:r>
              <a:rPr lang="ru-RU" dirty="0" smtClean="0">
                <a:latin typeface="Monotype Corsiva" pitchFamily="66" charset="0"/>
              </a:rPr>
              <a:t>IRC (реализовано </a:t>
            </a:r>
            <a:r>
              <a:rPr lang="ru-RU" dirty="0">
                <a:latin typeface="Monotype Corsiva" pitchFamily="66" charset="0"/>
              </a:rPr>
              <a:t>также как </a:t>
            </a:r>
            <a:r>
              <a:rPr lang="ru-RU" dirty="0" err="1">
                <a:latin typeface="Monotype Corsiva" pitchFamily="66" charset="0"/>
              </a:rPr>
              <a:t>веб-чаты</a:t>
            </a:r>
            <a:r>
              <a:rPr lang="ru-RU" dirty="0" smtClean="0">
                <a:latin typeface="Monotype Corsiva" pitchFamily="66" charset="0"/>
              </a:rPr>
              <a:t>).</a:t>
            </a:r>
            <a:endParaRPr lang="ru-RU" dirty="0">
              <a:latin typeface="Monotype Corsiva" pitchFamily="66" charset="0"/>
            </a:endParaRPr>
          </a:p>
          <a:p>
            <a:pPr marL="514350" indent="-514350">
              <a:buFont typeface="+mj-lt"/>
              <a:buAutoNum type="arabicPeriod"/>
            </a:pPr>
            <a:r>
              <a:rPr lang="ru-RU" dirty="0">
                <a:latin typeface="Monotype Corsiva" pitchFamily="66" charset="0"/>
              </a:rPr>
              <a:t>Поисковые </a:t>
            </a:r>
            <a:r>
              <a:rPr lang="ru-RU" dirty="0" smtClean="0">
                <a:latin typeface="Monotype Corsiva" pitchFamily="66" charset="0"/>
              </a:rPr>
              <a:t>системы.</a:t>
            </a:r>
            <a:endParaRPr lang="ru-RU" dirty="0">
              <a:latin typeface="Monotype Corsiva" pitchFamily="66" charset="0"/>
            </a:endParaRPr>
          </a:p>
          <a:p>
            <a:pPr marL="514350" indent="-514350">
              <a:buFont typeface="+mj-lt"/>
              <a:buAutoNum type="arabicPeriod"/>
            </a:pPr>
            <a:r>
              <a:rPr lang="ru-RU" dirty="0" smtClean="0">
                <a:latin typeface="Monotype Corsiva" pitchFamily="66" charset="0"/>
              </a:rPr>
              <a:t>Интернет-реклама.</a:t>
            </a:r>
            <a:endParaRPr lang="ru-RU" dirty="0">
              <a:latin typeface="Monotype Corsiva" pitchFamily="66" charset="0"/>
            </a:endParaRPr>
          </a:p>
          <a:p>
            <a:pPr marL="514350" indent="-514350">
              <a:buFont typeface="+mj-lt"/>
              <a:buAutoNum type="arabicPeriod"/>
            </a:pPr>
            <a:r>
              <a:rPr lang="ru-RU" dirty="0">
                <a:latin typeface="Monotype Corsiva" pitchFamily="66" charset="0"/>
              </a:rPr>
              <a:t>Удалённые </a:t>
            </a:r>
            <a:r>
              <a:rPr lang="ru-RU" dirty="0" smtClean="0">
                <a:latin typeface="Monotype Corsiva" pitchFamily="66" charset="0"/>
              </a:rPr>
              <a:t>терминалы.</a:t>
            </a:r>
            <a:endParaRPr lang="ru-RU" dirty="0">
              <a:latin typeface="Monotype Corsiva" pitchFamily="66" charset="0"/>
            </a:endParaRPr>
          </a:p>
          <a:p>
            <a:pPr marL="514350" indent="-514350">
              <a:buFont typeface="+mj-lt"/>
              <a:buAutoNum type="arabicPeriod"/>
            </a:pPr>
            <a:r>
              <a:rPr lang="ru-RU" dirty="0">
                <a:latin typeface="Monotype Corsiva" pitchFamily="66" charset="0"/>
              </a:rPr>
              <a:t>Удалённое </a:t>
            </a:r>
            <a:r>
              <a:rPr lang="ru-RU" dirty="0" smtClean="0">
                <a:latin typeface="Monotype Corsiva" pitchFamily="66" charset="0"/>
              </a:rPr>
              <a:t>управление.</a:t>
            </a:r>
            <a:endParaRPr lang="ru-RU" dirty="0">
              <a:latin typeface="Monotype Corsiva" pitchFamily="66" charset="0"/>
            </a:endParaRPr>
          </a:p>
          <a:p>
            <a:pPr marL="514350" indent="-514350">
              <a:buFont typeface="+mj-lt"/>
              <a:buAutoNum type="arabicPeriod"/>
            </a:pPr>
            <a:r>
              <a:rPr lang="ru-RU" dirty="0">
                <a:latin typeface="Monotype Corsiva" pitchFamily="66" charset="0"/>
              </a:rPr>
              <a:t>Многопользовательские </a:t>
            </a:r>
            <a:r>
              <a:rPr lang="ru-RU" dirty="0" smtClean="0">
                <a:latin typeface="Monotype Corsiva" pitchFamily="66" charset="0"/>
              </a:rPr>
              <a:t>игры.</a:t>
            </a:r>
            <a:endParaRPr lang="ru-RU" dirty="0">
              <a:latin typeface="Monotype Corsiva" pitchFamily="66" charset="0"/>
            </a:endParaRPr>
          </a:p>
          <a:p>
            <a:pPr marL="514350" indent="-514350">
              <a:buFont typeface="+mj-lt"/>
              <a:buAutoNum type="arabicPeriod"/>
            </a:pPr>
            <a:r>
              <a:rPr lang="ru-RU" dirty="0" err="1">
                <a:latin typeface="Monotype Corsiva" pitchFamily="66" charset="0"/>
              </a:rPr>
              <a:t>Веб</a:t>
            </a:r>
            <a:r>
              <a:rPr lang="ru-RU" dirty="0">
                <a:latin typeface="Monotype Corsiva" pitchFamily="66" charset="0"/>
              </a:rPr>
              <a:t> </a:t>
            </a:r>
            <a:r>
              <a:rPr lang="ru-RU" dirty="0" smtClean="0">
                <a:latin typeface="Monotype Corsiva" pitchFamily="66" charset="0"/>
              </a:rPr>
              <a:t>2.0.</a:t>
            </a:r>
            <a:endParaRPr lang="ru-RU" dirty="0">
              <a:latin typeface="Monotype Corsiva" pitchFamily="66" charset="0"/>
            </a:endParaRPr>
          </a:p>
          <a:p>
            <a:pPr marL="514350" indent="-514350">
              <a:buFont typeface="+mj-lt"/>
              <a:buAutoNum type="arabicPeriod"/>
            </a:pPr>
            <a:r>
              <a:rPr lang="ru-RU" dirty="0" smtClean="0">
                <a:latin typeface="Monotype Corsiva" pitchFamily="66" charset="0"/>
              </a:rPr>
              <a:t>Интернет-трейдинг.</a:t>
            </a:r>
            <a:endParaRPr lang="ru-RU" dirty="0">
              <a:latin typeface="Monotype Corsiva" pitchFamily="66" charset="0"/>
            </a:endParaRPr>
          </a:p>
          <a:p>
            <a:pPr>
              <a:buNone/>
            </a:pPr>
            <a:endParaRPr lang="ru-RU" dirty="0"/>
          </a:p>
        </p:txBody>
      </p:sp>
      <p:pic>
        <p:nvPicPr>
          <p:cNvPr id="20484" name="Picture 4" descr="http://www.makclukyanov.com/wp-content/uploads/2014/02/32.png"/>
          <p:cNvPicPr>
            <a:picLocks noChangeAspect="1" noChangeArrowheads="1"/>
          </p:cNvPicPr>
          <p:nvPr/>
        </p:nvPicPr>
        <p:blipFill>
          <a:blip r:embed="rId3" cstate="print"/>
          <a:srcRect/>
          <a:stretch>
            <a:fillRect/>
          </a:stretch>
        </p:blipFill>
        <p:spPr bwMode="auto">
          <a:xfrm rot="20818210">
            <a:off x="6570080" y="5794950"/>
            <a:ext cx="2535533" cy="630069"/>
          </a:xfrm>
          <a:prstGeom prst="rect">
            <a:avLst/>
          </a:prstGeom>
          <a:noFill/>
        </p:spPr>
      </p:pic>
      <p:pic>
        <p:nvPicPr>
          <p:cNvPr id="20482" name="Picture 2" descr="http://onlineinfobiz.com/wp-content/uploads/2013/03/foto_webmoney.jpg"/>
          <p:cNvPicPr>
            <a:picLocks noChangeAspect="1" noChangeArrowheads="1"/>
          </p:cNvPicPr>
          <p:nvPr/>
        </p:nvPicPr>
        <p:blipFill>
          <a:blip r:embed="rId4" cstate="print"/>
          <a:srcRect/>
          <a:stretch>
            <a:fillRect/>
          </a:stretch>
        </p:blipFill>
        <p:spPr bwMode="auto">
          <a:xfrm rot="21158049">
            <a:off x="6420960" y="952379"/>
            <a:ext cx="2013602" cy="20136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00"/>
                                        <p:tgtEl>
                                          <p:spTgt spid="3">
                                            <p:txEl>
                                              <p:pRg st="2" end="2"/>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down)">
                                      <p:cBhvr>
                                        <p:cTn id="26" dur="500"/>
                                        <p:tgtEl>
                                          <p:spTgt spid="3">
                                            <p:txEl>
                                              <p:pRg st="4" end="4"/>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down)">
                                      <p:cBhvr>
                                        <p:cTn id="29" dur="500"/>
                                        <p:tgtEl>
                                          <p:spTgt spid="3">
                                            <p:txEl>
                                              <p:pRg st="5" end="5"/>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wipe(down)">
                                      <p:cBhvr>
                                        <p:cTn id="35" dur="5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wipe(down)">
                                      <p:cBhvr>
                                        <p:cTn id="40" dur="500"/>
                                        <p:tgtEl>
                                          <p:spTgt spid="3">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wipe(down)">
                                      <p:cBhvr>
                                        <p:cTn id="45" dur="500"/>
                                        <p:tgtEl>
                                          <p:spTgt spid="3">
                                            <p:txEl>
                                              <p:pRg st="10" end="1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wipe(down)">
                                      <p:cBhvr>
                                        <p:cTn id="50" dur="500"/>
                                        <p:tgtEl>
                                          <p:spTgt spid="3">
                                            <p:txEl>
                                              <p:pRg st="11" end="11"/>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Effect transition="in" filter="wipe(down)">
                                      <p:cBhvr>
                                        <p:cTn id="55" dur="500"/>
                                        <p:tgtEl>
                                          <p:spTgt spid="3">
                                            <p:txEl>
                                              <p:pRg st="12" end="12"/>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3">
                                            <p:txEl>
                                              <p:pRg st="13" end="13"/>
                                            </p:txEl>
                                          </p:spTgt>
                                        </p:tgtEl>
                                        <p:attrNameLst>
                                          <p:attrName>style.visibility</p:attrName>
                                        </p:attrNameLst>
                                      </p:cBhvr>
                                      <p:to>
                                        <p:strVal val="visible"/>
                                      </p:to>
                                    </p:set>
                                    <p:animEffect transition="in" filter="wipe(down)">
                                      <p:cBhvr>
                                        <p:cTn id="60" dur="500"/>
                                        <p:tgtEl>
                                          <p:spTgt spid="3">
                                            <p:txEl>
                                              <p:pRg st="13" end="13"/>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3">
                                            <p:txEl>
                                              <p:pRg st="14" end="14"/>
                                            </p:txEl>
                                          </p:spTgt>
                                        </p:tgtEl>
                                        <p:attrNameLst>
                                          <p:attrName>style.visibility</p:attrName>
                                        </p:attrNameLst>
                                      </p:cBhvr>
                                      <p:to>
                                        <p:strVal val="visible"/>
                                      </p:to>
                                    </p:set>
                                    <p:animEffect transition="in" filter="wipe(down)">
                                      <p:cBhvr>
                                        <p:cTn id="65" dur="500"/>
                                        <p:tgtEl>
                                          <p:spTgt spid="3">
                                            <p:txEl>
                                              <p:pRg st="14" end="14"/>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3">
                                            <p:txEl>
                                              <p:pRg st="15" end="15"/>
                                            </p:txEl>
                                          </p:spTgt>
                                        </p:tgtEl>
                                        <p:attrNameLst>
                                          <p:attrName>style.visibility</p:attrName>
                                        </p:attrNameLst>
                                      </p:cBhvr>
                                      <p:to>
                                        <p:strVal val="visible"/>
                                      </p:to>
                                    </p:set>
                                    <p:animEffect transition="in" filter="wipe(down)">
                                      <p:cBhvr>
                                        <p:cTn id="70" dur="500"/>
                                        <p:tgtEl>
                                          <p:spTgt spid="3">
                                            <p:txEl>
                                              <p:pRg st="15" end="15"/>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3">
                                            <p:txEl>
                                              <p:pRg st="16" end="16"/>
                                            </p:txEl>
                                          </p:spTgt>
                                        </p:tgtEl>
                                        <p:attrNameLst>
                                          <p:attrName>style.visibility</p:attrName>
                                        </p:attrNameLst>
                                      </p:cBhvr>
                                      <p:to>
                                        <p:strVal val="visible"/>
                                      </p:to>
                                    </p:set>
                                    <p:animEffect transition="in" filter="wipe(down)">
                                      <p:cBhvr>
                                        <p:cTn id="75" dur="500"/>
                                        <p:tgtEl>
                                          <p:spTgt spid="3">
                                            <p:txEl>
                                              <p:pRg st="16" end="16"/>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3">
                                            <p:txEl>
                                              <p:pRg st="17" end="17"/>
                                            </p:txEl>
                                          </p:spTgt>
                                        </p:tgtEl>
                                        <p:attrNameLst>
                                          <p:attrName>style.visibility</p:attrName>
                                        </p:attrNameLst>
                                      </p:cBhvr>
                                      <p:to>
                                        <p:strVal val="visible"/>
                                      </p:to>
                                    </p:set>
                                    <p:animEffect transition="in" filter="wipe(down)">
                                      <p:cBhvr>
                                        <p:cTn id="80" dur="500"/>
                                        <p:tgtEl>
                                          <p:spTgt spid="3">
                                            <p:txEl>
                                              <p:pRg st="17" end="17"/>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grpId="0" nodeType="clickEffect">
                                  <p:stCondLst>
                                    <p:cond delay="0"/>
                                  </p:stCondLst>
                                  <p:childTnLst>
                                    <p:set>
                                      <p:cBhvr>
                                        <p:cTn id="84" dur="1" fill="hold">
                                          <p:stCondLst>
                                            <p:cond delay="0"/>
                                          </p:stCondLst>
                                        </p:cTn>
                                        <p:tgtEl>
                                          <p:spTgt spid="3">
                                            <p:txEl>
                                              <p:pRg st="18" end="18"/>
                                            </p:txEl>
                                          </p:spTgt>
                                        </p:tgtEl>
                                        <p:attrNameLst>
                                          <p:attrName>style.visibility</p:attrName>
                                        </p:attrNameLst>
                                      </p:cBhvr>
                                      <p:to>
                                        <p:strVal val="visible"/>
                                      </p:to>
                                    </p:set>
                                    <p:animEffect transition="in" filter="wipe(down)">
                                      <p:cBhvr>
                                        <p:cTn id="85" dur="500"/>
                                        <p:tgtEl>
                                          <p:spTgt spid="3">
                                            <p:txEl>
                                              <p:pRg st="18" end="18"/>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3">
                                            <p:txEl>
                                              <p:pRg st="19" end="19"/>
                                            </p:txEl>
                                          </p:spTgt>
                                        </p:tgtEl>
                                        <p:attrNameLst>
                                          <p:attrName>style.visibility</p:attrName>
                                        </p:attrNameLst>
                                      </p:cBhvr>
                                      <p:to>
                                        <p:strVal val="visible"/>
                                      </p:to>
                                    </p:set>
                                    <p:animEffect transition="in" filter="wipe(down)">
                                      <p:cBhvr>
                                        <p:cTn id="90" dur="500"/>
                                        <p:tgtEl>
                                          <p:spTgt spid="3">
                                            <p:txEl>
                                              <p:pRg st="19" end="19"/>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3">
                                            <p:txEl>
                                              <p:pRg st="20" end="20"/>
                                            </p:txEl>
                                          </p:spTgt>
                                        </p:tgtEl>
                                        <p:attrNameLst>
                                          <p:attrName>style.visibility</p:attrName>
                                        </p:attrNameLst>
                                      </p:cBhvr>
                                      <p:to>
                                        <p:strVal val="visible"/>
                                      </p:to>
                                    </p:set>
                                    <p:animEffect transition="in" filter="wipe(down)">
                                      <p:cBhvr>
                                        <p:cTn id="95" dur="500"/>
                                        <p:tgtEl>
                                          <p:spTgt spid="3">
                                            <p:txEl>
                                              <p:pRg st="20" end="20"/>
                                            </p:txEl>
                                          </p:spTgt>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3">
                                            <p:txEl>
                                              <p:pRg st="21" end="21"/>
                                            </p:txEl>
                                          </p:spTgt>
                                        </p:tgtEl>
                                        <p:attrNameLst>
                                          <p:attrName>style.visibility</p:attrName>
                                        </p:attrNameLst>
                                      </p:cBhvr>
                                      <p:to>
                                        <p:strVal val="visible"/>
                                      </p:to>
                                    </p:set>
                                    <p:animEffect transition="in" filter="wipe(down)">
                                      <p:cBhvr>
                                        <p:cTn id="100" dur="500"/>
                                        <p:tgtEl>
                                          <p:spTgt spid="3">
                                            <p:txEl>
                                              <p:pRg st="21" end="21"/>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grpId="0" nodeType="clickEffect">
                                  <p:stCondLst>
                                    <p:cond delay="0"/>
                                  </p:stCondLst>
                                  <p:childTnLst>
                                    <p:set>
                                      <p:cBhvr>
                                        <p:cTn id="104" dur="1" fill="hold">
                                          <p:stCondLst>
                                            <p:cond delay="0"/>
                                          </p:stCondLst>
                                        </p:cTn>
                                        <p:tgtEl>
                                          <p:spTgt spid="3">
                                            <p:txEl>
                                              <p:pRg st="22" end="22"/>
                                            </p:txEl>
                                          </p:spTgt>
                                        </p:tgtEl>
                                        <p:attrNameLst>
                                          <p:attrName>style.visibility</p:attrName>
                                        </p:attrNameLst>
                                      </p:cBhvr>
                                      <p:to>
                                        <p:strVal val="visible"/>
                                      </p:to>
                                    </p:set>
                                    <p:animEffect transition="in" filter="wipe(down)">
                                      <p:cBhvr>
                                        <p:cTn id="105" dur="500"/>
                                        <p:tgtEl>
                                          <p:spTgt spid="3">
                                            <p:txEl>
                                              <p:pRg st="22" end="22"/>
                                            </p:txEl>
                                          </p:spTgt>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grpId="0" nodeType="clickEffect">
                                  <p:stCondLst>
                                    <p:cond delay="0"/>
                                  </p:stCondLst>
                                  <p:childTnLst>
                                    <p:set>
                                      <p:cBhvr>
                                        <p:cTn id="109" dur="1" fill="hold">
                                          <p:stCondLst>
                                            <p:cond delay="0"/>
                                          </p:stCondLst>
                                        </p:cTn>
                                        <p:tgtEl>
                                          <p:spTgt spid="3">
                                            <p:txEl>
                                              <p:pRg st="23" end="23"/>
                                            </p:txEl>
                                          </p:spTgt>
                                        </p:tgtEl>
                                        <p:attrNameLst>
                                          <p:attrName>style.visibility</p:attrName>
                                        </p:attrNameLst>
                                      </p:cBhvr>
                                      <p:to>
                                        <p:strVal val="visible"/>
                                      </p:to>
                                    </p:set>
                                    <p:animEffect transition="in" filter="wipe(down)">
                                      <p:cBhvr>
                                        <p:cTn id="110" dur="500"/>
                                        <p:tgtEl>
                                          <p:spTgt spid="3">
                                            <p:txEl>
                                              <p:pRg st="23" end="23"/>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4" fill="hold" grpId="0" nodeType="clickEffect">
                                  <p:stCondLst>
                                    <p:cond delay="0"/>
                                  </p:stCondLst>
                                  <p:childTnLst>
                                    <p:set>
                                      <p:cBhvr>
                                        <p:cTn id="114" dur="1" fill="hold">
                                          <p:stCondLst>
                                            <p:cond delay="0"/>
                                          </p:stCondLst>
                                        </p:cTn>
                                        <p:tgtEl>
                                          <p:spTgt spid="3">
                                            <p:txEl>
                                              <p:pRg st="24" end="24"/>
                                            </p:txEl>
                                          </p:spTgt>
                                        </p:tgtEl>
                                        <p:attrNameLst>
                                          <p:attrName>style.visibility</p:attrName>
                                        </p:attrNameLst>
                                      </p:cBhvr>
                                      <p:to>
                                        <p:strVal val="visible"/>
                                      </p:to>
                                    </p:set>
                                    <p:animEffect transition="in" filter="wipe(down)">
                                      <p:cBhvr>
                                        <p:cTn id="115" dur="500"/>
                                        <p:tgtEl>
                                          <p:spTgt spid="3">
                                            <p:txEl>
                                              <p:pRg st="24" end="24"/>
                                            </p:txEl>
                                          </p:spTgt>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4" fill="hold" grpId="0" nodeType="clickEffect">
                                  <p:stCondLst>
                                    <p:cond delay="0"/>
                                  </p:stCondLst>
                                  <p:childTnLst>
                                    <p:set>
                                      <p:cBhvr>
                                        <p:cTn id="119" dur="1" fill="hold">
                                          <p:stCondLst>
                                            <p:cond delay="0"/>
                                          </p:stCondLst>
                                        </p:cTn>
                                        <p:tgtEl>
                                          <p:spTgt spid="3">
                                            <p:txEl>
                                              <p:pRg st="25" end="25"/>
                                            </p:txEl>
                                          </p:spTgt>
                                        </p:tgtEl>
                                        <p:attrNameLst>
                                          <p:attrName>style.visibility</p:attrName>
                                        </p:attrNameLst>
                                      </p:cBhvr>
                                      <p:to>
                                        <p:strVal val="visible"/>
                                      </p:to>
                                    </p:set>
                                    <p:animEffect transition="in" filter="wipe(down)">
                                      <p:cBhvr>
                                        <p:cTn id="120" dur="500"/>
                                        <p:tgtEl>
                                          <p:spTgt spid="3">
                                            <p:txEl>
                                              <p:pRg st="25" end="25"/>
                                            </p:txEl>
                                          </p:spTgt>
                                        </p:tgtEl>
                                      </p:cBhvr>
                                    </p:animEffect>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nodeType="clickEffect">
                                  <p:stCondLst>
                                    <p:cond delay="0"/>
                                  </p:stCondLst>
                                  <p:childTnLst>
                                    <p:set>
                                      <p:cBhvr>
                                        <p:cTn id="124" dur="1" fill="hold">
                                          <p:stCondLst>
                                            <p:cond delay="0"/>
                                          </p:stCondLst>
                                        </p:cTn>
                                        <p:tgtEl>
                                          <p:spTgt spid="20482"/>
                                        </p:tgtEl>
                                        <p:attrNameLst>
                                          <p:attrName>style.visibility</p:attrName>
                                        </p:attrNameLst>
                                      </p:cBhvr>
                                      <p:to>
                                        <p:strVal val="visible"/>
                                      </p:to>
                                    </p:set>
                                    <p:anim calcmode="lin" valueType="num">
                                      <p:cBhvr additive="base">
                                        <p:cTn id="125" dur="500" fill="hold"/>
                                        <p:tgtEl>
                                          <p:spTgt spid="20482"/>
                                        </p:tgtEl>
                                        <p:attrNameLst>
                                          <p:attrName>ppt_x</p:attrName>
                                        </p:attrNameLst>
                                      </p:cBhvr>
                                      <p:tavLst>
                                        <p:tav tm="0">
                                          <p:val>
                                            <p:strVal val="#ppt_x"/>
                                          </p:val>
                                        </p:tav>
                                        <p:tav tm="100000">
                                          <p:val>
                                            <p:strVal val="#ppt_x"/>
                                          </p:val>
                                        </p:tav>
                                      </p:tavLst>
                                    </p:anim>
                                    <p:anim calcmode="lin" valueType="num">
                                      <p:cBhvr additive="base">
                                        <p:cTn id="126"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nodeType="clickEffect">
                                  <p:stCondLst>
                                    <p:cond delay="0"/>
                                  </p:stCondLst>
                                  <p:childTnLst>
                                    <p:set>
                                      <p:cBhvr>
                                        <p:cTn id="130" dur="1" fill="hold">
                                          <p:stCondLst>
                                            <p:cond delay="0"/>
                                          </p:stCondLst>
                                        </p:cTn>
                                        <p:tgtEl>
                                          <p:spTgt spid="20486"/>
                                        </p:tgtEl>
                                        <p:attrNameLst>
                                          <p:attrName>style.visibility</p:attrName>
                                        </p:attrNameLst>
                                      </p:cBhvr>
                                      <p:to>
                                        <p:strVal val="visible"/>
                                      </p:to>
                                    </p:set>
                                    <p:anim calcmode="lin" valueType="num">
                                      <p:cBhvr additive="base">
                                        <p:cTn id="131" dur="500" fill="hold"/>
                                        <p:tgtEl>
                                          <p:spTgt spid="20486"/>
                                        </p:tgtEl>
                                        <p:attrNameLst>
                                          <p:attrName>ppt_x</p:attrName>
                                        </p:attrNameLst>
                                      </p:cBhvr>
                                      <p:tavLst>
                                        <p:tav tm="0">
                                          <p:val>
                                            <p:strVal val="#ppt_x"/>
                                          </p:val>
                                        </p:tav>
                                        <p:tav tm="100000">
                                          <p:val>
                                            <p:strVal val="#ppt_x"/>
                                          </p:val>
                                        </p:tav>
                                      </p:tavLst>
                                    </p:anim>
                                    <p:anim calcmode="lin" valueType="num">
                                      <p:cBhvr additive="base">
                                        <p:cTn id="132" dur="500" fill="hold"/>
                                        <p:tgtEl>
                                          <p:spTgt spid="20486"/>
                                        </p:tgtEl>
                                        <p:attrNameLst>
                                          <p:attrName>ppt_y</p:attrName>
                                        </p:attrNameLst>
                                      </p:cBhvr>
                                      <p:tavLst>
                                        <p:tav tm="0">
                                          <p:val>
                                            <p:strVal val="1+#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2" presetClass="entr" presetSubtype="4" fill="hold" nodeType="clickEffect">
                                  <p:stCondLst>
                                    <p:cond delay="0"/>
                                  </p:stCondLst>
                                  <p:childTnLst>
                                    <p:set>
                                      <p:cBhvr>
                                        <p:cTn id="136" dur="1" fill="hold">
                                          <p:stCondLst>
                                            <p:cond delay="0"/>
                                          </p:stCondLst>
                                        </p:cTn>
                                        <p:tgtEl>
                                          <p:spTgt spid="20484"/>
                                        </p:tgtEl>
                                        <p:attrNameLst>
                                          <p:attrName>style.visibility</p:attrName>
                                        </p:attrNameLst>
                                      </p:cBhvr>
                                      <p:to>
                                        <p:strVal val="visible"/>
                                      </p:to>
                                    </p:set>
                                    <p:anim calcmode="lin" valueType="num">
                                      <p:cBhvr additive="base">
                                        <p:cTn id="137" dur="500" fill="hold"/>
                                        <p:tgtEl>
                                          <p:spTgt spid="20484"/>
                                        </p:tgtEl>
                                        <p:attrNameLst>
                                          <p:attrName>ppt_x</p:attrName>
                                        </p:attrNameLst>
                                      </p:cBhvr>
                                      <p:tavLst>
                                        <p:tav tm="0">
                                          <p:val>
                                            <p:strVal val="#ppt_x"/>
                                          </p:val>
                                        </p:tav>
                                        <p:tav tm="100000">
                                          <p:val>
                                            <p:strVal val="#ppt_x"/>
                                          </p:val>
                                        </p:tav>
                                      </p:tavLst>
                                    </p:anim>
                                    <p:anim calcmode="lin" valueType="num">
                                      <p:cBhvr additive="base">
                                        <p:cTn id="138" dur="500" fill="hold"/>
                                        <p:tgtEl>
                                          <p:spTgt spid="204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mobilizacia.kiev.ua/uploads/posts/2013-01/1359476532_647222.jpg"/>
          <p:cNvPicPr>
            <a:picLocks noChangeAspect="1" noChangeArrowheads="1"/>
          </p:cNvPicPr>
          <p:nvPr/>
        </p:nvPicPr>
        <p:blipFill>
          <a:blip r:embed="rId3" cstate="print"/>
          <a:srcRect/>
          <a:stretch>
            <a:fillRect/>
          </a:stretch>
        </p:blipFill>
        <p:spPr bwMode="auto">
          <a:xfrm rot="608895">
            <a:off x="5600000" y="3656417"/>
            <a:ext cx="3091444" cy="2952328"/>
          </a:xfrm>
          <a:prstGeom prst="rect">
            <a:avLst/>
          </a:prstGeom>
          <a:noFill/>
        </p:spPr>
      </p:pic>
      <p:sp>
        <p:nvSpPr>
          <p:cNvPr id="2" name="Заголовок 1"/>
          <p:cNvSpPr>
            <a:spLocks noGrp="1"/>
          </p:cNvSpPr>
          <p:nvPr>
            <p:ph type="title"/>
          </p:nvPr>
        </p:nvSpPr>
        <p:spPr/>
        <p:txBody>
          <a:bodyPr/>
          <a:lstStyle/>
          <a:p>
            <a:r>
              <a:rPr lang="ru-RU" dirty="0" smtClean="0">
                <a:latin typeface="Monotype Corsiva" pitchFamily="66" charset="0"/>
              </a:rPr>
              <a:t>Браузеры.</a:t>
            </a:r>
            <a:endParaRPr lang="ru-RU" dirty="0">
              <a:latin typeface="Monotype Corsiva" pitchFamily="66" charset="0"/>
            </a:endParaRPr>
          </a:p>
        </p:txBody>
      </p:sp>
      <p:sp>
        <p:nvSpPr>
          <p:cNvPr id="3" name="Содержимое 2"/>
          <p:cNvSpPr>
            <a:spLocks noGrp="1"/>
          </p:cNvSpPr>
          <p:nvPr>
            <p:ph idx="1"/>
          </p:nvPr>
        </p:nvSpPr>
        <p:spPr/>
        <p:txBody>
          <a:bodyPr/>
          <a:lstStyle/>
          <a:p>
            <a:r>
              <a:rPr lang="ru-RU" b="1" dirty="0">
                <a:effectLst>
                  <a:outerShdw blurRad="38100" dist="38100" dir="2700000" algn="tl">
                    <a:srgbClr val="000000">
                      <a:alpha val="43137"/>
                    </a:srgbClr>
                  </a:outerShdw>
                </a:effectLst>
                <a:latin typeface="Monotype Corsiva" pitchFamily="66" charset="0"/>
              </a:rPr>
              <a:t>Браузер</a:t>
            </a:r>
            <a:r>
              <a:rPr lang="ru-RU" dirty="0">
                <a:latin typeface="Monotype Corsiva" pitchFamily="66" charset="0"/>
              </a:rPr>
              <a:t> — компьютерная программа для просмотра </a:t>
            </a:r>
            <a:r>
              <a:rPr lang="ru-RU" dirty="0" err="1">
                <a:latin typeface="Monotype Corsiva" pitchFamily="66" charset="0"/>
              </a:rPr>
              <a:t>веб-страниц</a:t>
            </a:r>
            <a:r>
              <a:rPr lang="ru-RU" dirty="0" smtClean="0">
                <a:latin typeface="Monotype Corsiva" pitchFamily="66" charset="0"/>
              </a:rPr>
              <a:t>.</a:t>
            </a:r>
          </a:p>
          <a:p>
            <a:r>
              <a:rPr lang="ru-RU" dirty="0">
                <a:latin typeface="Monotype Corsiva" pitchFamily="66" charset="0"/>
              </a:rPr>
              <a:t>Существует довольно много браузеров. Самые популярные: </a:t>
            </a:r>
            <a:r>
              <a:rPr lang="sq-AL" dirty="0">
                <a:latin typeface="Monotype Corsiva" pitchFamily="66" charset="0"/>
              </a:rPr>
              <a:t>Google Chrome</a:t>
            </a:r>
            <a:r>
              <a:rPr lang="sq-AL" dirty="0" smtClean="0">
                <a:latin typeface="Monotype Corsiva" pitchFamily="66" charset="0"/>
              </a:rPr>
              <a:t>,</a:t>
            </a:r>
            <a:r>
              <a:rPr lang="ru-RU" dirty="0" smtClean="0">
                <a:latin typeface="Monotype Corsiva" pitchFamily="66" charset="0"/>
              </a:rPr>
              <a:t> </a:t>
            </a:r>
            <a:r>
              <a:rPr lang="en-US" dirty="0" smtClean="0">
                <a:latin typeface="Monotype Corsiva" pitchFamily="66" charset="0"/>
              </a:rPr>
              <a:t>Amigo</a:t>
            </a:r>
            <a:r>
              <a:rPr lang="ru-RU" dirty="0" smtClean="0">
                <a:latin typeface="Monotype Corsiva" pitchFamily="66" charset="0"/>
              </a:rPr>
              <a:t>,</a:t>
            </a:r>
            <a:r>
              <a:rPr lang="sq-AL" dirty="0" smtClean="0">
                <a:latin typeface="Monotype Corsiva" pitchFamily="66" charset="0"/>
              </a:rPr>
              <a:t>Opera</a:t>
            </a:r>
            <a:r>
              <a:rPr lang="ru-RU" dirty="0" smtClean="0">
                <a:latin typeface="Monotype Corsiva" pitchFamily="66" charset="0"/>
              </a:rPr>
              <a:t>, </a:t>
            </a:r>
            <a:r>
              <a:rPr lang="en-US" dirty="0" smtClean="0">
                <a:latin typeface="Monotype Corsiva" pitchFamily="66" charset="0"/>
              </a:rPr>
              <a:t>Opera mini</a:t>
            </a:r>
            <a:r>
              <a:rPr lang="ru-RU" dirty="0" smtClean="0">
                <a:latin typeface="Monotype Corsiva" pitchFamily="66" charset="0"/>
              </a:rPr>
              <a:t> </a:t>
            </a:r>
            <a:r>
              <a:rPr lang="en-US" dirty="0" smtClean="0">
                <a:latin typeface="Monotype Corsiva" pitchFamily="66" charset="0"/>
              </a:rPr>
              <a:t>(</a:t>
            </a:r>
            <a:r>
              <a:rPr lang="ru-RU" dirty="0" smtClean="0">
                <a:latin typeface="Monotype Corsiva" pitchFamily="66" charset="0"/>
              </a:rPr>
              <a:t>для мобильных телефонов).</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9458"/>
                                        </p:tgtEl>
                                        <p:attrNameLst>
                                          <p:attrName>style.visibility</p:attrName>
                                        </p:attrNameLst>
                                      </p:cBhvr>
                                      <p:to>
                                        <p:strVal val="visible"/>
                                      </p:to>
                                    </p:set>
                                    <p:anim calcmode="lin" valueType="num">
                                      <p:cBhvr additive="base">
                                        <p:cTn id="22" dur="500" fill="hold"/>
                                        <p:tgtEl>
                                          <p:spTgt spid="19458"/>
                                        </p:tgtEl>
                                        <p:attrNameLst>
                                          <p:attrName>ppt_x</p:attrName>
                                        </p:attrNameLst>
                                      </p:cBhvr>
                                      <p:tavLst>
                                        <p:tav tm="0">
                                          <p:val>
                                            <p:strVal val="#ppt_x"/>
                                          </p:val>
                                        </p:tav>
                                        <p:tav tm="100000">
                                          <p:val>
                                            <p:strVal val="#ppt_x"/>
                                          </p:val>
                                        </p:tav>
                                      </p:tavLst>
                                    </p:anim>
                                    <p:anim calcmode="lin" valueType="num">
                                      <p:cBhvr additive="base">
                                        <p:cTn id="23"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87</TotalTime>
  <Words>184</Words>
  <Application>Microsoft Office PowerPoint</Application>
  <PresentationFormat>Экран (4:3)</PresentationFormat>
  <Paragraphs>75</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Апекс</vt:lpstr>
      <vt:lpstr>История создания интернета.</vt:lpstr>
      <vt:lpstr>Интернет-это..</vt:lpstr>
      <vt:lpstr>Написание.</vt:lpstr>
      <vt:lpstr>Ключевые уровни Интернета.</vt:lpstr>
      <vt:lpstr> Предсказания появления. </vt:lpstr>
      <vt:lpstr> Перспективы. </vt:lpstr>
      <vt:lpstr> Протоколы. </vt:lpstr>
      <vt:lpstr>Услуги.</vt:lpstr>
      <vt:lpstr>Браузеры.</vt:lpstr>
      <vt:lpstr>Языки.</vt:lpstr>
      <vt:lpstr>Слайд 11</vt:lpstr>
      <vt:lpstr>Слайд 12</vt:lpstr>
      <vt:lpstr>Слайд 13</vt:lpstr>
      <vt:lpstr>Интернет-зависимость.</vt:lpstr>
      <vt:lpstr>Конец</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создания интернета.</dc:title>
  <dc:creator>Admin</dc:creator>
  <cp:lastModifiedBy>Admin</cp:lastModifiedBy>
  <cp:revision>9</cp:revision>
  <dcterms:created xsi:type="dcterms:W3CDTF">2015-02-01T08:27:05Z</dcterms:created>
  <dcterms:modified xsi:type="dcterms:W3CDTF">2015-02-01T09:54:51Z</dcterms:modified>
</cp:coreProperties>
</file>