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56" r:id="rId2"/>
    <p:sldId id="263" r:id="rId3"/>
    <p:sldId id="257" r:id="rId4"/>
    <p:sldId id="258" r:id="rId5"/>
    <p:sldId id="260" r:id="rId6"/>
    <p:sldId id="259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10BB6-02B1-4A37-8B72-4A08E0BC2017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D2D8D-527F-4573-AB64-84CBB75CA6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10BB6-02B1-4A37-8B72-4A08E0BC2017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D2D8D-527F-4573-AB64-84CBB75CA6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10BB6-02B1-4A37-8B72-4A08E0BC2017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D2D8D-527F-4573-AB64-84CBB75CA6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10BB6-02B1-4A37-8B72-4A08E0BC2017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D2D8D-527F-4573-AB64-84CBB75CA6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10BB6-02B1-4A37-8B72-4A08E0BC2017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D2D8D-527F-4573-AB64-84CBB75CA6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10BB6-02B1-4A37-8B72-4A08E0BC2017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D2D8D-527F-4573-AB64-84CBB75CA6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10BB6-02B1-4A37-8B72-4A08E0BC2017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D2D8D-527F-4573-AB64-84CBB75CA6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10BB6-02B1-4A37-8B72-4A08E0BC2017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D2D8D-527F-4573-AB64-84CBB75CA6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10BB6-02B1-4A37-8B72-4A08E0BC2017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D2D8D-527F-4573-AB64-84CBB75CA6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10BB6-02B1-4A37-8B72-4A08E0BC2017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D2D8D-527F-4573-AB64-84CBB75CA6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10BB6-02B1-4A37-8B72-4A08E0BC2017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D8D2D8D-527F-4573-AB64-84CBB75CA6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DC10BB6-02B1-4A37-8B72-4A08E0BC2017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D8D2D8D-527F-4573-AB64-84CBB75CA61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371600"/>
            <a:ext cx="8568952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       </a:t>
            </a:r>
            <a:r>
              <a:rPr lang="ru-RU" sz="6600" i="1" dirty="0" smtClean="0"/>
              <a:t>«ЗИМА </a:t>
            </a:r>
            <a:r>
              <a:rPr lang="ru-RU" sz="6600" i="1" smtClean="0"/>
              <a:t>МАХНУЛА </a:t>
            </a:r>
            <a:r>
              <a:rPr lang="ru-RU" sz="6600" i="1" smtClean="0"/>
              <a:t>РУКАВОМ</a:t>
            </a:r>
            <a:r>
              <a:rPr lang="ru-RU" sz="6600" i="1" dirty="0" smtClean="0"/>
              <a:t>…»</a:t>
            </a:r>
            <a:endParaRPr lang="ru-RU" sz="66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2936768"/>
          </a:xfrm>
        </p:spPr>
        <p:txBody>
          <a:bodyPr>
            <a:normAutofit/>
          </a:bodyPr>
          <a:lstStyle/>
          <a:p>
            <a:r>
              <a:rPr lang="ru-RU" sz="2800" b="1" i="1" dirty="0" smtClean="0"/>
              <a:t>ТВОРЧЕСКАЯ СОВМЕСТНАЯ РАБОТА ПЕДАГОГА И ДЕТЕЙ СТАРШЕЙ ГРУППЫ.</a:t>
            </a:r>
          </a:p>
          <a:p>
            <a:endParaRPr lang="ru-RU" sz="2800" b="1" i="1" dirty="0" smtClean="0"/>
          </a:p>
          <a:p>
            <a:endParaRPr lang="ru-RU" sz="2800" b="1" i="1" dirty="0" smtClean="0"/>
          </a:p>
          <a:p>
            <a:r>
              <a:rPr lang="ru-RU" sz="2800" b="1" i="1" dirty="0" smtClean="0"/>
              <a:t>Выполнила : Костина .Г.А.</a:t>
            </a:r>
          </a:p>
          <a:p>
            <a:endParaRPr lang="ru-RU" sz="2800" b="1" i="1" dirty="0" smtClean="0"/>
          </a:p>
          <a:p>
            <a:endParaRPr lang="ru-RU" sz="2800" b="1" i="1" dirty="0" smtClean="0"/>
          </a:p>
          <a:p>
            <a:endParaRPr lang="ru-RU" sz="2800" b="1" i="1" dirty="0" smtClean="0"/>
          </a:p>
          <a:p>
            <a:endParaRPr lang="ru-RU" sz="2800" b="1" i="1" dirty="0" smtClean="0"/>
          </a:p>
          <a:p>
            <a:endParaRPr lang="ru-RU" sz="2800" b="1" i="1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412776"/>
            <a:ext cx="888025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Цели:</a:t>
            </a:r>
          </a:p>
          <a:p>
            <a:endParaRPr lang="ru-RU" sz="2400" b="1" i="1" dirty="0" smtClean="0"/>
          </a:p>
          <a:p>
            <a:pPr>
              <a:buFontTx/>
              <a:buChar char="-"/>
            </a:pPr>
            <a:r>
              <a:rPr lang="ru-RU" sz="2400" b="1" i="1" dirty="0" smtClean="0"/>
              <a:t>Знакомство детей с художественной литературой</a:t>
            </a:r>
          </a:p>
          <a:p>
            <a:r>
              <a:rPr lang="ru-RU" sz="2400" b="1" i="1" dirty="0" smtClean="0"/>
              <a:t>(с поэзией).</a:t>
            </a:r>
          </a:p>
          <a:p>
            <a:endParaRPr lang="ru-RU" sz="2400" b="1" i="1" dirty="0" smtClean="0"/>
          </a:p>
          <a:p>
            <a:pPr>
              <a:buFontTx/>
              <a:buChar char="-"/>
            </a:pPr>
            <a:r>
              <a:rPr lang="ru-RU" sz="2400" b="1" i="1" dirty="0" smtClean="0"/>
              <a:t>Приобщение детей к художественному слову через  </a:t>
            </a:r>
          </a:p>
          <a:p>
            <a:r>
              <a:rPr lang="ru-RU" sz="2400" b="1" i="1" dirty="0" smtClean="0"/>
              <a:t>продуктивную деятельность(работы детей)</a:t>
            </a:r>
          </a:p>
          <a:p>
            <a:endParaRPr lang="ru-RU" sz="2400" b="1" i="1" dirty="0" smtClean="0"/>
          </a:p>
          <a:p>
            <a:r>
              <a:rPr lang="ru-RU" sz="2400" b="1" i="1" dirty="0" smtClean="0"/>
              <a:t>- Развитие эстетического вкуса.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 descr="C:\Users\иван александров\Desktop\20141230_1607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4437112"/>
            <a:ext cx="2376264" cy="2195736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иван александров\Desktop\20141230_16073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60648"/>
            <a:ext cx="2520280" cy="2115616"/>
          </a:xfrm>
          <a:prstGeom prst="cloud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5" name="Текст 2"/>
          <p:cNvSpPr>
            <a:spLocks noGrp="1"/>
          </p:cNvSpPr>
          <p:nvPr>
            <p:ph type="body" idx="2"/>
          </p:nvPr>
        </p:nvSpPr>
        <p:spPr>
          <a:xfrm>
            <a:off x="2987824" y="1772816"/>
            <a:ext cx="2448272" cy="4572000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rgbClr val="7030A0"/>
                </a:solidFill>
              </a:rPr>
              <a:t>Танец снежинок</a:t>
            </a:r>
          </a:p>
          <a:p>
            <a:endParaRPr lang="ru-RU" sz="1600" b="1" dirty="0" smtClean="0">
              <a:solidFill>
                <a:srgbClr val="7030A0"/>
              </a:solidFill>
            </a:endParaRPr>
          </a:p>
          <a:p>
            <a:r>
              <a:rPr lang="ru-RU" sz="1600" dirty="0" smtClean="0">
                <a:solidFill>
                  <a:srgbClr val="7030A0"/>
                </a:solidFill>
              </a:rPr>
              <a:t>Мы белые снежинки, </a:t>
            </a:r>
            <a:br>
              <a:rPr lang="ru-RU" sz="1600" dirty="0" smtClean="0">
                <a:solidFill>
                  <a:srgbClr val="7030A0"/>
                </a:solidFill>
              </a:rPr>
            </a:br>
            <a:r>
              <a:rPr lang="ru-RU" sz="1600" dirty="0" smtClean="0">
                <a:solidFill>
                  <a:srgbClr val="7030A0"/>
                </a:solidFill>
              </a:rPr>
              <a:t>Летим, летим, летим. </a:t>
            </a:r>
            <a:br>
              <a:rPr lang="ru-RU" sz="1600" dirty="0" smtClean="0">
                <a:solidFill>
                  <a:srgbClr val="7030A0"/>
                </a:solidFill>
              </a:rPr>
            </a:br>
            <a:r>
              <a:rPr lang="ru-RU" sz="1600" dirty="0" smtClean="0">
                <a:solidFill>
                  <a:srgbClr val="7030A0"/>
                </a:solidFill>
              </a:rPr>
              <a:t>Дорожки и тропинки </a:t>
            </a:r>
            <a:br>
              <a:rPr lang="ru-RU" sz="1600" dirty="0" smtClean="0">
                <a:solidFill>
                  <a:srgbClr val="7030A0"/>
                </a:solidFill>
              </a:rPr>
            </a:br>
            <a:r>
              <a:rPr lang="ru-RU" sz="1600" dirty="0" smtClean="0">
                <a:solidFill>
                  <a:srgbClr val="7030A0"/>
                </a:solidFill>
              </a:rPr>
              <a:t>Мы все запорошим. </a:t>
            </a:r>
            <a:br>
              <a:rPr lang="ru-RU" sz="1600" dirty="0" smtClean="0">
                <a:solidFill>
                  <a:srgbClr val="7030A0"/>
                </a:solidFill>
              </a:rPr>
            </a:br>
            <a:r>
              <a:rPr lang="ru-RU" sz="1600" dirty="0" smtClean="0">
                <a:solidFill>
                  <a:srgbClr val="7030A0"/>
                </a:solidFill>
              </a:rPr>
              <a:t/>
            </a:r>
            <a:br>
              <a:rPr lang="ru-RU" sz="1600" dirty="0" smtClean="0">
                <a:solidFill>
                  <a:srgbClr val="7030A0"/>
                </a:solidFill>
              </a:rPr>
            </a:br>
            <a:r>
              <a:rPr lang="ru-RU" sz="1600" dirty="0" smtClean="0">
                <a:solidFill>
                  <a:srgbClr val="7030A0"/>
                </a:solidFill>
              </a:rPr>
              <a:t>Покружимся над садом </a:t>
            </a:r>
            <a:br>
              <a:rPr lang="ru-RU" sz="1600" dirty="0" smtClean="0">
                <a:solidFill>
                  <a:srgbClr val="7030A0"/>
                </a:solidFill>
              </a:rPr>
            </a:br>
            <a:r>
              <a:rPr lang="ru-RU" sz="1600" dirty="0" smtClean="0">
                <a:solidFill>
                  <a:srgbClr val="7030A0"/>
                </a:solidFill>
              </a:rPr>
              <a:t>В холодный день зимы </a:t>
            </a:r>
            <a:br>
              <a:rPr lang="ru-RU" sz="1600" dirty="0" smtClean="0">
                <a:solidFill>
                  <a:srgbClr val="7030A0"/>
                </a:solidFill>
              </a:rPr>
            </a:br>
            <a:r>
              <a:rPr lang="ru-RU" sz="1600" dirty="0" smtClean="0">
                <a:solidFill>
                  <a:srgbClr val="7030A0"/>
                </a:solidFill>
              </a:rPr>
              <a:t>И тихо сядем рядом </a:t>
            </a:r>
            <a:br>
              <a:rPr lang="ru-RU" sz="1600" dirty="0" smtClean="0">
                <a:solidFill>
                  <a:srgbClr val="7030A0"/>
                </a:solidFill>
              </a:rPr>
            </a:br>
            <a:r>
              <a:rPr lang="ru-RU" sz="1600" dirty="0" smtClean="0">
                <a:solidFill>
                  <a:srgbClr val="7030A0"/>
                </a:solidFill>
              </a:rPr>
              <a:t>С такими же, как мы. </a:t>
            </a:r>
            <a:br>
              <a:rPr lang="ru-RU" sz="1600" dirty="0" smtClean="0">
                <a:solidFill>
                  <a:srgbClr val="7030A0"/>
                </a:solidFill>
              </a:rPr>
            </a:br>
            <a:r>
              <a:rPr lang="ru-RU" sz="1600" dirty="0" smtClean="0">
                <a:solidFill>
                  <a:srgbClr val="7030A0"/>
                </a:solidFill>
              </a:rPr>
              <a:t/>
            </a:r>
            <a:br>
              <a:rPr lang="ru-RU" sz="1600" dirty="0" smtClean="0">
                <a:solidFill>
                  <a:srgbClr val="7030A0"/>
                </a:solidFill>
              </a:rPr>
            </a:br>
            <a:r>
              <a:rPr lang="ru-RU" sz="1600" dirty="0" smtClean="0">
                <a:solidFill>
                  <a:srgbClr val="7030A0"/>
                </a:solidFill>
              </a:rPr>
              <a:t>Танцуем над полями, </a:t>
            </a:r>
            <a:br>
              <a:rPr lang="ru-RU" sz="1600" dirty="0" smtClean="0">
                <a:solidFill>
                  <a:srgbClr val="7030A0"/>
                </a:solidFill>
              </a:rPr>
            </a:br>
            <a:r>
              <a:rPr lang="ru-RU" sz="1600" dirty="0" smtClean="0">
                <a:solidFill>
                  <a:srgbClr val="7030A0"/>
                </a:solidFill>
              </a:rPr>
              <a:t>Ведем, свой хоровод, </a:t>
            </a:r>
            <a:br>
              <a:rPr lang="ru-RU" sz="1600" dirty="0" smtClean="0">
                <a:solidFill>
                  <a:srgbClr val="7030A0"/>
                </a:solidFill>
              </a:rPr>
            </a:br>
            <a:r>
              <a:rPr lang="ru-RU" sz="1600" dirty="0" smtClean="0">
                <a:solidFill>
                  <a:srgbClr val="7030A0"/>
                </a:solidFill>
              </a:rPr>
              <a:t>Куда, не знаем сами, </a:t>
            </a:r>
            <a:br>
              <a:rPr lang="ru-RU" sz="1600" dirty="0" smtClean="0">
                <a:solidFill>
                  <a:srgbClr val="7030A0"/>
                </a:solidFill>
              </a:rPr>
            </a:br>
            <a:r>
              <a:rPr lang="ru-RU" sz="1600" dirty="0" smtClean="0">
                <a:solidFill>
                  <a:srgbClr val="7030A0"/>
                </a:solidFill>
              </a:rPr>
              <a:t>Нас ветер понесет.</a:t>
            </a:r>
          </a:p>
          <a:p>
            <a:r>
              <a:rPr lang="ru-RU" sz="1600" dirty="0" smtClean="0">
                <a:solidFill>
                  <a:srgbClr val="7030A0"/>
                </a:solidFill>
              </a:rPr>
              <a:t> Александр Твардовский.</a:t>
            </a:r>
            <a:endParaRPr lang="ru-RU" sz="1600" dirty="0">
              <a:solidFill>
                <a:srgbClr val="7030A0"/>
              </a:solidFill>
            </a:endParaRPr>
          </a:p>
        </p:txBody>
      </p:sp>
      <p:pic>
        <p:nvPicPr>
          <p:cNvPr id="1027" name="Picture 3" descr="C:\Users\иван александров\Desktop\20141230_1608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2204864"/>
            <a:ext cx="2555776" cy="2088232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029" name="Picture 5" descr="C:\Users\иван александров\Desktop\20141230_1607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573016"/>
            <a:ext cx="2376264" cy="2195736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028" name="Picture 4" descr="C:\Users\иван александров\Desktop\20141230_16075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476672"/>
            <a:ext cx="2160240" cy="2088232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376417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20141230_155635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528" b="1528"/>
          <a:stretch>
            <a:fillRect/>
          </a:stretch>
        </p:blipFill>
        <p:spPr>
          <a:xfrm rot="1015337">
            <a:off x="3483268" y="1273436"/>
            <a:ext cx="5029200" cy="3657600"/>
          </a:xfrm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relaxedInset"/>
          </a:sp3d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23528" y="-2835696"/>
            <a:ext cx="2376264" cy="847889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0" tIns="88872" rIns="0" bIns="17457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333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5400" b="1" i="0" u="none" strike="noStrike" cap="none" normalizeH="0" baseline="0" dirty="0" smtClean="0">
                <a:ln>
                  <a:noFill/>
                </a:ln>
                <a:solidFill>
                  <a:srgbClr val="601802"/>
                </a:solidFill>
                <a:effectLst/>
                <a:latin typeface="Trebuchet MS" pitchFamily="34" charset="0"/>
                <a:cs typeface="Arial" pitchFamily="34" charset="0"/>
              </a:rPr>
              <a:t>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601802"/>
                </a:solidFill>
                <a:effectLst/>
                <a:latin typeface="Trebuchet MS" pitchFamily="34" charset="0"/>
                <a:cs typeface="Arial" pitchFamily="34" charset="0"/>
              </a:rPr>
              <a:t>                                                   </a:t>
            </a: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Вот север, тучи нагоняя,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Дохнул, завыл - и вот сама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Идёт волшебница зима.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 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Пришла</a:t>
            </a:r>
            <a:r>
              <a:rPr kumimoji="0" lang="ru-RU" sz="12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рассыпалась; клоками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Повисла на суках дубов;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Легла волнистыми коврами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Среди полей, вокруг холмов;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Брега с недвижною рекою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Сровняла пухлой пеленою;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Блеснул мороз. И рады мы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Проказам матушки-зимы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.</a:t>
            </a: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solidFill>
                  <a:srgbClr val="000000"/>
                </a:solidFill>
                <a:latin typeface="Helvetica Neue"/>
                <a:cs typeface="Arial" pitchFamily="34" charset="0"/>
              </a:rPr>
              <a:t>                   </a:t>
            </a:r>
            <a:r>
              <a:rPr lang="ru-RU" sz="1200" dirty="0" smtClean="0">
                <a:solidFill>
                  <a:srgbClr val="000000"/>
                </a:solidFill>
                <a:latin typeface="Helvetica Neue"/>
                <a:cs typeface="Arial" pitchFamily="34" charset="0"/>
              </a:rPr>
              <a:t>А.Пушкин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601802"/>
              </a:solidFill>
              <a:effectLst/>
              <a:latin typeface="Trebuchet MS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36096" y="548680"/>
            <a:ext cx="3250704" cy="2664296"/>
          </a:xfrm>
        </p:spPr>
        <p:txBody>
          <a:bodyPr>
            <a:noAutofit/>
          </a:bodyPr>
          <a:lstStyle/>
          <a:p>
            <a:r>
              <a:rPr lang="ru-RU" sz="1600" dirty="0" smtClean="0"/>
              <a:t>Белый снег пушистый</a:t>
            </a:r>
            <a:br>
              <a:rPr lang="ru-RU" sz="1600" dirty="0" smtClean="0"/>
            </a:br>
            <a:r>
              <a:rPr lang="ru-RU" sz="1600" dirty="0" smtClean="0"/>
              <a:t>В воздухе кружится</a:t>
            </a:r>
            <a:br>
              <a:rPr lang="ru-RU" sz="1600" dirty="0" smtClean="0"/>
            </a:br>
            <a:r>
              <a:rPr lang="ru-RU" sz="1600" dirty="0" smtClean="0"/>
              <a:t>И на землю тихо</a:t>
            </a:r>
            <a:br>
              <a:rPr lang="ru-RU" sz="1600" dirty="0" smtClean="0"/>
            </a:br>
            <a:r>
              <a:rPr lang="ru-RU" sz="1600" dirty="0" smtClean="0"/>
              <a:t>Падает, ложится.</a:t>
            </a:r>
            <a:br>
              <a:rPr lang="ru-RU" sz="1600" dirty="0" smtClean="0"/>
            </a:br>
            <a:r>
              <a:rPr lang="ru-RU" sz="1600" dirty="0" smtClean="0"/>
              <a:t> </a:t>
            </a:r>
            <a:br>
              <a:rPr lang="ru-RU" sz="1600" dirty="0" smtClean="0"/>
            </a:br>
            <a:r>
              <a:rPr lang="ru-RU" sz="1600" dirty="0" smtClean="0"/>
              <a:t>И под утро снегом</a:t>
            </a:r>
            <a:br>
              <a:rPr lang="ru-RU" sz="1600" dirty="0" smtClean="0"/>
            </a:br>
            <a:r>
              <a:rPr lang="ru-RU" sz="1600" dirty="0" smtClean="0"/>
              <a:t>Поле забелело,</a:t>
            </a:r>
            <a:br>
              <a:rPr lang="ru-RU" sz="1600" dirty="0" smtClean="0"/>
            </a:br>
            <a:r>
              <a:rPr lang="ru-RU" sz="1600" dirty="0" smtClean="0"/>
              <a:t>Точно пеленою</a:t>
            </a:r>
            <a:br>
              <a:rPr lang="ru-RU" sz="1600" dirty="0" smtClean="0"/>
            </a:br>
            <a:r>
              <a:rPr lang="ru-RU" sz="1600" dirty="0" smtClean="0"/>
              <a:t>Всё его одело.</a:t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17410" name="Picture 2" descr="C:\Users\иван александров\Desktop\20141230_15565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76672"/>
            <a:ext cx="3816424" cy="3388990"/>
          </a:xfrm>
          <a:prstGeom prst="flowChartAlternateProcess">
            <a:avLst/>
          </a:prstGeom>
          <a:noFill/>
        </p:spPr>
      </p:pic>
      <p:pic>
        <p:nvPicPr>
          <p:cNvPr id="17411" name="Picture 3" descr="C:\Users\иван александров\Desktop\20141230_15571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140968"/>
            <a:ext cx="4182616" cy="3388990"/>
          </a:xfrm>
          <a:prstGeom prst="flowChartAlternateProcess">
            <a:avLst/>
          </a:prstGeom>
          <a:noFill/>
        </p:spPr>
      </p:pic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1259632" y="3959305"/>
            <a:ext cx="2808312" cy="215443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333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Helvetica Neue"/>
                <a:cs typeface="Arial" pitchFamily="34" charset="0"/>
              </a:rPr>
              <a:t>Тёмный лес что шапкой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Helvetica Neue"/>
                <a:cs typeface="Arial" pitchFamily="34" charset="0"/>
              </a:rPr>
              <a:t>Принакрылся чудной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Helvetica Neue"/>
                <a:cs typeface="Arial" pitchFamily="34" charset="0"/>
              </a:rPr>
              <a:t>И заснул под нею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Helvetica Neue"/>
                <a:cs typeface="Arial" pitchFamily="34" charset="0"/>
              </a:rPr>
              <a:t>Крепко, непробудно...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Helvetica Neue"/>
                <a:cs typeface="Arial" pitchFamily="34" charset="0"/>
              </a:rPr>
              <a:t> 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Helvetica Neue"/>
                <a:cs typeface="Arial" pitchFamily="34" charset="0"/>
              </a:rPr>
              <a:t>Стали дни коротки,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Helvetica Neue"/>
                <a:cs typeface="Arial" pitchFamily="34" charset="0"/>
              </a:rPr>
              <a:t>Солнце светит мало,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Helvetica Neue"/>
                <a:cs typeface="Arial" pitchFamily="34" charset="0"/>
              </a:rPr>
              <a:t>Вот пришли морозы,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Helvetica Neue"/>
                <a:cs typeface="Arial" pitchFamily="34" charset="0"/>
              </a:rPr>
              <a:t>И зима настала.</a:t>
            </a: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latin typeface="Helvetica Neue"/>
                <a:cs typeface="Arial" pitchFamily="34" charset="0"/>
              </a:rPr>
              <a:t>                       И.Суриков.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771800" y="980728"/>
            <a:ext cx="3816424" cy="5374197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7030A0"/>
                </a:solidFill>
              </a:rPr>
              <a:t>Снежинки</a:t>
            </a:r>
          </a:p>
          <a:p>
            <a:r>
              <a:rPr lang="ru-RU" sz="1800" i="1" dirty="0" smtClean="0">
                <a:solidFill>
                  <a:srgbClr val="7030A0"/>
                </a:solidFill>
              </a:rPr>
              <a:t>С. </a:t>
            </a:r>
            <a:r>
              <a:rPr lang="ru-RU" sz="1800" i="1" dirty="0" err="1" smtClean="0">
                <a:solidFill>
                  <a:srgbClr val="7030A0"/>
                </a:solidFill>
              </a:rPr>
              <a:t>Баруздин</a:t>
            </a:r>
            <a:r>
              <a:rPr lang="ru-RU" sz="1800" dirty="0" smtClean="0">
                <a:solidFill>
                  <a:srgbClr val="7030A0"/>
                </a:solidFill>
              </a:rPr>
              <a:t/>
            </a:r>
            <a:br>
              <a:rPr lang="ru-RU" sz="1800" dirty="0" smtClean="0">
                <a:solidFill>
                  <a:srgbClr val="7030A0"/>
                </a:solidFill>
              </a:rPr>
            </a:br>
            <a:r>
              <a:rPr lang="ru-RU" sz="1800" dirty="0" smtClean="0">
                <a:solidFill>
                  <a:srgbClr val="7030A0"/>
                </a:solidFill>
              </a:rPr>
              <a:t>Зима снегами </a:t>
            </a:r>
            <a:r>
              <a:rPr lang="ru-RU" sz="1800" dirty="0" err="1" smtClean="0">
                <a:solidFill>
                  <a:srgbClr val="7030A0"/>
                </a:solidFill>
              </a:rPr>
              <a:t>въюжится</a:t>
            </a:r>
            <a:r>
              <a:rPr lang="ru-RU" sz="1800" dirty="0" smtClean="0">
                <a:solidFill>
                  <a:srgbClr val="7030A0"/>
                </a:solidFill>
              </a:rPr>
              <a:t/>
            </a:r>
            <a:br>
              <a:rPr lang="ru-RU" sz="1800" dirty="0" smtClean="0">
                <a:solidFill>
                  <a:srgbClr val="7030A0"/>
                </a:solidFill>
              </a:rPr>
            </a:br>
            <a:r>
              <a:rPr lang="ru-RU" sz="1800" dirty="0" smtClean="0">
                <a:solidFill>
                  <a:srgbClr val="7030A0"/>
                </a:solidFill>
              </a:rPr>
              <a:t>С утра и дотемна.</a:t>
            </a:r>
            <a:br>
              <a:rPr lang="ru-RU" sz="1800" dirty="0" smtClean="0">
                <a:solidFill>
                  <a:srgbClr val="7030A0"/>
                </a:solidFill>
              </a:rPr>
            </a:br>
            <a:r>
              <a:rPr lang="ru-RU" sz="1800" dirty="0" smtClean="0">
                <a:solidFill>
                  <a:srgbClr val="7030A0"/>
                </a:solidFill>
              </a:rPr>
              <a:t>Снежинки вьются, кружатся </a:t>
            </a:r>
            <a:br>
              <a:rPr lang="ru-RU" sz="1800" dirty="0" smtClean="0">
                <a:solidFill>
                  <a:srgbClr val="7030A0"/>
                </a:solidFill>
              </a:rPr>
            </a:br>
            <a:r>
              <a:rPr lang="ru-RU" sz="1800" dirty="0" smtClean="0">
                <a:solidFill>
                  <a:srgbClr val="7030A0"/>
                </a:solidFill>
              </a:rPr>
              <a:t>У нашего окна.</a:t>
            </a:r>
            <a:br>
              <a:rPr lang="ru-RU" sz="1800" dirty="0" smtClean="0">
                <a:solidFill>
                  <a:srgbClr val="7030A0"/>
                </a:solidFill>
              </a:rPr>
            </a:br>
            <a:r>
              <a:rPr lang="ru-RU" sz="1800" dirty="0" smtClean="0">
                <a:solidFill>
                  <a:srgbClr val="7030A0"/>
                </a:solidFill>
              </a:rPr>
              <a:t/>
            </a:r>
            <a:br>
              <a:rPr lang="ru-RU" sz="1800" dirty="0" smtClean="0">
                <a:solidFill>
                  <a:srgbClr val="7030A0"/>
                </a:solidFill>
              </a:rPr>
            </a:br>
            <a:r>
              <a:rPr lang="ru-RU" sz="1800" dirty="0" smtClean="0">
                <a:solidFill>
                  <a:srgbClr val="7030A0"/>
                </a:solidFill>
              </a:rPr>
              <a:t>Как будто звезды искрами</a:t>
            </a:r>
            <a:br>
              <a:rPr lang="ru-RU" sz="1800" dirty="0" smtClean="0">
                <a:solidFill>
                  <a:srgbClr val="7030A0"/>
                </a:solidFill>
              </a:rPr>
            </a:br>
            <a:r>
              <a:rPr lang="ru-RU" sz="1800" dirty="0" smtClean="0">
                <a:solidFill>
                  <a:srgbClr val="7030A0"/>
                </a:solidFill>
              </a:rPr>
              <a:t>Рассыпались кругом.</a:t>
            </a:r>
            <a:br>
              <a:rPr lang="ru-RU" sz="1800" dirty="0" smtClean="0">
                <a:solidFill>
                  <a:srgbClr val="7030A0"/>
                </a:solidFill>
              </a:rPr>
            </a:br>
            <a:r>
              <a:rPr lang="ru-RU" sz="1800" dirty="0" smtClean="0">
                <a:solidFill>
                  <a:srgbClr val="7030A0"/>
                </a:solidFill>
              </a:rPr>
              <a:t>Несутся, серебристые,</a:t>
            </a:r>
            <a:br>
              <a:rPr lang="ru-RU" sz="1800" dirty="0" smtClean="0">
                <a:solidFill>
                  <a:srgbClr val="7030A0"/>
                </a:solidFill>
              </a:rPr>
            </a:br>
            <a:r>
              <a:rPr lang="ru-RU" sz="1800" dirty="0" smtClean="0">
                <a:solidFill>
                  <a:srgbClr val="7030A0"/>
                </a:solidFill>
              </a:rPr>
              <a:t>Заглядывают в дом.</a:t>
            </a:r>
            <a:br>
              <a:rPr lang="ru-RU" sz="1800" dirty="0" smtClean="0">
                <a:solidFill>
                  <a:srgbClr val="7030A0"/>
                </a:solidFill>
              </a:rPr>
            </a:br>
            <a:r>
              <a:rPr lang="ru-RU" sz="1800" dirty="0" smtClean="0">
                <a:solidFill>
                  <a:srgbClr val="7030A0"/>
                </a:solidFill>
              </a:rPr>
              <a:t/>
            </a:r>
            <a:br>
              <a:rPr lang="ru-RU" sz="1800" dirty="0" smtClean="0">
                <a:solidFill>
                  <a:srgbClr val="7030A0"/>
                </a:solidFill>
              </a:rPr>
            </a:br>
            <a:r>
              <a:rPr lang="ru-RU" sz="1800" dirty="0" smtClean="0">
                <a:solidFill>
                  <a:srgbClr val="7030A0"/>
                </a:solidFill>
              </a:rPr>
              <a:t>То в комнату попросятся,</a:t>
            </a:r>
            <a:br>
              <a:rPr lang="ru-RU" sz="1800" dirty="0" smtClean="0">
                <a:solidFill>
                  <a:srgbClr val="7030A0"/>
                </a:solidFill>
              </a:rPr>
            </a:br>
            <a:r>
              <a:rPr lang="ru-RU" sz="1800" dirty="0" smtClean="0">
                <a:solidFill>
                  <a:srgbClr val="7030A0"/>
                </a:solidFill>
              </a:rPr>
              <a:t>То снова убегут,</a:t>
            </a:r>
            <a:br>
              <a:rPr lang="ru-RU" sz="1800" dirty="0" smtClean="0">
                <a:solidFill>
                  <a:srgbClr val="7030A0"/>
                </a:solidFill>
              </a:rPr>
            </a:br>
            <a:r>
              <a:rPr lang="ru-RU" sz="1800" dirty="0" smtClean="0">
                <a:solidFill>
                  <a:srgbClr val="7030A0"/>
                </a:solidFill>
              </a:rPr>
              <a:t>За стеклами проносятся,</a:t>
            </a:r>
            <a:br>
              <a:rPr lang="ru-RU" sz="1800" dirty="0" smtClean="0">
                <a:solidFill>
                  <a:srgbClr val="7030A0"/>
                </a:solidFill>
              </a:rPr>
            </a:br>
            <a:r>
              <a:rPr lang="ru-RU" sz="1800" dirty="0" smtClean="0">
                <a:solidFill>
                  <a:srgbClr val="7030A0"/>
                </a:solidFill>
              </a:rPr>
              <a:t>На улицу зовут.</a:t>
            </a:r>
            <a:endParaRPr lang="ru-RU" sz="1800" dirty="0">
              <a:solidFill>
                <a:srgbClr val="7030A0"/>
              </a:solidFill>
            </a:endParaRPr>
          </a:p>
        </p:txBody>
      </p:sp>
      <p:pic>
        <p:nvPicPr>
          <p:cNvPr id="1026" name="Picture 2" descr="C:\Users\иван александров\Desktop\20141230_15593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4784"/>
            <a:ext cx="2818656" cy="4752528"/>
          </a:xfrm>
          <a:prstGeom prst="flowChartAlternateProcess">
            <a:avLst/>
          </a:prstGeom>
          <a:noFill/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1027" name="Picture 3" descr="C:\Users\иван александров\Desktop\20141230_1600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1412776"/>
            <a:ext cx="2736304" cy="4752528"/>
          </a:xfrm>
          <a:prstGeom prst="flowChartAlternateProcess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64088" y="2276872"/>
            <a:ext cx="3528392" cy="3971528"/>
          </a:xfrm>
        </p:spPr>
        <p:txBody>
          <a:bodyPr>
            <a:normAutofit/>
          </a:bodyPr>
          <a:lstStyle/>
          <a:p>
            <a:r>
              <a:rPr lang="ru-RU" sz="1600" i="1" dirty="0" smtClean="0"/>
              <a:t>И. </a:t>
            </a:r>
            <a:r>
              <a:rPr lang="ru-RU" sz="1600" i="1" dirty="0" err="1" smtClean="0"/>
              <a:t>Бурсов</a:t>
            </a:r>
            <a:endParaRPr lang="ru-RU" sz="1600" dirty="0" smtClean="0"/>
          </a:p>
          <a:p>
            <a:r>
              <a:rPr lang="ru-RU" sz="1600" dirty="0" smtClean="0"/>
              <a:t>Посмотрите-ка, ребята, </a:t>
            </a:r>
            <a:br>
              <a:rPr lang="ru-RU" sz="1600" dirty="0" smtClean="0"/>
            </a:br>
            <a:r>
              <a:rPr lang="ru-RU" sz="1600" dirty="0" smtClean="0"/>
              <a:t>Все вокруг покрыла вата! </a:t>
            </a:r>
            <a:br>
              <a:rPr lang="ru-RU" sz="1600" dirty="0" smtClean="0"/>
            </a:br>
            <a:r>
              <a:rPr lang="ru-RU" sz="1600" dirty="0" smtClean="0"/>
              <a:t>А в ответ раздался смех:</a:t>
            </a:r>
            <a:br>
              <a:rPr lang="ru-RU" sz="1600" dirty="0" smtClean="0"/>
            </a:br>
            <a:r>
              <a:rPr lang="ru-RU" sz="1600" dirty="0" smtClean="0"/>
              <a:t>— Это выпал первый снег. </a:t>
            </a:r>
            <a:br>
              <a:rPr lang="ru-RU" sz="1600" dirty="0" smtClean="0"/>
            </a:br>
            <a:r>
              <a:rPr lang="ru-RU" sz="1600" dirty="0" smtClean="0"/>
              <a:t>Не согласна только Люба:</a:t>
            </a:r>
            <a:br>
              <a:rPr lang="ru-RU" sz="1600" dirty="0" smtClean="0"/>
            </a:br>
            <a:r>
              <a:rPr lang="ru-RU" sz="1600" dirty="0" smtClean="0"/>
              <a:t>— Это вовсе не снежок — </a:t>
            </a:r>
            <a:br>
              <a:rPr lang="ru-RU" sz="1600" dirty="0" smtClean="0"/>
            </a:br>
            <a:r>
              <a:rPr lang="ru-RU" sz="1600" dirty="0" smtClean="0"/>
              <a:t>Дед Мороз почистил зубы </a:t>
            </a:r>
            <a:br>
              <a:rPr lang="ru-RU" sz="1600" dirty="0" smtClean="0"/>
            </a:br>
            <a:r>
              <a:rPr lang="ru-RU" sz="1600" dirty="0" smtClean="0"/>
              <a:t>И рассыпал порошок.</a:t>
            </a:r>
            <a:endParaRPr lang="ru-RU" sz="1600" dirty="0"/>
          </a:p>
        </p:txBody>
      </p:sp>
      <p:pic>
        <p:nvPicPr>
          <p:cNvPr id="18434" name="Picture 2" descr="C:\Users\иван александров\Desktop\20141230_16000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21025720">
            <a:off x="465419" y="1778186"/>
            <a:ext cx="4716214" cy="3833812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03648" y="1484784"/>
            <a:ext cx="6264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/>
              <a:t>СПАСИБО ЗА ВНИМАНИЕ!</a:t>
            </a:r>
            <a:endParaRPr lang="ru-RU" sz="3600" b="1" i="1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120</TotalTime>
  <Words>74</Words>
  <Application>Microsoft Office PowerPoint</Application>
  <PresentationFormat>Экран (4:3)</PresentationFormat>
  <Paragraphs>51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       «ЗИМА МАХНУЛА РУКАВОМ…»</vt:lpstr>
      <vt:lpstr>Слайд 2</vt:lpstr>
      <vt:lpstr>Слайд 3</vt:lpstr>
      <vt:lpstr>Слайд 4</vt:lpstr>
      <vt:lpstr>Белый снег пушистый В воздухе кружится И на землю тихо Падает, ложится.   И под утро снегом Поле забелело, Точно пеленою Всё его одело. 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иван александров</dc:creator>
  <cp:lastModifiedBy>иван александров</cp:lastModifiedBy>
  <cp:revision>17</cp:revision>
  <dcterms:created xsi:type="dcterms:W3CDTF">2015-01-22T15:31:14Z</dcterms:created>
  <dcterms:modified xsi:type="dcterms:W3CDTF">2015-05-04T19:15:41Z</dcterms:modified>
</cp:coreProperties>
</file>