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343" r:id="rId2"/>
    <p:sldId id="288" r:id="rId3"/>
    <p:sldId id="357" r:id="rId4"/>
    <p:sldId id="341" r:id="rId5"/>
    <p:sldId id="382" r:id="rId6"/>
    <p:sldId id="359" r:id="rId7"/>
    <p:sldId id="361" r:id="rId8"/>
    <p:sldId id="305" r:id="rId9"/>
    <p:sldId id="372" r:id="rId10"/>
    <p:sldId id="376" r:id="rId11"/>
    <p:sldId id="377" r:id="rId12"/>
    <p:sldId id="369" r:id="rId13"/>
    <p:sldId id="370" r:id="rId14"/>
    <p:sldId id="380" r:id="rId15"/>
    <p:sldId id="371" r:id="rId16"/>
    <p:sldId id="365" r:id="rId17"/>
    <p:sldId id="381" r:id="rId18"/>
    <p:sldId id="366" r:id="rId19"/>
    <p:sldId id="36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FF"/>
    <a:srgbClr val="009900"/>
    <a:srgbClr val="FF33CC"/>
    <a:srgbClr val="33CC33"/>
    <a:srgbClr val="00FFFF"/>
    <a:srgbClr val="FFCCFF"/>
    <a:srgbClr val="FFFFCC"/>
    <a:srgbClr val="CC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1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A7C09-2076-44CD-B6D2-121C52A09B16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BC618-F51D-45C8-89CA-2B11865DDF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BC618-F51D-45C8-89CA-2B11865DDF5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D2C18FB-8677-4628-9CBE-13EE93EEBD33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1AF59F-C783-4CA2-8A62-BBE9ED1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18FB-8677-4628-9CBE-13EE93EEBD33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AF59F-C783-4CA2-8A62-BBE9ED1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D2C18FB-8677-4628-9CBE-13EE93EEBD33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21AF59F-C783-4CA2-8A62-BBE9ED1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18FB-8677-4628-9CBE-13EE93EEBD33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1AF59F-C783-4CA2-8A62-BBE9ED1F6E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18FB-8677-4628-9CBE-13EE93EEBD33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21AF59F-C783-4CA2-8A62-BBE9ED1F6E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D2C18FB-8677-4628-9CBE-13EE93EEBD33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21AF59F-C783-4CA2-8A62-BBE9ED1F6E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D2C18FB-8677-4628-9CBE-13EE93EEBD33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21AF59F-C783-4CA2-8A62-BBE9ED1F6E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18FB-8677-4628-9CBE-13EE93EEBD33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1AF59F-C783-4CA2-8A62-BBE9ED1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18FB-8677-4628-9CBE-13EE93EEBD33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21AF59F-C783-4CA2-8A62-BBE9ED1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18FB-8677-4628-9CBE-13EE93EEBD33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1AF59F-C783-4CA2-8A62-BBE9ED1F6E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D2C18FB-8677-4628-9CBE-13EE93EEBD33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21AF59F-C783-4CA2-8A62-BBE9ED1F6E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D2C18FB-8677-4628-9CBE-13EE93EEBD33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21AF59F-C783-4CA2-8A62-BBE9ED1F6E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colady.ru/wp-content/uploads/2014/02/kak_vybrat_kapronovye_kolgotki_pravilno.jpg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images.yandex.ru/yandsearch?ed=1&amp;text=%D0%A0%D0%BE%D0%BB%D1%8C%20%D0%B8%D0%BD%D0%BD%D0%BE%D0%B2%D0%B0%D1%86%D0%B8%D0%BE%D0%BD%D0%BD%D1%8B%D1%85%20%D1%82%D0%B5%D1%85%D0%BD%D0%BE%D0%BB%D0%BE%D0%B3%D0%B8%D0%B9%20%D0%B2%20%D1%80%D0%B0%D0%B1%D0%BE%D1%82%D0%B5%20%D0%BC%D0%B0%D1%81%D1%82%D0%B5%D1%80%D0%B0%20%D0%BF%D1%80%D0%BE%D0%B8%D0%B7%D0%B2%D0%BE%D0%B4%D1%81%D1%82%D0%B2%D0%B5%D0%BD%D0%BD%D0%BE%D0%B3%D0%BE%20%D0%BE%D0%B1%D1%83%D1%87%D0%B5%D0%BD%D0%B8%D1%8F&amp;img_url=kak.ru/vimg/article/7850952f1945a00688194221830981ff.gif&amp;rpt=simage&amp;p=406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text=%D0%A0%D0%BE%D0%BB%D1%8C%20%D0%B8%D0%BD%D0%BD%D0%BE%D0%B2%D0%B0%D1%86%D0%B8%D0%BE%D0%BD%D0%BD%D1%8B%D1%85%20%D1%82%D0%B5%D1%85%D0%BD%D0%BE%D0%BB%D0%BE%D0%B3%D0%B8%D0%B9%20%D0%B2%20%D1%80%D0%B0%D0%B1%D0%BE%D1%82%D0%B5%20%D0%BC%D0%B0%D1%81%D1%82%D0%B5%D1%80%D0%B0%20%D0%BF%D1%80%D0%BE%D0%B8%D0%B7%D0%B2%D0%BE%D0%B4%D1%81%D1%82%D0%B2%D0%B5%D0%BD%D0%BD%D0%BE%D0%B3%D0%BE%20%D0%BE%D0%B1%D1%83%D1%87%D0%B5%D0%BD%D0%B8%D1%8F&amp;img_url=kak.ru/vimg/article/7850952f1945a00688194221830981ff.gif&amp;rpt=simage&amp;p=406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ed=1&amp;text=%D0%A0%D0%BE%D0%BB%D1%8C%20%D0%B8%D0%BD%D0%BD%D0%BE%D0%B2%D0%B0%D1%86%D0%B8%D0%BE%D0%BD%D0%BD%D1%8B%D1%85%20%D1%82%D0%B5%D1%85%D0%BD%D0%BE%D0%BB%D0%BE%D0%B3%D0%B8%D0%B9%20%D0%B2%20%D1%80%D0%B0%D0%B1%D0%BE%D1%82%D0%B5%20%D0%BC%D0%B0%D1%81%D1%82%D0%B5%D1%80%D0%B0%20%D0%BF%D1%80%D0%BE%D0%B8%D0%B7%D0%B2%D0%BE%D0%B4%D1%81%D1%82%D0%B2%D0%B5%D0%BD%D0%BD%D0%BE%D0%B3%D0%BE%20%D0%BE%D0%B1%D1%83%D1%87%D0%B5%D0%BD%D0%B8%D1%8F&amp;img_url=kak.ru/vimg/article/7850952f1945a00688194221830981ff.gif&amp;rpt=simage&amp;p=406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/>
          <p:cNvSpPr>
            <a:spLocks noGrp="1" noChangeArrowheads="1"/>
          </p:cNvSpPr>
          <p:nvPr>
            <p:ph type="ctrTitle"/>
          </p:nvPr>
        </p:nvSpPr>
        <p:spPr>
          <a:xfrm>
            <a:off x="0" y="1988840"/>
            <a:ext cx="6143636" cy="2011660"/>
          </a:xfrm>
        </p:spPr>
        <p:txBody>
          <a:bodyPr>
            <a:normAutofit/>
          </a:bodyPr>
          <a:lstStyle/>
          <a:p>
            <a:pPr marL="992188"/>
            <a:r>
              <a:rPr lang="ru-RU" sz="4000" dirty="0" smtClean="0">
                <a:solidFill>
                  <a:srgbClr val="FFFF00"/>
                </a:solidFill>
                <a:latin typeface="Arial Black" pitchFamily="34" charset="0"/>
              </a:rPr>
              <a:t>Прикладные </a:t>
            </a:r>
            <a:r>
              <a:rPr lang="ru-RU" sz="3600" dirty="0" smtClean="0">
                <a:solidFill>
                  <a:srgbClr val="FFFF00"/>
                </a:solidFill>
                <a:latin typeface="Arial Black" pitchFamily="34" charset="0"/>
              </a:rPr>
              <a:t>криптограммы</a:t>
            </a:r>
            <a:endParaRPr lang="ru-RU" sz="3600" b="0" dirty="0" smtClean="0">
              <a:solidFill>
                <a:srgbClr val="660033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4149725"/>
            <a:ext cx="7848674" cy="1727547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algn="r" eaLnBrk="1" hangingPunct="1">
              <a:lnSpc>
                <a:spcPct val="90000"/>
              </a:lnSpc>
            </a:pPr>
            <a:r>
              <a:rPr lang="ru-RU" sz="3200" b="1" dirty="0" smtClean="0">
                <a:solidFill>
                  <a:srgbClr val="00FFFF"/>
                </a:solidFill>
                <a:latin typeface="Arial Black" pitchFamily="34" charset="0"/>
                <a:cs typeface="Times New Roman" pitchFamily="18" charset="0"/>
              </a:rPr>
              <a:t>Е.Г.Вострикова, 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Преподаватель дисциплин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профессионального цикла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«ЯРОВСКОЙ ПОЛИТЕХНИЧЕСКИЙ ТЕХНИКУМ» </a:t>
            </a:r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1331913" y="4005263"/>
            <a:ext cx="6696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763713" y="1557338"/>
            <a:ext cx="0" cy="4248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7" name="Рисунок 6" descr="InselTheIdea Generous Thinking Generous Result!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52328" cy="20608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Arial Black" pitchFamily="34" charset="0"/>
              </a:rPr>
              <a:t>2 ЧАСТЬ: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25144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800" b="1" u="sng" dirty="0" smtClean="0">
                <a:solidFill>
                  <a:srgbClr val="009900"/>
                </a:solidFill>
                <a:latin typeface="Arial Black" pitchFamily="34" charset="0"/>
              </a:rPr>
              <a:t>ЗАДАНИЯ :</a:t>
            </a: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1.</a:t>
            </a:r>
            <a:r>
              <a:rPr lang="ru-RU" u="sng" dirty="0" smtClean="0">
                <a:solidFill>
                  <a:srgbClr val="0000FF"/>
                </a:solidFill>
                <a:latin typeface="Arial Black" pitchFamily="34" charset="0"/>
              </a:rPr>
              <a:t>Расшифруйте закодированную информацию</a:t>
            </a:r>
            <a:r>
              <a:rPr lang="ru-RU" dirty="0" smtClean="0">
                <a:latin typeface="Arial Black" pitchFamily="34" charset="0"/>
              </a:rPr>
              <a:t>, которая использована в прикладной криптограмме.</a:t>
            </a:r>
          </a:p>
          <a:p>
            <a:pPr>
              <a:buNone/>
            </a:pPr>
            <a:endParaRPr lang="ru-RU" dirty="0" smtClean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2.</a:t>
            </a:r>
            <a:r>
              <a:rPr lang="ru-RU" u="sng" dirty="0" smtClean="0">
                <a:solidFill>
                  <a:srgbClr val="0000FF"/>
                </a:solidFill>
                <a:latin typeface="Arial Black" pitchFamily="34" charset="0"/>
              </a:rPr>
              <a:t>Определите </a:t>
            </a:r>
            <a:r>
              <a:rPr lang="ru-RU" dirty="0" smtClean="0">
                <a:latin typeface="Arial Black" pitchFamily="34" charset="0"/>
              </a:rPr>
              <a:t>номиналы банкнот </a:t>
            </a:r>
          </a:p>
          <a:p>
            <a:pPr>
              <a:buNone/>
            </a:pPr>
            <a:r>
              <a:rPr lang="ru-RU" dirty="0" smtClean="0">
                <a:solidFill>
                  <a:srgbClr val="0000FF"/>
                </a:solidFill>
                <a:latin typeface="Arial Black" pitchFamily="34" charset="0"/>
              </a:rPr>
              <a:t>    </a:t>
            </a:r>
            <a:r>
              <a:rPr lang="ru-RU" u="sng" dirty="0" smtClean="0">
                <a:solidFill>
                  <a:srgbClr val="0000FF"/>
                </a:solidFill>
                <a:latin typeface="Arial Black" pitchFamily="34" charset="0"/>
              </a:rPr>
              <a:t>по количеству кружков и прямоугольников</a:t>
            </a:r>
            <a:r>
              <a:rPr lang="ru-RU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на левом купонном поле лицевой стороны банкнот.</a:t>
            </a:r>
          </a:p>
          <a:p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5" name="Picture 2" descr="http://im3-tub-ru.yandex.net/i?id=8c3b3e6d484188063438514ac66d9acd-40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47664" cy="13732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Arial Black" pitchFamily="34" charset="0"/>
              </a:rPr>
              <a:t>2 ЧАСТЬ: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844824"/>
            <a:ext cx="7866456" cy="46805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5400" b="1" u="sng" dirty="0" smtClean="0">
                <a:solidFill>
                  <a:srgbClr val="009900"/>
                </a:solidFill>
                <a:latin typeface="Arial Black" pitchFamily="34" charset="0"/>
              </a:rPr>
              <a:t>ВОПРОСЫ:</a:t>
            </a: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3. Для кого предназначены эти элементы защиты денег от подделки?</a:t>
            </a:r>
          </a:p>
          <a:p>
            <a:pPr>
              <a:buNone/>
            </a:pPr>
            <a:endParaRPr lang="ru-RU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dirty="0" smtClean="0">
                <a:latin typeface="Arial Black" pitchFamily="34" charset="0"/>
              </a:rPr>
              <a:t> 4.Какими свойствами обладают рельефные условные знаки ?</a:t>
            </a:r>
          </a:p>
          <a:p>
            <a:pPr>
              <a:buNone/>
            </a:pPr>
            <a:endParaRPr lang="ru-RU" dirty="0" smtClean="0">
              <a:latin typeface="Arial Black" pitchFamily="34" charset="0"/>
            </a:endParaRPr>
          </a:p>
          <a:p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4" name="Picture 2" descr="http://elenaponomareva1987.ru/images/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12168" cy="2348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196752"/>
            <a:ext cx="8153400" cy="4899248"/>
          </a:xfrm>
        </p:spPr>
        <p:txBody>
          <a:bodyPr/>
          <a:lstStyle/>
          <a:p>
            <a:r>
              <a:rPr lang="ru-RU" sz="3200" b="1" dirty="0" smtClean="0">
                <a:latin typeface="Arial Black" pitchFamily="34" charset="0"/>
                <a:ea typeface="Calibri"/>
                <a:cs typeface="Times New Roman"/>
              </a:rPr>
              <a:t>Самостоятельное </a:t>
            </a:r>
            <a:r>
              <a:rPr lang="ru-RU" sz="3200" dirty="0" smtClean="0">
                <a:latin typeface="Arial Black" pitchFamily="34" charset="0"/>
                <a:ea typeface="Calibri"/>
                <a:cs typeface="Times New Roman"/>
              </a:rPr>
              <a:t>составление студентами </a:t>
            </a: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  <a:ea typeface="Calibri"/>
                <a:cs typeface="Times New Roman"/>
              </a:rPr>
              <a:t>прикладных криптограмм</a:t>
            </a:r>
            <a:r>
              <a:rPr lang="ru-RU" sz="3200" dirty="0" smtClean="0">
                <a:latin typeface="Arial Black" pitchFamily="34" charset="0"/>
                <a:ea typeface="Calibri"/>
                <a:cs typeface="Times New Roman"/>
              </a:rPr>
              <a:t> на основе предложенной информации.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НАПРАВЛЕННОСТЬ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Arial Black" pitchFamily="34" charset="0"/>
                <a:ea typeface="Calibri"/>
                <a:cs typeface="Times New Roman"/>
              </a:rPr>
              <a:t>Перевод студентов на </a:t>
            </a:r>
            <a:r>
              <a:rPr lang="ru-RU" sz="2400" i="1" u="sng" dirty="0" smtClean="0">
                <a:solidFill>
                  <a:srgbClr val="C00000"/>
                </a:solidFill>
                <a:latin typeface="Arial Black" pitchFamily="34" charset="0"/>
                <a:ea typeface="Calibri"/>
                <a:cs typeface="Times New Roman"/>
              </a:rPr>
              <a:t>продуктивный уровень деятельности</a:t>
            </a:r>
            <a:r>
              <a:rPr lang="ru-RU" sz="2400" i="1" dirty="0" smtClean="0">
                <a:latin typeface="Arial Black" pitchFamily="34" charset="0"/>
                <a:ea typeface="Calibri"/>
                <a:cs typeface="Times New Roman"/>
              </a:rPr>
              <a:t>,</a:t>
            </a:r>
            <a:r>
              <a:rPr lang="ru-RU" sz="2400" dirty="0" smtClean="0">
                <a:latin typeface="Arial Black" pitchFamily="34" charset="0"/>
                <a:ea typeface="Calibri"/>
                <a:cs typeface="Times New Roman"/>
              </a:rPr>
              <a:t> требующий конструирование профессиональной игры- задачи.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3050"/>
            <a:ext cx="8363272" cy="86995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УЧЕБНАЯ </a:t>
            </a:r>
            <a:b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КРИПТОГРАММА</a:t>
            </a:r>
            <a:endParaRPr lang="ru-RU" sz="36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40149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716016" y="2348880"/>
            <a:ext cx="3886200" cy="4248472"/>
          </a:xfrm>
        </p:spPr>
        <p:txBody>
          <a:bodyPr>
            <a:normAutofit/>
          </a:bodyPr>
          <a:lstStyle/>
          <a:p>
            <a:r>
              <a:rPr lang="ru-RU" sz="2000" u="sng" dirty="0" smtClean="0">
                <a:solidFill>
                  <a:srgbClr val="0000FF"/>
                </a:solidFill>
                <a:latin typeface="Arial Black" pitchFamily="34" charset="0"/>
              </a:rPr>
              <a:t>Произведите </a:t>
            </a:r>
            <a:r>
              <a:rPr lang="ru-RU" sz="2000" dirty="0" smtClean="0">
                <a:latin typeface="Arial Black" pitchFamily="34" charset="0"/>
              </a:rPr>
              <a:t>дешифрование </a:t>
            </a:r>
            <a:endParaRPr lang="ru-RU" sz="20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</a:rPr>
              <a:t>   условных обозначений </a:t>
            </a:r>
          </a:p>
          <a:p>
            <a:pPr>
              <a:buNone/>
            </a:pPr>
            <a:r>
              <a:rPr lang="ru-RU" sz="2000" dirty="0" smtClean="0">
                <a:latin typeface="Arial Black" pitchFamily="34" charset="0"/>
              </a:rPr>
              <a:t>на рулонных обоях.</a:t>
            </a:r>
          </a:p>
          <a:p>
            <a:pPr>
              <a:buNone/>
            </a:pPr>
            <a:endParaRPr lang="ru-RU" sz="2000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dirty="0" smtClean="0">
              <a:latin typeface="Arial Black" pitchFamily="34" charset="0"/>
            </a:endParaRPr>
          </a:p>
          <a:p>
            <a:pPr>
              <a:buNone/>
            </a:pPr>
            <a:endParaRPr lang="ru-RU" sz="2000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sz="2000" dirty="0" smtClean="0">
                <a:latin typeface="Arial Black" pitchFamily="34" charset="0"/>
              </a:rPr>
              <a:t> </a:t>
            </a:r>
          </a:p>
          <a:p>
            <a:r>
              <a:rPr lang="ru-RU" sz="2000" u="sng" dirty="0" smtClean="0">
                <a:solidFill>
                  <a:srgbClr val="0000FF"/>
                </a:solidFill>
                <a:latin typeface="Arial Black" pitchFamily="34" charset="0"/>
              </a:rPr>
              <a:t>Определите </a:t>
            </a:r>
            <a:r>
              <a:rPr lang="ru-RU" sz="2000" dirty="0" smtClean="0">
                <a:latin typeface="Arial Black" pitchFamily="34" charset="0"/>
              </a:rPr>
              <a:t>признаки  классификации</a:t>
            </a:r>
          </a:p>
          <a:p>
            <a:r>
              <a:rPr lang="ru-RU" sz="2000" dirty="0" smtClean="0">
                <a:latin typeface="Arial Black" pitchFamily="34" charset="0"/>
              </a:rPr>
              <a:t>данных</a:t>
            </a: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</a:rPr>
              <a:t> пиктограмм</a:t>
            </a:r>
            <a:r>
              <a:rPr lang="ru-RU" sz="2000" dirty="0" smtClean="0">
                <a:latin typeface="Arial Black" pitchFamily="34" charset="0"/>
              </a:rPr>
              <a:t>.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609600" y="1484784"/>
            <a:ext cx="3886200" cy="907896"/>
          </a:xfrm>
        </p:spPr>
        <p:txBody>
          <a:bodyPr>
            <a:normAutofit lnSpcReduction="10000"/>
          </a:bodyPr>
          <a:lstStyle/>
          <a:p>
            <a:pPr algn="ctr"/>
            <a:endParaRPr lang="ru-RU" dirty="0" smtClean="0">
              <a:latin typeface="Arial Black" pitchFamily="34" charset="0"/>
            </a:endParaRPr>
          </a:p>
          <a:p>
            <a:pPr algn="r"/>
            <a:r>
              <a:rPr lang="ru-RU" sz="2800" dirty="0" smtClean="0">
                <a:latin typeface="Arial Black" pitchFamily="34" charset="0"/>
              </a:rPr>
              <a:t>РАБОЧЕЕ ПОЛЕ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800600" y="1412776"/>
            <a:ext cx="3886200" cy="86409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 </a:t>
            </a:r>
          </a:p>
          <a:p>
            <a:pPr algn="ctr"/>
            <a:r>
              <a:rPr lang="ru-RU" sz="2800" dirty="0" smtClean="0">
                <a:latin typeface="Arial Black" pitchFamily="34" charset="0"/>
              </a:rPr>
              <a:t>ЗАДАНИЕ</a:t>
            </a:r>
          </a:p>
          <a:p>
            <a:endParaRPr lang="ru-RU" dirty="0"/>
          </a:p>
        </p:txBody>
      </p:sp>
      <p:pic>
        <p:nvPicPr>
          <p:cNvPr id="7" name="Рисунок 4" descr="Как маркируются обо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4864"/>
            <a:ext cx="457200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5" descr="Система маркировки обое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68960"/>
            <a:ext cx="45720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6" descr="Обозначения на обоях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005064"/>
            <a:ext cx="4572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7" descr="Маркировка на обоях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941168"/>
            <a:ext cx="457200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8" descr="Обозначение маркировки обоев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949280"/>
            <a:ext cx="2267744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Расчет количества обоев на комнату - расчет обоев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3789040"/>
            <a:ext cx="2160240" cy="15567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0000FF"/>
                </a:solidFill>
                <a:latin typeface="Arial Black" pitchFamily="34" charset="0"/>
              </a:rPr>
              <a:t>КОНСУЛЬТАЦИОННАЯ</a:t>
            </a:r>
            <a:br>
              <a:rPr lang="ru-RU" sz="3200" dirty="0" smtClean="0">
                <a:solidFill>
                  <a:srgbClr val="0000FF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  КРИПТОГРАММА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800600" y="2492896"/>
            <a:ext cx="4019872" cy="3960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cap="all" dirty="0" smtClean="0">
                <a:solidFill>
                  <a:srgbClr val="C00000"/>
                </a:solidFill>
                <a:latin typeface="Arial Black" pitchFamily="34" charset="0"/>
              </a:rPr>
              <a:t>1.КАК </a:t>
            </a:r>
            <a:r>
              <a:rPr lang="ru-RU" sz="1800" b="1" cap="all" dirty="0" smtClean="0">
                <a:latin typeface="Arial Black" pitchFamily="34" charset="0"/>
              </a:rPr>
              <a:t>ПРАВИЛЬНО ВЫБРАТЬ ЖЕНСКИЕ КАПРОНОВЫЕ КОЛГОТКИ?</a:t>
            </a:r>
          </a:p>
          <a:p>
            <a:pPr>
              <a:buNone/>
            </a:pPr>
            <a:endParaRPr lang="ru-RU" sz="1800" b="1" cap="all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sz="1800" b="1" cap="all" dirty="0" smtClean="0">
                <a:solidFill>
                  <a:srgbClr val="FF0000"/>
                </a:solidFill>
                <a:latin typeface="Arial Black" pitchFamily="34" charset="0"/>
              </a:rPr>
              <a:t>2.Какие</a:t>
            </a:r>
            <a:r>
              <a:rPr lang="ru-RU" sz="1800" b="1" cap="all" dirty="0" smtClean="0">
                <a:latin typeface="Arial Black" pitchFamily="34" charset="0"/>
              </a:rPr>
              <a:t> две системы используют для определения размера колготок?</a:t>
            </a:r>
          </a:p>
          <a:p>
            <a:pPr>
              <a:buNone/>
            </a:pPr>
            <a:endParaRPr lang="ru-RU" sz="1800" b="1" cap="all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sz="1800" b="1" cap="all" dirty="0" smtClean="0">
                <a:solidFill>
                  <a:srgbClr val="FF0000"/>
                </a:solidFill>
                <a:latin typeface="Arial Black" pitchFamily="34" charset="0"/>
              </a:rPr>
              <a:t>3.Что </a:t>
            </a:r>
            <a:r>
              <a:rPr lang="ru-RU" sz="1800" b="1" cap="all" dirty="0" smtClean="0">
                <a:latin typeface="Arial Black" pitchFamily="34" charset="0"/>
              </a:rPr>
              <a:t>обозначает</a:t>
            </a:r>
          </a:p>
          <a:p>
            <a:r>
              <a:rPr lang="ru-RU" sz="1800" b="1" cap="all" dirty="0" smtClean="0">
                <a:latin typeface="Arial Black" pitchFamily="34" charset="0"/>
              </a:rPr>
              <a:t> эта пиктограмма </a:t>
            </a:r>
          </a:p>
          <a:p>
            <a:r>
              <a:rPr lang="ru-RU" sz="1800" b="1" cap="all" dirty="0" smtClean="0">
                <a:latin typeface="Arial Black" pitchFamily="34" charset="0"/>
              </a:rPr>
              <a:t>на упаковке?</a:t>
            </a:r>
          </a:p>
          <a:p>
            <a:endParaRPr lang="ru-RU" sz="1800" dirty="0" smtClean="0">
              <a:latin typeface="Arial Black" pitchFamily="34" charset="0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395536" y="1340768"/>
            <a:ext cx="4100264" cy="105191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РАБОЧЕЕ ПОЛЕ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800600" y="1268760"/>
            <a:ext cx="3886200" cy="792088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ВОПРОСЫ:</a:t>
            </a:r>
            <a:endParaRPr lang="ru-RU" dirty="0"/>
          </a:p>
        </p:txBody>
      </p:sp>
      <p:pic>
        <p:nvPicPr>
          <p:cNvPr id="7" name="Рисунок 6" descr="Как выбрать капроновые колготки правильно">
            <a:hlinkClick r:id="rId2" tooltip="&quot;5 правил выбора колготок – как правильно выбрать женские капроновые колготки?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060848"/>
            <a:ext cx="4032448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http://im1-tub-ru.yandex.net/i?id=586e0cd8f1b476c006045a800fd62158-04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5301208"/>
            <a:ext cx="1331640" cy="1263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ПРИМЕНЕНИЕ 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92514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 Black" pitchFamily="34" charset="0"/>
              </a:rPr>
              <a:t>самостоятельной работы студентов с криптограммами </a:t>
            </a:r>
            <a:r>
              <a:rPr lang="ru-RU" u="sng" dirty="0" smtClean="0">
                <a:latin typeface="Arial Black" pitchFamily="34" charset="0"/>
              </a:rPr>
              <a:t>позволяет </a:t>
            </a:r>
            <a:r>
              <a:rPr lang="ru-RU" dirty="0" smtClean="0">
                <a:solidFill>
                  <a:srgbClr val="0000FF"/>
                </a:solidFill>
                <a:latin typeface="Arial Black" pitchFamily="34" charset="0"/>
              </a:rPr>
              <a:t>разнообразить традиционные виды контроля, усвоения и закрепления теоретических знаний</a:t>
            </a:r>
            <a:r>
              <a:rPr lang="ru-RU" dirty="0" smtClean="0">
                <a:latin typeface="Arial Black" pitchFamily="34" charset="0"/>
              </a:rPr>
              <a:t>;</a:t>
            </a:r>
          </a:p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домашние задания;</a:t>
            </a:r>
          </a:p>
          <a:p>
            <a:r>
              <a:rPr lang="ru-RU" dirty="0" smtClean="0">
                <a:solidFill>
                  <a:srgbClr val="0000FF"/>
                </a:solidFill>
                <a:latin typeface="Arial Black" pitchFamily="34" charset="0"/>
              </a:rPr>
              <a:t>внести игровые элементы в процесс обучения </a:t>
            </a:r>
            <a:r>
              <a:rPr lang="ru-RU" dirty="0" smtClean="0">
                <a:latin typeface="Arial Black" pitchFamily="34" charset="0"/>
              </a:rPr>
              <a:t>, положительно влияющие на интеллектуальное развитие молодёжи.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298504" cy="4133056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Как показывает проводимый мною </a:t>
            </a:r>
            <a:r>
              <a:rPr lang="ru-RU" sz="3600" u="sng" dirty="0" smtClean="0">
                <a:solidFill>
                  <a:srgbClr val="FF0000"/>
                </a:solidFill>
                <a:latin typeface="Arial Black" pitchFamily="34" charset="0"/>
              </a:rPr>
              <a:t>мониторинг</a:t>
            </a:r>
            <a:r>
              <a:rPr lang="ru-RU" sz="3600" dirty="0" smtClean="0">
                <a:latin typeface="Arial Black" pitchFamily="34" charset="0"/>
              </a:rPr>
              <a:t>,</a:t>
            </a:r>
          </a:p>
          <a:p>
            <a:r>
              <a:rPr lang="ru-RU" sz="3600" dirty="0" smtClean="0">
                <a:latin typeface="Arial Black" pitchFamily="34" charset="0"/>
              </a:rPr>
              <a:t> количество обучающихся , использующих дополнительную литературу на моих уроках , значительно увеличилось</a:t>
            </a:r>
          </a:p>
          <a:p>
            <a:r>
              <a:rPr lang="ru-RU" sz="3600" dirty="0" smtClean="0">
                <a:latin typeface="Arial Black" pitchFamily="34" charset="0"/>
              </a:rPr>
              <a:t> ( в среднем на </a:t>
            </a:r>
            <a:r>
              <a:rPr lang="ru-RU" sz="3600" u="sng" dirty="0" smtClean="0">
                <a:solidFill>
                  <a:srgbClr val="FF0000"/>
                </a:solidFill>
                <a:latin typeface="Arial Black" pitchFamily="34" charset="0"/>
              </a:rPr>
              <a:t>15-20%).</a:t>
            </a:r>
            <a:r>
              <a:rPr lang="ru-RU" sz="3600" dirty="0" smtClean="0">
                <a:latin typeface="Arial Black" pitchFamily="34" charset="0"/>
              </a:rPr>
              <a:t/>
            </a:r>
            <a:br>
              <a:rPr lang="ru-RU" sz="3600" dirty="0" smtClean="0">
                <a:latin typeface="Arial Black" pitchFamily="34" charset="0"/>
              </a:rPr>
            </a:br>
            <a:endParaRPr lang="ru-RU" sz="36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ВЫВОД: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14528" cy="4853136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В практической работе применение  криптограмм </a:t>
            </a:r>
            <a:r>
              <a:rPr lang="ru-RU" u="sng" dirty="0" smtClean="0">
                <a:solidFill>
                  <a:srgbClr val="0000FF"/>
                </a:solidFill>
                <a:latin typeface="Arial Black" pitchFamily="34" charset="0"/>
              </a:rPr>
              <a:t>повышает заинтересованность студентов </a:t>
            </a:r>
          </a:p>
          <a:p>
            <a:r>
              <a:rPr lang="ru-RU" u="sng" dirty="0" smtClean="0">
                <a:solidFill>
                  <a:srgbClr val="0000FF"/>
                </a:solidFill>
                <a:latin typeface="Arial Black" pitchFamily="34" charset="0"/>
              </a:rPr>
              <a:t>к изучаемым предметам </a:t>
            </a:r>
            <a:r>
              <a:rPr lang="ru-RU" dirty="0" smtClean="0">
                <a:latin typeface="Arial Black" pitchFamily="34" charset="0"/>
              </a:rPr>
              <a:t>(ОП и МДК), </a:t>
            </a:r>
          </a:p>
          <a:p>
            <a:r>
              <a:rPr lang="ru-RU" u="sng" dirty="0" smtClean="0">
                <a:latin typeface="Arial Black" pitchFamily="34" charset="0"/>
              </a:rPr>
              <a:t>повышая тем сам </a:t>
            </a:r>
            <a:r>
              <a:rPr lang="ru-RU" u="sng" dirty="0" smtClean="0">
                <a:solidFill>
                  <a:srgbClr val="FF0000"/>
                </a:solidFill>
                <a:latin typeface="Arial Black" pitchFamily="34" charset="0"/>
              </a:rPr>
              <a:t>качество знаний.</a:t>
            </a:r>
          </a:p>
          <a:p>
            <a:endParaRPr lang="ru-RU" u="sng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r"/>
            <a:r>
              <a:rPr lang="ru-RU" sz="4000" dirty="0" smtClean="0">
                <a:latin typeface="Arial Black" pitchFamily="34" charset="0"/>
              </a:rPr>
              <a:t>2013 год = </a:t>
            </a: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78 %</a:t>
            </a:r>
          </a:p>
          <a:p>
            <a:pPr algn="r"/>
            <a:r>
              <a:rPr lang="ru-RU" sz="4000" dirty="0" smtClean="0">
                <a:latin typeface="Arial Black" pitchFamily="34" charset="0"/>
              </a:rPr>
              <a:t>2014 год = </a:t>
            </a:r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84 %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8600"/>
            <a:ext cx="8676456" cy="9906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00FF"/>
                </a:solidFill>
                <a:latin typeface="Arial Black" pitchFamily="34" charset="0"/>
              </a:rPr>
              <a:t>СПАСИБО ЗА ВНИМАНИЕ !</a:t>
            </a:r>
            <a:endParaRPr lang="ru-RU" sz="4000" dirty="0">
              <a:solidFill>
                <a:srgbClr val="0000FF"/>
              </a:solidFill>
              <a:latin typeface="Arial Black" pitchFamily="34" charset="0"/>
            </a:endParaRPr>
          </a:p>
        </p:txBody>
      </p:sp>
      <p:pic>
        <p:nvPicPr>
          <p:cNvPr id="5" name="Picture 2" descr="http://im2-tub-ru.yandex.net/i?id=1f9eec57992cc44d02bb280442921238-03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071678"/>
            <a:ext cx="4932040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ЦИТАТЫ: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435280" cy="5040560"/>
          </a:xfrm>
        </p:spPr>
        <p:txBody>
          <a:bodyPr>
            <a:normAutofit fontScale="70000" lnSpcReduction="20000"/>
          </a:bodyPr>
          <a:lstStyle/>
          <a:p>
            <a:r>
              <a:rPr lang="ru-RU" sz="3300" dirty="0" smtClean="0">
                <a:latin typeface="Arial Black" pitchFamily="34" charset="0"/>
              </a:rPr>
              <a:t>МОЗГ, НАПОЛНЕННЫЙ СТОИТ ДЕШЕВЛЕ, </a:t>
            </a:r>
            <a:endParaRPr lang="en-US" sz="3300" dirty="0" smtClean="0">
              <a:latin typeface="Arial Black" pitchFamily="34" charset="0"/>
            </a:endParaRPr>
          </a:p>
          <a:p>
            <a:pPr>
              <a:buNone/>
            </a:pPr>
            <a:r>
              <a:rPr lang="en-US" sz="3300" dirty="0" smtClean="0">
                <a:latin typeface="Arial Black" pitchFamily="34" charset="0"/>
              </a:rPr>
              <a:t>    </a:t>
            </a:r>
          </a:p>
          <a:p>
            <a:pPr>
              <a:buNone/>
            </a:pPr>
            <a:r>
              <a:rPr lang="en-US" sz="3300" dirty="0" smtClean="0">
                <a:latin typeface="Arial Black" pitchFamily="34" charset="0"/>
              </a:rPr>
              <a:t>     </a:t>
            </a:r>
            <a:r>
              <a:rPr lang="ru-RU" sz="3300" dirty="0" smtClean="0">
                <a:latin typeface="Arial Black" pitchFamily="34" charset="0"/>
              </a:rPr>
              <a:t>ЧЕМ </a:t>
            </a:r>
            <a:r>
              <a:rPr lang="ru-RU" sz="3300" dirty="0" smtClean="0">
                <a:solidFill>
                  <a:srgbClr val="FF0000"/>
                </a:solidFill>
                <a:latin typeface="Arial Black" pitchFamily="34" charset="0"/>
              </a:rPr>
              <a:t>МОЗГ </a:t>
            </a:r>
            <a:r>
              <a:rPr lang="ru-RU" sz="3300" u="sng" dirty="0" smtClean="0">
                <a:solidFill>
                  <a:srgbClr val="FF0000"/>
                </a:solidFill>
                <a:latin typeface="Arial Black" pitchFamily="34" charset="0"/>
              </a:rPr>
              <a:t>ОБУСТРОЕННЫЙ</a:t>
            </a:r>
            <a:r>
              <a:rPr lang="ru-RU" sz="3300" u="sng" dirty="0" smtClean="0">
                <a:solidFill>
                  <a:srgbClr val="0000CC"/>
                </a:solidFill>
                <a:latin typeface="Arial Black" pitchFamily="34" charset="0"/>
              </a:rPr>
              <a:t>.</a:t>
            </a:r>
          </a:p>
          <a:p>
            <a:pPr algn="r">
              <a:buNone/>
            </a:pPr>
            <a:r>
              <a:rPr lang="ru-RU" sz="3300" dirty="0" smtClean="0">
                <a:solidFill>
                  <a:srgbClr val="0000CC"/>
                </a:solidFill>
                <a:latin typeface="Arial Black" pitchFamily="34" charset="0"/>
              </a:rPr>
              <a:t>М.МОНТЕНЬ</a:t>
            </a:r>
          </a:p>
          <a:p>
            <a:pPr algn="r">
              <a:buNone/>
            </a:pPr>
            <a:endParaRPr lang="ru-RU" sz="33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r>
              <a:rPr lang="ru-RU" sz="3300" dirty="0" smtClean="0">
                <a:latin typeface="Arial Black" pitchFamily="34" charset="0"/>
              </a:rPr>
              <a:t>Я ПОЛАГАЮ, ЧТО ВО ВСЯКОМ </a:t>
            </a:r>
          </a:p>
          <a:p>
            <a:pPr>
              <a:buNone/>
            </a:pPr>
            <a:r>
              <a:rPr lang="ru-RU" sz="3300" dirty="0" smtClean="0">
                <a:latin typeface="Arial Black" pitchFamily="34" charset="0"/>
              </a:rPr>
              <a:t>    ХОРОШО ПОСТАВЛЕННОМ </a:t>
            </a:r>
          </a:p>
          <a:p>
            <a:pPr>
              <a:buNone/>
            </a:pPr>
            <a:r>
              <a:rPr lang="ru-RU" sz="3300" dirty="0" smtClean="0">
                <a:latin typeface="Arial Black" pitchFamily="34" charset="0"/>
              </a:rPr>
              <a:t>    УЧЕБНОМ ЗАВЕДЕНИИ МОЖНО</a:t>
            </a:r>
            <a:r>
              <a:rPr lang="ru-RU" sz="33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3300" u="sng" dirty="0" smtClean="0">
                <a:solidFill>
                  <a:srgbClr val="0000FF"/>
                </a:solidFill>
                <a:latin typeface="Arial Black" pitchFamily="34" charset="0"/>
              </a:rPr>
              <a:t>ПРИОБРЕСТИ НАВЫК</a:t>
            </a:r>
            <a:r>
              <a:rPr lang="ru-RU" sz="3300" u="sng" dirty="0" smtClean="0">
                <a:latin typeface="Arial Black" pitchFamily="34" charset="0"/>
              </a:rPr>
              <a:t>, </a:t>
            </a:r>
            <a:r>
              <a:rPr lang="ru-RU" sz="3300" dirty="0" smtClean="0">
                <a:latin typeface="Arial Black" pitchFamily="34" charset="0"/>
              </a:rPr>
              <a:t>КОТОРЫЙ ПРИГОДИТСЯ В БУДУЩЕМ, </a:t>
            </a:r>
          </a:p>
          <a:p>
            <a:pPr>
              <a:buNone/>
            </a:pPr>
            <a:r>
              <a:rPr lang="ru-RU" sz="3300" dirty="0" smtClean="0">
                <a:latin typeface="Arial Black" pitchFamily="34" charset="0"/>
              </a:rPr>
              <a:t>   КОГДА </a:t>
            </a:r>
            <a:r>
              <a:rPr lang="ru-RU" sz="3300" dirty="0" smtClean="0">
                <a:solidFill>
                  <a:srgbClr val="0000FF"/>
                </a:solidFill>
                <a:latin typeface="Arial Black" pitchFamily="34" charset="0"/>
              </a:rPr>
              <a:t>ЧЕЛОВЕК</a:t>
            </a:r>
            <a:r>
              <a:rPr lang="ru-RU" sz="3300" dirty="0" smtClean="0">
                <a:latin typeface="Arial Black" pitchFamily="34" charset="0"/>
              </a:rPr>
              <a:t> ВНЕ УЧЕБНОГО ЗАВЕДЕНИЯ </a:t>
            </a:r>
            <a:r>
              <a:rPr lang="ru-RU" sz="3300" u="sng" dirty="0" smtClean="0">
                <a:latin typeface="Arial Black" pitchFamily="34" charset="0"/>
              </a:rPr>
              <a:t>СТАНЕТ </a:t>
            </a:r>
            <a:r>
              <a:rPr lang="ru-RU" sz="3300" u="sng" dirty="0" smtClean="0">
                <a:solidFill>
                  <a:srgbClr val="FF0000"/>
                </a:solidFill>
                <a:latin typeface="Arial Black" pitchFamily="34" charset="0"/>
              </a:rPr>
              <a:t>ОБРАЗОВЫВАТЬ СЕБЯ САМ.</a:t>
            </a:r>
          </a:p>
          <a:p>
            <a:pPr algn="r">
              <a:buNone/>
            </a:pPr>
            <a:r>
              <a:rPr lang="ru-RU" sz="3300" dirty="0" smtClean="0">
                <a:solidFill>
                  <a:srgbClr val="0000CC"/>
                </a:solidFill>
                <a:latin typeface="Arial Black" pitchFamily="34" charset="0"/>
              </a:rPr>
              <a:t>М.БУЛГАКОВ </a:t>
            </a:r>
          </a:p>
          <a:p>
            <a:pPr>
              <a:buNone/>
            </a:pPr>
            <a:endParaRPr lang="ru-RU" dirty="0">
              <a:latin typeface="Arial Black" pitchFamily="34" charset="0"/>
            </a:endParaRPr>
          </a:p>
        </p:txBody>
      </p:sp>
      <p:pic>
        <p:nvPicPr>
          <p:cNvPr id="4" name="Рисунок 3" descr="http://infourok.org/repus/img/case-img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91680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err="1" smtClean="0">
                <a:solidFill>
                  <a:srgbClr val="C00000"/>
                </a:solidFill>
                <a:latin typeface="Arial Black" pitchFamily="34" charset="0"/>
              </a:rPr>
              <a:t>Cryptogramа</a:t>
            </a:r>
            <a:endParaRPr lang="ru-RU" sz="54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44958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Дословный перевод этого слова </a:t>
            </a:r>
          </a:p>
          <a:p>
            <a:pPr>
              <a:buNone/>
            </a:pPr>
            <a:r>
              <a:rPr lang="ru-RU" sz="3600" dirty="0" smtClean="0">
                <a:latin typeface="Arial Black" pitchFamily="34" charset="0"/>
              </a:rPr>
              <a:t>с греческого  языка – 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00FF"/>
                </a:solidFill>
                <a:latin typeface="Arial Black" pitchFamily="34" charset="0"/>
              </a:rPr>
              <a:t>«тайнопись мышления».</a:t>
            </a:r>
            <a:r>
              <a:rPr lang="ru-RU" sz="36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</a:p>
          <a:p>
            <a:endParaRPr lang="ru-RU" sz="3600" dirty="0"/>
          </a:p>
        </p:txBody>
      </p:sp>
      <p:pic>
        <p:nvPicPr>
          <p:cNvPr id="5" name="Picture 2" descr="Исследовательская работа Тайна тайнописи Авторы: Гаранчук Ольга, 11 а (8-926-246-03-57) Филоненко Нина Александров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645024"/>
            <a:ext cx="3312367" cy="294547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http://infourok.org/repus/img/case-img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717032"/>
            <a:ext cx="3168352" cy="295232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http://im4-tub.yandex.net/i?id=41993340-1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907704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28600"/>
            <a:ext cx="7920880" cy="990600"/>
          </a:xfrm>
          <a:solidFill>
            <a:srgbClr val="FFCCFF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sz="5300" dirty="0" smtClean="0">
                <a:solidFill>
                  <a:srgbClr val="C00000"/>
                </a:solidFill>
                <a:latin typeface="Arial Black" pitchFamily="34" charset="0"/>
              </a:rPr>
              <a:t>КРИПТОГРАММА</a:t>
            </a:r>
            <a:endParaRPr lang="ru-RU" sz="53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– </a:t>
            </a:r>
            <a:r>
              <a:rPr lang="ru-RU" sz="3000" dirty="0" smtClean="0">
                <a:latin typeface="Arial Black" pitchFamily="34" charset="0"/>
              </a:rPr>
              <a:t>ЭТО</a:t>
            </a:r>
            <a:r>
              <a:rPr lang="ru-RU" sz="3000" b="1" dirty="0" smtClean="0">
                <a:latin typeface="Arial Black" pitchFamily="34" charset="0"/>
              </a:rPr>
              <a:t> </a:t>
            </a:r>
            <a:r>
              <a:rPr lang="ru-RU" sz="3000" dirty="0" smtClean="0">
                <a:latin typeface="Arial Black" pitchFamily="34" charset="0"/>
              </a:rPr>
              <a:t>распространенный вариант учебной  головоломки , поэтому часто её называют </a:t>
            </a:r>
            <a:r>
              <a:rPr lang="ru-RU" sz="3000" b="1" dirty="0" err="1" smtClean="0">
                <a:solidFill>
                  <a:srgbClr val="C00000"/>
                </a:solidFill>
                <a:latin typeface="Arial Black" pitchFamily="34" charset="0"/>
              </a:rPr>
              <a:t>шифротекстом</a:t>
            </a:r>
            <a:r>
              <a:rPr lang="ru-RU" sz="3000" dirty="0" smtClean="0">
                <a:solidFill>
                  <a:srgbClr val="C00000"/>
                </a:solidFill>
                <a:latin typeface="Arial Black" pitchFamily="34" charset="0"/>
              </a:rPr>
              <a:t>. </a:t>
            </a:r>
          </a:p>
          <a:p>
            <a:endParaRPr lang="ru-RU" dirty="0">
              <a:latin typeface="Arial Black" pitchFamily="34" charset="0"/>
            </a:endParaRPr>
          </a:p>
        </p:txBody>
      </p:sp>
      <p:pic>
        <p:nvPicPr>
          <p:cNvPr id="6" name="Рисунок 5" descr="27. Использование эвм для шифровки и дешифровки сообщении 1991 Гейн А.Г., Житомирский В.Г., Линецкий Е.В. - Основы информатики 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140968"/>
            <a:ext cx="4499992" cy="3384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http://im4-tub.yandex.net/i?id=41993340-1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55168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Android 4 dummies - Финляндия по-русски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2996952"/>
            <a:ext cx="381642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CFF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КРИПТОГРАФИЯ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2" descr="ВРЕМЯ ИНДИВИДУАЛИЗАЦИИ Автор: Наталья ГАЛЕЕВА Рубрика: РЕСУРСЫ УЧЕНИКА И УЧИТЕЛЯ - Novaya-shkola.su - сообщество педагогов, жел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929066"/>
            <a:ext cx="4929222" cy="29289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1556792"/>
            <a:ext cx="85324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solidFill>
                  <a:srgbClr val="0000FF"/>
                </a:solidFill>
                <a:latin typeface="Arial Black" pitchFamily="34" charset="0"/>
              </a:rPr>
              <a:t> метод активного обучения,</a:t>
            </a:r>
            <a:r>
              <a:rPr lang="ru-RU" sz="2400" dirty="0" smtClean="0">
                <a:latin typeface="Arial Black" pitchFamily="34" charset="0"/>
              </a:rPr>
              <a:t> имитирующий </a:t>
            </a:r>
            <a:r>
              <a:rPr lang="ru-RU" sz="2400" u="sng" dirty="0" smtClean="0">
                <a:solidFill>
                  <a:srgbClr val="C00000"/>
                </a:solidFill>
                <a:latin typeface="Arial Black" pitchFamily="34" charset="0"/>
              </a:rPr>
              <a:t>игровое проектирование  </a:t>
            </a:r>
            <a:r>
              <a:rPr lang="ru-RU" sz="2400" dirty="0" smtClean="0">
                <a:latin typeface="Arial Black" pitchFamily="34" charset="0"/>
              </a:rPr>
              <a:t>для самостоятельно мыслящих, квалифицированных специалистов с высоким уровнем </a:t>
            </a:r>
          </a:p>
          <a:p>
            <a:r>
              <a:rPr lang="ru-RU" sz="2400" dirty="0" smtClean="0">
                <a:solidFill>
                  <a:srgbClr val="0000FF"/>
                </a:solidFill>
                <a:latin typeface="Arial Black" pitchFamily="34" charset="0"/>
              </a:rPr>
              <a:t>общих</a:t>
            </a:r>
            <a:r>
              <a:rPr lang="ru-RU" sz="2400" dirty="0" smtClean="0">
                <a:latin typeface="Arial Black" pitchFamily="34" charset="0"/>
              </a:rPr>
              <a:t>  и </a:t>
            </a:r>
            <a:r>
              <a:rPr lang="ru-RU" sz="2400" dirty="0" smtClean="0">
                <a:solidFill>
                  <a:srgbClr val="FF0066"/>
                </a:solidFill>
                <a:latin typeface="Arial Black" pitchFamily="34" charset="0"/>
              </a:rPr>
              <a:t>профессиональных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  </a:t>
            </a:r>
            <a:r>
              <a:rPr lang="ru-RU" sz="2400" dirty="0" smtClean="0">
                <a:latin typeface="Arial Black" pitchFamily="34" charset="0"/>
              </a:rPr>
              <a:t>компетенций.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8600"/>
            <a:ext cx="808248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ПРИКЛАДНАЯ КРИПТОГРАММА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8766048" cy="4495800"/>
          </a:xfrm>
        </p:spPr>
        <p:txBody>
          <a:bodyPr>
            <a:normAutofit/>
          </a:bodyPr>
          <a:lstStyle/>
          <a:p>
            <a:pPr lvl="0"/>
            <a:r>
              <a:rPr lang="ru-RU" u="sng" dirty="0" smtClean="0">
                <a:solidFill>
                  <a:srgbClr val="FF33CC"/>
                </a:solidFill>
                <a:latin typeface="Arial Black" pitchFamily="34" charset="0"/>
              </a:rPr>
              <a:t>Визуальный инструмент </a:t>
            </a:r>
            <a:r>
              <a:rPr lang="ru-RU" dirty="0" smtClean="0">
                <a:latin typeface="Arial Black" pitchFamily="34" charset="0"/>
              </a:rPr>
              <a:t>практической работы с учебной информацией.</a:t>
            </a:r>
            <a:endParaRPr lang="ru-RU" dirty="0" smtClean="0"/>
          </a:p>
          <a:p>
            <a:pPr lvl="0">
              <a:buNone/>
            </a:pPr>
            <a:endParaRPr lang="ru-RU" dirty="0">
              <a:latin typeface="Arial Black" pitchFamily="34" charset="0"/>
            </a:endParaRPr>
          </a:p>
          <a:p>
            <a:pPr lvl="0"/>
            <a:endParaRPr lang="ru-RU" dirty="0">
              <a:latin typeface="Arial Black" pitchFamily="34" charset="0"/>
            </a:endParaRPr>
          </a:p>
          <a:p>
            <a:pPr lvl="0">
              <a:buNone/>
            </a:pPr>
            <a:endParaRPr lang="ru-RU" dirty="0">
              <a:latin typeface="Arial Black" pitchFamily="34" charset="0"/>
            </a:endParaRPr>
          </a:p>
          <a:p>
            <a:endParaRPr lang="ru-RU" dirty="0"/>
          </a:p>
        </p:txBody>
      </p:sp>
      <p:pic>
        <p:nvPicPr>
          <p:cNvPr id="6" name="Picture 4" descr="Что такое метод проект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5822" y="2636912"/>
            <a:ext cx="3058178" cy="3631488"/>
          </a:xfrm>
          <a:prstGeom prst="rect">
            <a:avLst/>
          </a:prstGeom>
          <a:noFill/>
        </p:spPr>
      </p:pic>
      <p:sp>
        <p:nvSpPr>
          <p:cNvPr id="8" name="Стрелка влево 7"/>
          <p:cNvSpPr/>
          <p:nvPr/>
        </p:nvSpPr>
        <p:spPr>
          <a:xfrm>
            <a:off x="4283968" y="3933056"/>
            <a:ext cx="1728192" cy="360040"/>
          </a:xfrm>
          <a:prstGeom prst="leftArrow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Значение знаков на ярлыках одежды WomanBeauty. Женские Советы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08920"/>
            <a:ext cx="4283968" cy="41490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Arial Black" pitchFamily="34" charset="0"/>
              </a:rPr>
              <a:t>КРИПТОГРАММА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– </a:t>
            </a:r>
            <a:r>
              <a:rPr lang="ru-RU" sz="2000" dirty="0" smtClean="0">
                <a:latin typeface="Arial Black" pitchFamily="34" charset="0"/>
              </a:rPr>
              <a:t>одна из форм повторения и закрепления материала, </a:t>
            </a:r>
          </a:p>
          <a:p>
            <a:r>
              <a:rPr lang="ru-RU" sz="2000" u="sng" dirty="0" smtClean="0">
                <a:latin typeface="Arial Black" pitchFamily="34" charset="0"/>
              </a:rPr>
              <a:t>пробуждает интерес </a:t>
            </a:r>
            <a:r>
              <a:rPr lang="ru-RU" sz="2000" dirty="0" smtClean="0">
                <a:latin typeface="Arial Black" pitchFamily="34" charset="0"/>
              </a:rPr>
              <a:t>к изучаемому материалу,</a:t>
            </a:r>
          </a:p>
          <a:p>
            <a:r>
              <a:rPr lang="ru-RU" sz="2000" dirty="0" smtClean="0">
                <a:latin typeface="Arial Black" pitchFamily="34" charset="0"/>
              </a:rPr>
              <a:t> </a:t>
            </a:r>
            <a:r>
              <a:rPr lang="ru-RU" sz="2000" u="sng" dirty="0" smtClean="0">
                <a:latin typeface="Arial Black" pitchFamily="34" charset="0"/>
              </a:rPr>
              <a:t>развивает</a:t>
            </a:r>
            <a:r>
              <a:rPr lang="ru-RU" sz="2000" dirty="0" smtClean="0">
                <a:latin typeface="Arial Black" pitchFamily="34" charset="0"/>
              </a:rPr>
              <a:t> мышление студентов.</a:t>
            </a:r>
          </a:p>
          <a:p>
            <a:endParaRPr lang="ru-RU" sz="2000" dirty="0">
              <a:latin typeface="Arial Black" pitchFamily="34" charset="0"/>
            </a:endParaRPr>
          </a:p>
        </p:txBody>
      </p:sp>
      <p:pic>
        <p:nvPicPr>
          <p:cNvPr id="4" name="Рисунок 3" descr="http://im4-tub.yandex.net/i?id=41993340-1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907704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Любая </a:t>
            </a:r>
            <a:r>
              <a:rPr lang="ru-RU" dirty="0" err="1" smtClean="0">
                <a:solidFill>
                  <a:srgbClr val="C00000"/>
                </a:solidFill>
                <a:latin typeface="Arial Black" pitchFamily="34" charset="0"/>
              </a:rPr>
              <a:t>Cryptogramа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Arial Black" pitchFamily="34" charset="0"/>
              </a:rPr>
              <a:t>Состоит из </a:t>
            </a:r>
            <a:r>
              <a:rPr lang="ru-RU" sz="4000" dirty="0" smtClean="0">
                <a:solidFill>
                  <a:srgbClr val="0000FF"/>
                </a:solidFill>
                <a:latin typeface="Arial Black" pitchFamily="34" charset="0"/>
              </a:rPr>
              <a:t>двух основных частей: </a:t>
            </a:r>
          </a:p>
        </p:txBody>
      </p:sp>
      <p:sp>
        <p:nvSpPr>
          <p:cNvPr id="10" name="Выноска со стрелкой вправо 9"/>
          <p:cNvSpPr/>
          <p:nvPr/>
        </p:nvSpPr>
        <p:spPr>
          <a:xfrm>
            <a:off x="1475656" y="3140968"/>
            <a:ext cx="3960440" cy="2808312"/>
          </a:xfrm>
          <a:prstGeom prst="rightArrowCallout">
            <a:avLst/>
          </a:prstGeom>
          <a:solidFill>
            <a:srgbClr val="FF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im0-tub-ru.yandex.net/i?id=c8cfff1931a22d6988d9da6d91eb5ebc-132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996952"/>
            <a:ext cx="3058051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9900"/>
                </a:solidFill>
                <a:latin typeface="Arial Black" pitchFamily="34" charset="0"/>
              </a:rPr>
              <a:t>1 ЧАСТЬ:</a:t>
            </a:r>
            <a:endParaRPr lang="ru-RU" sz="6000" dirty="0">
              <a:solidFill>
                <a:srgbClr val="0099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800600" y="2492896"/>
            <a:ext cx="4019872" cy="3960440"/>
          </a:xfrm>
        </p:spPr>
        <p:txBody>
          <a:bodyPr>
            <a:normAutofit/>
          </a:bodyPr>
          <a:lstStyle/>
          <a:p>
            <a:endParaRPr lang="ru-RU" sz="1800" dirty="0" smtClean="0">
              <a:latin typeface="Arial Black" pitchFamily="34" charset="0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395536" y="1340768"/>
            <a:ext cx="4100264" cy="105191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РАБОЧЕЕ ПОЛЕ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800600" y="1268760"/>
            <a:ext cx="3886200" cy="792088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ВОПРОСЫ: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0" y="1124744"/>
          <a:ext cx="9144000" cy="6093297"/>
        </p:xfrm>
        <a:graphic>
          <a:graphicData uri="http://schemas.openxmlformats.org/presentationml/2006/ole">
            <p:oleObj spid="_x0000_s50178" name="Слайд" r:id="rId3" imgW="4570330" imgH="3427599" progId="PowerPoint.Slide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581</TotalTime>
  <Words>382</Words>
  <Application>Microsoft Office PowerPoint</Application>
  <PresentationFormat>Экран (4:3)</PresentationFormat>
  <Paragraphs>92</Paragraphs>
  <Slides>19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Обычная</vt:lpstr>
      <vt:lpstr>Слайд</vt:lpstr>
      <vt:lpstr>Прикладные криптограммы</vt:lpstr>
      <vt:lpstr>ЦИТАТЫ:</vt:lpstr>
      <vt:lpstr>Cryptogramа</vt:lpstr>
      <vt:lpstr> КРИПТОГРАММА</vt:lpstr>
      <vt:lpstr>КРИПТОГРАФИЯ</vt:lpstr>
      <vt:lpstr>ПРИКЛАДНАЯ КРИПТОГРАММА</vt:lpstr>
      <vt:lpstr>КРИПТОГРАММА</vt:lpstr>
      <vt:lpstr>Любая Cryptogramа </vt:lpstr>
      <vt:lpstr>1 ЧАСТЬ:</vt:lpstr>
      <vt:lpstr>2 ЧАСТЬ:</vt:lpstr>
      <vt:lpstr>2 ЧАСТЬ:</vt:lpstr>
      <vt:lpstr>Слайд 12</vt:lpstr>
      <vt:lpstr>НАПРАВЛЕННОСТЬ</vt:lpstr>
      <vt:lpstr>УЧЕБНАЯ  КРИПТОГРАММА</vt:lpstr>
      <vt:lpstr>КОНСУЛЬТАЦИОННАЯ   КРИПТОГРАММА</vt:lpstr>
      <vt:lpstr>ПРИМЕНЕНИЕ </vt:lpstr>
      <vt:lpstr>Слайд 17</vt:lpstr>
      <vt:lpstr>ВЫВОД:</vt:lpstr>
      <vt:lpstr>СПАСИБО ЗА ВНИМАНИЕ !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Admin</cp:lastModifiedBy>
  <cp:revision>66</cp:revision>
  <dcterms:created xsi:type="dcterms:W3CDTF">2015-03-22T04:58:16Z</dcterms:created>
  <dcterms:modified xsi:type="dcterms:W3CDTF">2015-05-05T13:50:55Z</dcterms:modified>
</cp:coreProperties>
</file>