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" name="camera.wav"/>
          </p:stSnd>
        </p:sndAc>
      </p:transition>
    </mc:Choice>
    <mc:Fallback xmlns="">
      <p:transition spd="slow" advTm="15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" name="camera.wav"/>
          </p:stSnd>
        </p:sndAc>
      </p:transition>
    </mc:Choice>
    <mc:Fallback xmlns="">
      <p:transition spd="slow" advTm="15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" name="camera.wav"/>
          </p:stSnd>
        </p:sndAc>
      </p:transition>
    </mc:Choice>
    <mc:Fallback xmlns="">
      <p:transition spd="slow" advTm="15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" name="camera.wav"/>
          </p:stSnd>
        </p:sndAc>
      </p:transition>
    </mc:Choice>
    <mc:Fallback xmlns="">
      <p:transition spd="slow" advTm="15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" name="camera.wav"/>
          </p:stSnd>
        </p:sndAc>
      </p:transition>
    </mc:Choice>
    <mc:Fallback xmlns="">
      <p:transition spd="slow" advTm="15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" name="camera.wav"/>
          </p:stSnd>
        </p:sndAc>
      </p:transition>
    </mc:Choice>
    <mc:Fallback xmlns="">
      <p:transition spd="slow" advTm="15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" name="camera.wav"/>
          </p:stSnd>
        </p:sndAc>
      </p:transition>
    </mc:Choice>
    <mc:Fallback xmlns="">
      <p:transition spd="slow" advTm="15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" name="camera.wav"/>
          </p:stSnd>
        </p:sndAc>
      </p:transition>
    </mc:Choice>
    <mc:Fallback xmlns="">
      <p:transition spd="slow" advTm="15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" name="camera.wav"/>
          </p:stSnd>
        </p:sndAc>
      </p:transition>
    </mc:Choice>
    <mc:Fallback xmlns="">
      <p:transition spd="slow" advTm="15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" name="camera.wav"/>
          </p:stSnd>
        </p:sndAc>
      </p:transition>
    </mc:Choice>
    <mc:Fallback xmlns="">
      <p:transition spd="slow" advTm="15000">
        <p:fade/>
        <p:sndAc>
          <p:stSnd>
            <p:snd r:embed="rId3" name="camera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" name="camera.wav"/>
          </p:stSnd>
        </p:sndAc>
      </p:transition>
    </mc:Choice>
    <mc:Fallback xmlns="">
      <p:transition spd="slow" advTm="15000">
        <p:fade/>
        <p:sndAc>
          <p:stSnd>
            <p:snd r:embed="rId3" name="camera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8F7E4F6-7F29-46C6-8689-02D5BE52E6C2}" type="datetimeFigureOut">
              <a:rPr lang="ru-RU" smtClean="0"/>
              <a:t>05.05.2015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97B381-DA7A-4C62-8986-34A7BEA5F0A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advTm="15000">
        <p14:flash/>
        <p:sndAc>
          <p:stSnd>
            <p:snd r:embed="rId13" name="camera.wav"/>
          </p:stSnd>
        </p:sndAc>
      </p:transition>
    </mc:Choice>
    <mc:Fallback xmlns="">
      <p:transition spd="slow" advTm="15000">
        <p:fade/>
        <p:sndAc>
          <p:stSnd>
            <p:snd r:embed="rId14" name="camera.wav"/>
          </p:stSnd>
        </p:sndAc>
      </p:transition>
    </mc:Fallback>
  </mc:AlternateConten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09600"/>
            <a:ext cx="8640960" cy="188329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7200" dirty="0" smtClean="0">
                <a:solidFill>
                  <a:srgbClr val="CC0000"/>
                </a:solidFill>
                <a:effectLst/>
                <a:latin typeface="Algerian"/>
                <a:ea typeface="Calibri"/>
                <a:cs typeface="Times New Roman"/>
              </a:rPr>
              <a:t/>
            </a:r>
            <a:br>
              <a:rPr lang="ru-RU" sz="7200" dirty="0" smtClean="0">
                <a:solidFill>
                  <a:srgbClr val="CC0000"/>
                </a:solidFill>
                <a:effectLst/>
                <a:latin typeface="Algerian"/>
                <a:ea typeface="Calibri"/>
                <a:cs typeface="Times New Roman"/>
              </a:rPr>
            </a:br>
            <a:r>
              <a:rPr lang="en-US" sz="7200" dirty="0" smtClean="0">
                <a:solidFill>
                  <a:srgbClr val="C00000"/>
                </a:solidFill>
                <a:effectLst/>
                <a:latin typeface="Algerian"/>
                <a:ea typeface="Calibri"/>
                <a:cs typeface="Times New Roman"/>
              </a:rPr>
              <a:t>Hyperrealism</a:t>
            </a:r>
            <a:r>
              <a:rPr lang="ru-RU" sz="7200" dirty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7200" dirty="0">
                <a:solidFill>
                  <a:srgbClr val="C00000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7200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419872" y="5373216"/>
            <a:ext cx="5266928" cy="1008112"/>
          </a:xfrm>
        </p:spPr>
        <p:txBody>
          <a:bodyPr>
            <a:noAutofit/>
          </a:bodyPr>
          <a:lstStyle/>
          <a:p>
            <a:pPr marL="0" lvl="0">
              <a:buClr>
                <a:prstClr val="white">
                  <a:shade val="95000"/>
                </a:prstClr>
              </a:buClr>
            </a:pPr>
            <a:r>
              <a:rPr lang="en-US" sz="2400" dirty="0" smtClean="0">
                <a:solidFill>
                  <a:srgbClr val="CEB966"/>
                </a:solidFill>
                <a:latin typeface="Calibri"/>
                <a:ea typeface="Calibri"/>
                <a:cs typeface="Times New Roman"/>
              </a:rPr>
              <a:t>Project by: </a:t>
            </a:r>
            <a:r>
              <a:rPr lang="en-US" sz="2400" dirty="0" err="1">
                <a:solidFill>
                  <a:srgbClr val="CEB966"/>
                </a:solidFill>
                <a:latin typeface="Calibri"/>
                <a:ea typeface="Calibri"/>
                <a:cs typeface="Times New Roman"/>
              </a:rPr>
              <a:t>S</a:t>
            </a:r>
            <a:r>
              <a:rPr lang="en-US" sz="2400" dirty="0" err="1" smtClean="0">
                <a:solidFill>
                  <a:srgbClr val="CEB966"/>
                </a:solidFill>
                <a:latin typeface="Calibri"/>
                <a:ea typeface="Calibri"/>
                <a:cs typeface="Times New Roman"/>
              </a:rPr>
              <a:t>hevchuk</a:t>
            </a:r>
            <a:r>
              <a:rPr lang="en-US" sz="2400" dirty="0" smtClean="0">
                <a:solidFill>
                  <a:srgbClr val="CEB966"/>
                </a:solidFill>
                <a:latin typeface="Calibri"/>
                <a:ea typeface="Calibri"/>
                <a:cs typeface="Times New Roman"/>
              </a:rPr>
              <a:t> Margarita</a:t>
            </a:r>
            <a:r>
              <a:rPr lang="ru-RU" sz="2400" dirty="0" smtClean="0">
                <a:solidFill>
                  <a:srgbClr val="CEB966"/>
                </a:solidFill>
                <a:latin typeface="Calibri"/>
                <a:ea typeface="Calibri"/>
                <a:cs typeface="Times New Roman"/>
              </a:rPr>
              <a:t> </a:t>
            </a:r>
            <a:r>
              <a:rPr lang="en-US" sz="2400" dirty="0" smtClean="0">
                <a:solidFill>
                  <a:srgbClr val="CEB966"/>
                </a:solidFill>
                <a:latin typeface="Calibri"/>
                <a:ea typeface="Calibri"/>
                <a:cs typeface="Times New Roman"/>
              </a:rPr>
              <a:t>6</a:t>
            </a:r>
            <a:r>
              <a:rPr lang="ru-RU" sz="2400" dirty="0" smtClean="0">
                <a:solidFill>
                  <a:srgbClr val="CEB966"/>
                </a:solidFill>
                <a:latin typeface="Calibri"/>
                <a:ea typeface="Calibri"/>
                <a:cs typeface="Times New Roman"/>
              </a:rPr>
              <a:t>«</a:t>
            </a:r>
            <a:r>
              <a:rPr lang="en-US" sz="2400" dirty="0" smtClean="0">
                <a:solidFill>
                  <a:srgbClr val="CEB966"/>
                </a:solidFill>
                <a:latin typeface="Calibri"/>
                <a:ea typeface="Calibri"/>
                <a:cs typeface="Times New Roman"/>
              </a:rPr>
              <a:t>B</a:t>
            </a:r>
            <a:r>
              <a:rPr lang="ru-RU" sz="2400" dirty="0" smtClean="0">
                <a:solidFill>
                  <a:srgbClr val="CEB966"/>
                </a:solidFill>
                <a:latin typeface="Calibri"/>
                <a:ea typeface="Calibri"/>
                <a:cs typeface="Times New Roman"/>
              </a:rPr>
              <a:t>»</a:t>
            </a:r>
            <a:endParaRPr lang="en-US" sz="2400" dirty="0" smtClean="0">
              <a:solidFill>
                <a:srgbClr val="CEB966"/>
              </a:solidFill>
              <a:latin typeface="Calibri"/>
              <a:ea typeface="Calibri"/>
              <a:cs typeface="Times New Roman"/>
            </a:endParaRPr>
          </a:p>
          <a:p>
            <a:pPr marL="0" lvl="0">
              <a:buClr>
                <a:prstClr val="white">
                  <a:shade val="95000"/>
                </a:prstClr>
              </a:buClr>
            </a:pPr>
            <a:r>
              <a:rPr lang="en-US" sz="2400" dirty="0" smtClean="0">
                <a:solidFill>
                  <a:srgbClr val="CEB966"/>
                </a:solidFill>
                <a:latin typeface="Calibri"/>
                <a:cs typeface="Times New Roman"/>
              </a:rPr>
              <a:t>Tutor: A.A. Sharapova</a:t>
            </a:r>
            <a:endParaRPr lang="ru-RU" sz="2400" dirty="0" smtClean="0">
              <a:solidFill>
                <a:srgbClr val="CEB966"/>
              </a:solidFill>
            </a:endParaRPr>
          </a:p>
          <a:p>
            <a:endParaRPr lang="ru-RU" sz="2400" dirty="0"/>
          </a:p>
        </p:txBody>
      </p:sp>
      <p:pic>
        <p:nvPicPr>
          <p:cNvPr id="4" name="Рисунок 3" descr="Живопись Карла Банга 2 - Воротил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63039"/>
            <a:ext cx="5256584" cy="33843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6031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7000">
        <p14:flash/>
        <p:sndAc>
          <p:stSnd>
            <p:snd r:embed="rId2" name="camera.wav"/>
          </p:stSnd>
        </p:sndAc>
      </p:transition>
    </mc:Choice>
    <mc:Fallback xmlns="">
      <p:transition spd="slow" advTm="7000">
        <p:fad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6275040" cy="1152128"/>
          </a:xfrm>
        </p:spPr>
        <p:txBody>
          <a:bodyPr>
            <a:normAutofit/>
          </a:bodyPr>
          <a:lstStyle/>
          <a:p>
            <a:r>
              <a:rPr lang="en-US" sz="2800" dirty="0">
                <a:effectLst/>
                <a:latin typeface="Calibri"/>
                <a:ea typeface="Calibri"/>
                <a:cs typeface="Times New Roman"/>
              </a:rPr>
              <a:t>Hyperrealism was started in the </a:t>
            </a:r>
            <a:r>
              <a:rPr lang="en-US" sz="2800" dirty="0" smtClean="0">
                <a:effectLst/>
                <a:latin typeface="Calibri"/>
                <a:ea typeface="Calibri"/>
                <a:cs typeface="Times New Roman"/>
              </a:rPr>
              <a:t>USA</a:t>
            </a:r>
            <a:r>
              <a:rPr lang="ru-RU" sz="28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en-US" sz="2800" dirty="0" smtClean="0">
                <a:effectLst/>
                <a:latin typeface="Calibri"/>
                <a:ea typeface="Calibri"/>
                <a:cs typeface="Times New Roman"/>
              </a:rPr>
              <a:t>in </a:t>
            </a:r>
            <a:r>
              <a:rPr lang="en-US" sz="2800" dirty="0">
                <a:effectLst/>
                <a:latin typeface="Calibri"/>
                <a:ea typeface="Calibri"/>
                <a:cs typeface="Times New Roman"/>
              </a:rPr>
              <a:t>the 20th century. </a:t>
            </a:r>
            <a:endParaRPr lang="ru-RU" sz="2800" dirty="0"/>
          </a:p>
        </p:txBody>
      </p:sp>
      <p:pic>
        <p:nvPicPr>
          <p:cNvPr id="6" name="Объект 5" descr="Картины Jason de Graaf &quot; Strannick9412's Blo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7270596" cy="4871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805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274638"/>
            <a:ext cx="7848872" cy="1143000"/>
          </a:xfrm>
        </p:spPr>
        <p:txBody>
          <a:bodyPr>
            <a:noAutofit/>
          </a:bodyPr>
          <a:lstStyle/>
          <a:p>
            <a:r>
              <a:rPr lang="en-US" sz="2800" dirty="0">
                <a:effectLst/>
                <a:latin typeface="Calibri"/>
                <a:ea typeface="Calibri"/>
                <a:cs typeface="Times New Roman"/>
              </a:rPr>
              <a:t>The most important in Hyperrealism is to represent daily realities. Usually hyperrealists paint everyday life, cities and only sometimes people. </a:t>
            </a:r>
            <a:endParaRPr lang="ru-RU" sz="2800" dirty="0"/>
          </a:p>
        </p:txBody>
      </p:sp>
      <p:pic>
        <p:nvPicPr>
          <p:cNvPr id="6" name="Объект 5" descr="Гиперреализм Пола Кэддена (Paul Cadden)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8840"/>
            <a:ext cx="7390184" cy="4617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852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7560840" cy="93610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100" dirty="0">
                <a:effectLst/>
                <a:latin typeface="Calibri"/>
                <a:ea typeface="Calibri"/>
                <a:cs typeface="Times New Roman"/>
              </a:rPr>
              <a:t>Some famous hyperrealists </a:t>
            </a:r>
            <a:r>
              <a:rPr lang="en-US" sz="3100" dirty="0" smtClean="0">
                <a:effectLst/>
                <a:latin typeface="Calibri"/>
                <a:ea typeface="Calibri"/>
                <a:cs typeface="Times New Roman"/>
              </a:rPr>
              <a:t>were</a:t>
            </a:r>
            <a:r>
              <a:rPr lang="ru-RU" sz="3100" dirty="0" smtClean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100" dirty="0" smtClean="0">
                <a:effectLst/>
                <a:latin typeface="Calibri"/>
                <a:ea typeface="Calibri"/>
                <a:cs typeface="Times New Roman"/>
              </a:rPr>
            </a:br>
            <a:r>
              <a:rPr lang="en-US" sz="3100" dirty="0" err="1" smtClean="0">
                <a:effectLst/>
                <a:latin typeface="Calibri"/>
                <a:ea typeface="Calibri"/>
                <a:cs typeface="Times New Roman"/>
              </a:rPr>
              <a:t>Duein</a:t>
            </a:r>
            <a:r>
              <a:rPr lang="en-US" sz="3100" dirty="0" smtClean="0">
                <a:effectLst/>
                <a:latin typeface="Calibri"/>
                <a:ea typeface="Calibri"/>
                <a:cs typeface="Times New Roman"/>
              </a:rPr>
              <a:t> </a:t>
            </a:r>
            <a:r>
              <a:rPr lang="en-US" sz="3100" dirty="0">
                <a:effectLst/>
                <a:latin typeface="Calibri"/>
                <a:ea typeface="Calibri"/>
                <a:cs typeface="Times New Roman"/>
              </a:rPr>
              <a:t>Henson, Chuck Close and Michael English.</a:t>
            </a:r>
            <a:r>
              <a:rPr lang="ru-RU" sz="32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2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ARS * Гг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916832"/>
            <a:ext cx="7262657" cy="4708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5884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5040560" cy="129614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latin typeface="Algerian" panose="04020705040A02060702" pitchFamily="82" charset="0"/>
              </a:rPr>
              <a:t>Thank you for </a:t>
            </a:r>
            <a:r>
              <a:rPr lang="en-US" sz="3600" dirty="0" smtClean="0">
                <a:solidFill>
                  <a:srgbClr val="C00000"/>
                </a:solidFill>
                <a:latin typeface="Algerian" panose="04020705040A02060702" pitchFamily="82" charset="0"/>
              </a:rPr>
              <a:t>your</a:t>
            </a:r>
            <a:r>
              <a:rPr lang="en-US" sz="3200" dirty="0" smtClean="0">
                <a:solidFill>
                  <a:srgbClr val="C00000"/>
                </a:solidFill>
                <a:latin typeface="Algerian" panose="04020705040A02060702" pitchFamily="82" charset="0"/>
              </a:rPr>
              <a:t> attention!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Самые популярные паблики Вконтакте - Гиперреализм в изображении котов (&quot;Animals-Art&quot;) Трудно поверить, но картинки, которые"/>
          <p:cNvPicPr>
            <a:picLocks noGrp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3848" y="3501008"/>
            <a:ext cx="5624364" cy="31049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1753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  <p:sndAc>
          <p:stSnd>
            <p:snd r:embed="rId2" name="camera.wav"/>
          </p:stSnd>
        </p:sndAc>
      </p:transition>
    </mc:Choice>
    <mc:Fallback xmlns="">
      <p:transition spd="slow">
        <p:fade/>
        <p:sndAc>
          <p:stSnd>
            <p:snd r:embed="rId4" name="camera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152</TotalTime>
  <Words>53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 Hyperrealism </vt:lpstr>
      <vt:lpstr>Hyperrealism was started in the USA in the 20th century. </vt:lpstr>
      <vt:lpstr>The most important in Hyperrealism is to represent daily realities. Usually hyperrealists paint everyday life, cities and only sometimes people. </vt:lpstr>
      <vt:lpstr>Some famous hyperrealists were Duein Henson, Chuck Close and Michael English. </vt:lpstr>
      <vt:lpstr>Thank you for your attention!</vt:lpstr>
    </vt:vector>
  </TitlesOfParts>
  <Manager>ШАРАПОВА АННА АЛЬБЕРТОВНА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Hyperrealism</dc:title>
  <dc:creator>ШУВЧУК МАРГАРИТА 6В</dc:creator>
  <cp:lastModifiedBy>113 user</cp:lastModifiedBy>
  <cp:revision>13</cp:revision>
  <dcterms:created xsi:type="dcterms:W3CDTF">2015-05-04T17:00:19Z</dcterms:created>
  <dcterms:modified xsi:type="dcterms:W3CDTF">2015-05-05T04:52:23Z</dcterms:modified>
</cp:coreProperties>
</file>