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9" r:id="rId2"/>
    <p:sldId id="310" r:id="rId3"/>
    <p:sldId id="315" r:id="rId4"/>
    <p:sldId id="323" r:id="rId5"/>
    <p:sldId id="324" r:id="rId6"/>
    <p:sldId id="327" r:id="rId7"/>
    <p:sldId id="319" r:id="rId8"/>
    <p:sldId id="320" r:id="rId9"/>
    <p:sldId id="321" r:id="rId10"/>
    <p:sldId id="322" r:id="rId11"/>
    <p:sldId id="312" r:id="rId12"/>
    <p:sldId id="325" r:id="rId13"/>
    <p:sldId id="334" r:id="rId14"/>
    <p:sldId id="311" r:id="rId15"/>
    <p:sldId id="313" r:id="rId16"/>
    <p:sldId id="314" r:id="rId17"/>
    <p:sldId id="316" r:id="rId18"/>
    <p:sldId id="326" r:id="rId19"/>
    <p:sldId id="332" r:id="rId20"/>
    <p:sldId id="331" r:id="rId21"/>
    <p:sldId id="333" r:id="rId22"/>
    <p:sldId id="294" r:id="rId2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Times New Roman" pitchFamily="18" charset="0"/>
      </a:defRPr>
    </a:lvl1pPr>
    <a:lvl2pPr marL="457200" algn="l" rtl="0" fontAlgn="base">
      <a:spcBef>
        <a:spcPct val="0"/>
      </a:spcBef>
      <a:spcAft>
        <a:spcPct val="0"/>
      </a:spcAft>
      <a:defRPr kern="1200">
        <a:solidFill>
          <a:schemeClr val="tx1"/>
        </a:solidFill>
        <a:latin typeface="Arial" charset="0"/>
        <a:ea typeface="+mn-ea"/>
        <a:cs typeface="Times New Roman" pitchFamily="18" charset="0"/>
      </a:defRPr>
    </a:lvl2pPr>
    <a:lvl3pPr marL="914400" algn="l" rtl="0" fontAlgn="base">
      <a:spcBef>
        <a:spcPct val="0"/>
      </a:spcBef>
      <a:spcAft>
        <a:spcPct val="0"/>
      </a:spcAft>
      <a:defRPr kern="1200">
        <a:solidFill>
          <a:schemeClr val="tx1"/>
        </a:solidFill>
        <a:latin typeface="Arial" charset="0"/>
        <a:ea typeface="+mn-ea"/>
        <a:cs typeface="Times New Roman" pitchFamily="18" charset="0"/>
      </a:defRPr>
    </a:lvl3pPr>
    <a:lvl4pPr marL="1371600" algn="l" rtl="0" fontAlgn="base">
      <a:spcBef>
        <a:spcPct val="0"/>
      </a:spcBef>
      <a:spcAft>
        <a:spcPct val="0"/>
      </a:spcAft>
      <a:defRPr kern="1200">
        <a:solidFill>
          <a:schemeClr val="tx1"/>
        </a:solidFill>
        <a:latin typeface="Arial" charset="0"/>
        <a:ea typeface="+mn-ea"/>
        <a:cs typeface="Times New Roman" pitchFamily="18" charset="0"/>
      </a:defRPr>
    </a:lvl4pPr>
    <a:lvl5pPr marL="1828800" algn="l" rtl="0" fontAlgn="base">
      <a:spcBef>
        <a:spcPct val="0"/>
      </a:spcBef>
      <a:spcAft>
        <a:spcPct val="0"/>
      </a:spcAft>
      <a:defRPr kern="1200">
        <a:solidFill>
          <a:schemeClr val="tx1"/>
        </a:solidFill>
        <a:latin typeface="Arial" charset="0"/>
        <a:ea typeface="+mn-ea"/>
        <a:cs typeface="Times New Roman" pitchFamily="18" charset="0"/>
      </a:defRPr>
    </a:lvl5pPr>
    <a:lvl6pPr marL="2286000" algn="l" defTabSz="914400" rtl="0" eaLnBrk="1" latinLnBrk="0" hangingPunct="1">
      <a:defRPr kern="1200">
        <a:solidFill>
          <a:schemeClr val="tx1"/>
        </a:solidFill>
        <a:latin typeface="Arial" charset="0"/>
        <a:ea typeface="+mn-ea"/>
        <a:cs typeface="Times New Roman" pitchFamily="18" charset="0"/>
      </a:defRPr>
    </a:lvl6pPr>
    <a:lvl7pPr marL="2743200" algn="l" defTabSz="914400" rtl="0" eaLnBrk="1" latinLnBrk="0" hangingPunct="1">
      <a:defRPr kern="1200">
        <a:solidFill>
          <a:schemeClr val="tx1"/>
        </a:solidFill>
        <a:latin typeface="Arial" charset="0"/>
        <a:ea typeface="+mn-ea"/>
        <a:cs typeface="Times New Roman" pitchFamily="18" charset="0"/>
      </a:defRPr>
    </a:lvl7pPr>
    <a:lvl8pPr marL="3200400" algn="l" defTabSz="914400" rtl="0" eaLnBrk="1" latinLnBrk="0" hangingPunct="1">
      <a:defRPr kern="1200">
        <a:solidFill>
          <a:schemeClr val="tx1"/>
        </a:solidFill>
        <a:latin typeface="Arial" charset="0"/>
        <a:ea typeface="+mn-ea"/>
        <a:cs typeface="Times New Roman" pitchFamily="18" charset="0"/>
      </a:defRPr>
    </a:lvl8pPr>
    <a:lvl9pPr marL="3657600" algn="l" defTabSz="914400" rtl="0" eaLnBrk="1" latinLnBrk="0" hangingPunct="1">
      <a:defRPr kern="1200">
        <a:solidFill>
          <a:schemeClr val="tx1"/>
        </a:solidFill>
        <a:latin typeface="Arial"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3333CC"/>
    <a:srgbClr val="99FF99"/>
    <a:srgbClr val="CCFFCC"/>
    <a:srgbClr val="FFFF99"/>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86" autoAdjust="0"/>
    <p:restoredTop sz="94660"/>
  </p:normalViewPr>
  <p:slideViewPr>
    <p:cSldViewPr>
      <p:cViewPr>
        <p:scale>
          <a:sx n="76" d="100"/>
          <a:sy n="76" d="100"/>
        </p:scale>
        <p:origin x="-1206" y="21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0ED3B4F-0061-4BBB-A4C8-587973354CD0}" type="slidenum">
              <a:rPr lang="ru-RU"/>
              <a:pPr>
                <a:defRPr/>
              </a:pPr>
              <a:t>‹#›</a:t>
            </a:fld>
            <a:endParaRPr lang="ru-RU"/>
          </a:p>
        </p:txBody>
      </p:sp>
    </p:spTree>
    <p:extLst>
      <p:ext uri="{BB962C8B-B14F-4D97-AF65-F5344CB8AC3E}">
        <p14:creationId xmlns:p14="http://schemas.microsoft.com/office/powerpoint/2010/main" val="653022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600200"/>
            <a:ext cx="8229600" cy="4525963"/>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F64DFA52-3FAF-4C1E-8607-ECE791602559}" type="slidenum">
              <a:rPr lang="ru-RU"/>
              <a:pPr>
                <a:defRPr/>
              </a:pPr>
              <a:t>‹#›</a:t>
            </a:fld>
            <a:endParaRPr lang="ru-RU"/>
          </a:p>
        </p:txBody>
      </p:sp>
    </p:spTree>
    <p:extLst>
      <p:ext uri="{BB962C8B-B14F-4D97-AF65-F5344CB8AC3E}">
        <p14:creationId xmlns:p14="http://schemas.microsoft.com/office/powerpoint/2010/main" val="1955797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712B3621-8404-4FDD-A6F9-63D57777ACCE}" type="slidenum">
              <a:rPr lang="ru-RU"/>
              <a:pPr>
                <a:defRPr/>
              </a:pPr>
              <a:t>‹#›</a:t>
            </a:fld>
            <a:endParaRPr lang="ru-RU"/>
          </a:p>
        </p:txBody>
      </p:sp>
    </p:spTree>
    <p:extLst>
      <p:ext uri="{BB962C8B-B14F-4D97-AF65-F5344CB8AC3E}">
        <p14:creationId xmlns:p14="http://schemas.microsoft.com/office/powerpoint/2010/main" val="15897103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457200" y="274638"/>
            <a:ext cx="8229600" cy="5851525"/>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8F9EA482-FB4B-4A0F-B1F3-182855A954CE}" type="slidenum">
              <a:rPr lang="ru-RU"/>
              <a:pPr>
                <a:defRPr/>
              </a:pPr>
              <a:t>‹#›</a:t>
            </a:fld>
            <a:endParaRPr lang="ru-RU"/>
          </a:p>
        </p:txBody>
      </p:sp>
    </p:spTree>
    <p:extLst>
      <p:ext uri="{BB962C8B-B14F-4D97-AF65-F5344CB8AC3E}">
        <p14:creationId xmlns:p14="http://schemas.microsoft.com/office/powerpoint/2010/main" val="2743744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a:xfrm>
            <a:off x="457200" y="1600200"/>
            <a:ext cx="8229600" cy="4525963"/>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8D39414-0571-4552-A07B-AFBC6D9F6E35}" type="slidenum">
              <a:rPr lang="ru-RU"/>
              <a:pPr>
                <a:defRPr/>
              </a:pPr>
              <a:t>‹#›</a:t>
            </a:fld>
            <a:endParaRPr lang="ru-RU"/>
          </a:p>
        </p:txBody>
      </p:sp>
    </p:spTree>
    <p:extLst>
      <p:ext uri="{BB962C8B-B14F-4D97-AF65-F5344CB8AC3E}">
        <p14:creationId xmlns:p14="http://schemas.microsoft.com/office/powerpoint/2010/main" val="13770016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AED71A2F-55F3-47E4-A22B-ED6AE1FD5B05}" type="slidenum">
              <a:rPr lang="ru-RU"/>
              <a:pPr>
                <a:defRPr/>
              </a:pPr>
              <a:t>‹#›</a:t>
            </a:fld>
            <a:endParaRPr lang="ru-RU"/>
          </a:p>
        </p:txBody>
      </p:sp>
    </p:spTree>
    <p:extLst>
      <p:ext uri="{BB962C8B-B14F-4D97-AF65-F5344CB8AC3E}">
        <p14:creationId xmlns:p14="http://schemas.microsoft.com/office/powerpoint/2010/main" val="1512525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6CDDB9ED-B98F-468D-AC12-371097FE3695}" type="slidenum">
              <a:rPr lang="ru-RU"/>
              <a:pPr>
                <a:defRPr/>
              </a:pPr>
              <a:t>‹#›</a:t>
            </a:fld>
            <a:endParaRPr lang="ru-RU"/>
          </a:p>
        </p:txBody>
      </p:sp>
    </p:spTree>
    <p:extLst>
      <p:ext uri="{BB962C8B-B14F-4D97-AF65-F5344CB8AC3E}">
        <p14:creationId xmlns:p14="http://schemas.microsoft.com/office/powerpoint/2010/main" val="705426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19CA4EFF-CD9D-43A1-96DF-E5212A8E6BE3}" type="slidenum">
              <a:rPr lang="ru-RU"/>
              <a:pPr>
                <a:defRPr/>
              </a:pPr>
              <a:t>‹#›</a:t>
            </a:fld>
            <a:endParaRPr lang="ru-RU"/>
          </a:p>
        </p:txBody>
      </p:sp>
    </p:spTree>
    <p:extLst>
      <p:ext uri="{BB962C8B-B14F-4D97-AF65-F5344CB8AC3E}">
        <p14:creationId xmlns:p14="http://schemas.microsoft.com/office/powerpoint/2010/main" val="407962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67FC69F6-142B-486C-9AA2-EFD181666273}" type="slidenum">
              <a:rPr lang="ru-RU"/>
              <a:pPr>
                <a:defRPr/>
              </a:pPr>
              <a:t>‹#›</a:t>
            </a:fld>
            <a:endParaRPr lang="ru-RU"/>
          </a:p>
        </p:txBody>
      </p:sp>
    </p:spTree>
    <p:extLst>
      <p:ext uri="{BB962C8B-B14F-4D97-AF65-F5344CB8AC3E}">
        <p14:creationId xmlns:p14="http://schemas.microsoft.com/office/powerpoint/2010/main" val="26874772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4E08B9B9-DAC0-4AB6-A4DE-C6526F1A1B5F}" type="slidenum">
              <a:rPr lang="ru-RU"/>
              <a:pPr>
                <a:defRPr/>
              </a:pPr>
              <a:t>‹#›</a:t>
            </a:fld>
            <a:endParaRPr lang="ru-RU"/>
          </a:p>
        </p:txBody>
      </p:sp>
    </p:spTree>
    <p:extLst>
      <p:ext uri="{BB962C8B-B14F-4D97-AF65-F5344CB8AC3E}">
        <p14:creationId xmlns:p14="http://schemas.microsoft.com/office/powerpoint/2010/main" val="2532129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55EB55B9-8675-43A9-A39F-B8236CADBA20}" type="slidenum">
              <a:rPr lang="ru-RU"/>
              <a:pPr>
                <a:defRPr/>
              </a:pPr>
              <a:t>‹#›</a:t>
            </a:fld>
            <a:endParaRPr lang="ru-RU"/>
          </a:p>
        </p:txBody>
      </p:sp>
    </p:spTree>
    <p:extLst>
      <p:ext uri="{BB962C8B-B14F-4D97-AF65-F5344CB8AC3E}">
        <p14:creationId xmlns:p14="http://schemas.microsoft.com/office/powerpoint/2010/main" val="256147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0FA7F31E-CBA6-4E33-8E69-D007ED3F1F07}" type="slidenum">
              <a:rPr lang="ru-RU"/>
              <a:pPr>
                <a:defRPr/>
              </a:pPr>
              <a:t>‹#›</a:t>
            </a:fld>
            <a:endParaRPr lang="ru-RU"/>
          </a:p>
        </p:txBody>
      </p:sp>
    </p:spTree>
    <p:extLst>
      <p:ext uri="{BB962C8B-B14F-4D97-AF65-F5344CB8AC3E}">
        <p14:creationId xmlns:p14="http://schemas.microsoft.com/office/powerpoint/2010/main" val="23823564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1FEAC536-996A-4031-A8C3-AF1D479F7FCA}" type="slidenum">
              <a:rPr lang="ru-RU"/>
              <a:pPr>
                <a:defRPr/>
              </a:pPr>
              <a:t>‹#›</a:t>
            </a:fld>
            <a:endParaRPr lang="ru-RU"/>
          </a:p>
        </p:txBody>
      </p:sp>
      <p:pic>
        <p:nvPicPr>
          <p:cNvPr id="2" name="Picture 7" descr="russian flag"/>
          <p:cNvPicPr>
            <a:picLocks noChangeAspect="1" noChangeArrowheads="1"/>
          </p:cNvPicPr>
          <p:nvPr userDrawn="1"/>
        </p:nvPicPr>
        <p:blipFill>
          <a:blip r:embed="rId14">
            <a:lum bright="48000" contrast="-72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just" rtl="0" eaLnBrk="0" fontAlgn="base" hangingPunct="0">
        <a:spcBef>
          <a:spcPct val="20000"/>
        </a:spcBef>
        <a:spcAft>
          <a:spcPct val="0"/>
        </a:spcAft>
        <a:buChar char="•"/>
        <a:defRPr sz="3200">
          <a:solidFill>
            <a:srgbClr val="000000"/>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j-lt"/>
          <a:cs typeface="+mn-cs"/>
        </a:defRPr>
      </a:lvl2pPr>
      <a:lvl3pPr marL="1143000" indent="-228600" algn="l" rtl="0" eaLnBrk="0" fontAlgn="base" hangingPunct="0">
        <a:spcBef>
          <a:spcPct val="20000"/>
        </a:spcBef>
        <a:spcAft>
          <a:spcPct val="0"/>
        </a:spcAft>
        <a:buChar char="•"/>
        <a:defRPr sz="2400">
          <a:solidFill>
            <a:schemeClr val="tx1"/>
          </a:solidFill>
          <a:latin typeface="+mj-lt"/>
          <a:cs typeface="+mn-cs"/>
        </a:defRPr>
      </a:lvl3pPr>
      <a:lvl4pPr marL="1600200" indent="-228600" algn="l" rtl="0" eaLnBrk="0" fontAlgn="base" hangingPunct="0">
        <a:spcBef>
          <a:spcPct val="20000"/>
        </a:spcBef>
        <a:spcAft>
          <a:spcPct val="0"/>
        </a:spcAft>
        <a:buChar char="–"/>
        <a:defRPr sz="2000">
          <a:solidFill>
            <a:schemeClr val="tx1"/>
          </a:solidFill>
          <a:latin typeface="+mj-lt"/>
          <a:cs typeface="+mn-cs"/>
        </a:defRPr>
      </a:lvl4pPr>
      <a:lvl5pPr marL="2057400" indent="-228600" algn="l" rtl="0" eaLnBrk="0" fontAlgn="base" hangingPunct="0">
        <a:spcBef>
          <a:spcPct val="20000"/>
        </a:spcBef>
        <a:spcAft>
          <a:spcPct val="0"/>
        </a:spcAft>
        <a:buChar char="»"/>
        <a:defRPr sz="2000">
          <a:solidFill>
            <a:schemeClr val="tx1"/>
          </a:solidFill>
          <a:latin typeface="+mj-lt"/>
          <a:cs typeface="+mn-cs"/>
        </a:defRPr>
      </a:lvl5pPr>
      <a:lvl6pPr marL="2514600" indent="-228600" algn="l" rtl="0" fontAlgn="base">
        <a:spcBef>
          <a:spcPct val="20000"/>
        </a:spcBef>
        <a:spcAft>
          <a:spcPct val="0"/>
        </a:spcAft>
        <a:buChar char="»"/>
        <a:defRPr sz="2000">
          <a:solidFill>
            <a:schemeClr val="tx1"/>
          </a:solidFill>
          <a:latin typeface="+mj-lt"/>
          <a:cs typeface="+mn-cs"/>
        </a:defRPr>
      </a:lvl6pPr>
      <a:lvl7pPr marL="2971800" indent="-228600" algn="l" rtl="0" fontAlgn="base">
        <a:spcBef>
          <a:spcPct val="20000"/>
        </a:spcBef>
        <a:spcAft>
          <a:spcPct val="0"/>
        </a:spcAft>
        <a:buChar char="»"/>
        <a:defRPr sz="2000">
          <a:solidFill>
            <a:schemeClr val="tx1"/>
          </a:solidFill>
          <a:latin typeface="+mj-lt"/>
          <a:cs typeface="+mn-cs"/>
        </a:defRPr>
      </a:lvl7pPr>
      <a:lvl8pPr marL="3429000" indent="-228600" algn="l" rtl="0" fontAlgn="base">
        <a:spcBef>
          <a:spcPct val="20000"/>
        </a:spcBef>
        <a:spcAft>
          <a:spcPct val="0"/>
        </a:spcAft>
        <a:buChar char="»"/>
        <a:defRPr sz="2000">
          <a:solidFill>
            <a:schemeClr val="tx1"/>
          </a:solidFill>
          <a:latin typeface="+mj-lt"/>
          <a:cs typeface="+mn-cs"/>
        </a:defRPr>
      </a:lvl8pPr>
      <a:lvl9pPr marL="3886200" indent="-228600" algn="l" rtl="0" fontAlgn="base">
        <a:spcBef>
          <a:spcPct val="20000"/>
        </a:spcBef>
        <a:spcAft>
          <a:spcPct val="0"/>
        </a:spcAft>
        <a:buChar char="»"/>
        <a:defRPr sz="2000">
          <a:solidFill>
            <a:schemeClr val="tx1"/>
          </a:solidFill>
          <a:latin typeface="+mj-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6.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21.gif"/></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eg"/><Relationship Id="rId1" Type="http://schemas.openxmlformats.org/officeDocument/2006/relationships/slideLayout" Target="../slideLayouts/slideLayout6.xml"/><Relationship Id="rId5" Type="http://schemas.openxmlformats.org/officeDocument/2006/relationships/image" Target="../media/image31.jpg"/><Relationship Id="rId4" Type="http://schemas.openxmlformats.org/officeDocument/2006/relationships/image" Target="../media/image30.jpg"/></Relationships>
</file>

<file path=ppt/slides/_rels/slide1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eg"/><Relationship Id="rId1" Type="http://schemas.openxmlformats.org/officeDocument/2006/relationships/slideLayout" Target="../slideLayouts/slideLayout6.xml"/><Relationship Id="rId4" Type="http://schemas.openxmlformats.org/officeDocument/2006/relationships/image" Target="../media/image34.jpeg"/></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6.xml"/><Relationship Id="rId4" Type="http://schemas.openxmlformats.org/officeDocument/2006/relationships/image" Target="../media/image37.jpeg"/></Relationships>
</file>

<file path=ppt/slides/_rels/slide2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Прямоугольник 1"/>
          <p:cNvSpPr>
            <a:spLocks noChangeArrowheads="1"/>
          </p:cNvSpPr>
          <p:nvPr/>
        </p:nvSpPr>
        <p:spPr bwMode="auto">
          <a:xfrm>
            <a:off x="0" y="220226"/>
            <a:ext cx="91440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ru-RU" sz="6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onotype Corsiva" pitchFamily="66" charset="0"/>
              </a:rPr>
              <a:t>Растим детей патриотами</a:t>
            </a:r>
          </a:p>
        </p:txBody>
      </p:sp>
      <p:pic>
        <p:nvPicPr>
          <p:cNvPr id="2" name="Рисунок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54050" y="1557338"/>
            <a:ext cx="7835900" cy="489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descr="http://img-2006-08.photosight.ru/08/1577149.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01924" y="2451710"/>
            <a:ext cx="5732590" cy="4248055"/>
          </a:xfrm>
          <a:prstGeom prst="rect">
            <a:avLst/>
          </a:prstGeom>
          <a:ln>
            <a:noFill/>
          </a:ln>
          <a:effectLst>
            <a:softEdge rad="112500"/>
          </a:effectLst>
        </p:spPr>
      </p:pic>
      <p:sp>
        <p:nvSpPr>
          <p:cNvPr id="11267" name="Заголовок 1"/>
          <p:cNvSpPr>
            <a:spLocks noGrp="1"/>
          </p:cNvSpPr>
          <p:nvPr>
            <p:ph type="title"/>
          </p:nvPr>
        </p:nvSpPr>
        <p:spPr>
          <a:xfrm>
            <a:off x="468313" y="22225"/>
            <a:ext cx="8229600" cy="1143000"/>
          </a:xfrm>
        </p:spPr>
        <p:txBody>
          <a:bodyPr/>
          <a:lstStyle/>
          <a:p>
            <a:r>
              <a:rPr lang="ru-RU" sz="3200" b="1" smtClean="0">
                <a:solidFill>
                  <a:srgbClr val="0000FF"/>
                </a:solidFill>
                <a:latin typeface="Georgia" pitchFamily="18" charset="0"/>
              </a:rPr>
              <a:t>Родная страна</a:t>
            </a:r>
          </a:p>
        </p:txBody>
      </p:sp>
      <p:sp>
        <p:nvSpPr>
          <p:cNvPr id="4" name="Прямоугольник 3"/>
          <p:cNvSpPr/>
          <p:nvPr/>
        </p:nvSpPr>
        <p:spPr>
          <a:xfrm>
            <a:off x="468313" y="981075"/>
            <a:ext cx="5400675" cy="1476375"/>
          </a:xfrm>
          <a:prstGeom prst="rect">
            <a:avLst/>
          </a:prstGeom>
        </p:spPr>
        <p:txBody>
          <a:bodyPr>
            <a:spAutoFit/>
          </a:bodyPr>
          <a:lstStyle/>
          <a:p>
            <a:pPr>
              <a:lnSpc>
                <a:spcPct val="150000"/>
              </a:lnSpc>
              <a:buFont typeface="Wingdings" pitchFamily="2" charset="2"/>
              <a:buChar char="Ø"/>
              <a:defRPr/>
            </a:pPr>
            <a:r>
              <a:rPr lang="ru-RU" sz="2000" dirty="0">
                <a:latin typeface="+mn-lt"/>
              </a:rPr>
              <a:t>  Одна у человека мать, одна у него и Родина</a:t>
            </a:r>
          </a:p>
          <a:p>
            <a:pPr>
              <a:lnSpc>
                <a:spcPct val="150000"/>
              </a:lnSpc>
              <a:buFont typeface="Wingdings" pitchFamily="2" charset="2"/>
              <a:buChar char="Ø"/>
              <a:defRPr/>
            </a:pPr>
            <a:r>
              <a:rPr lang="ru-RU" sz="2000" dirty="0">
                <a:latin typeface="+mn-lt"/>
              </a:rPr>
              <a:t>  Человек без Родины, что соловей без песни</a:t>
            </a:r>
          </a:p>
          <a:p>
            <a:pPr>
              <a:lnSpc>
                <a:spcPct val="150000"/>
              </a:lnSpc>
              <a:buFont typeface="Wingdings" pitchFamily="2" charset="2"/>
              <a:buChar char="Ø"/>
              <a:defRPr/>
            </a:pPr>
            <a:r>
              <a:rPr lang="ru-RU" sz="2000" dirty="0">
                <a:latin typeface="+mn-lt"/>
              </a:rPr>
              <a:t>  Родная сторона - мать, чужая – мачеха</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32" fill="hold" nodeType="afterEffect">
                                  <p:stCondLst>
                                    <p:cond delay="0"/>
                                  </p:stCondLst>
                                  <p:childTnLst>
                                    <p:set>
                                      <p:cBhvr>
                                        <p:cTn id="6" dur="1" fill="hold">
                                          <p:stCondLst>
                                            <p:cond delay="0"/>
                                          </p:stCondLst>
                                        </p:cTn>
                                        <p:tgtEl>
                                          <p:spTgt spid="12292"/>
                                        </p:tgtEl>
                                        <p:attrNameLst>
                                          <p:attrName>style.visibility</p:attrName>
                                        </p:attrNameLst>
                                      </p:cBhvr>
                                      <p:to>
                                        <p:strVal val="visible"/>
                                      </p:to>
                                    </p:set>
                                    <p:animEffect transition="in" filter="box(out)">
                                      <p:cBhvr>
                                        <p:cTn id="7" dur="2000"/>
                                        <p:tgtEl>
                                          <p:spTgt spid="12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
          <p:cNvSpPr>
            <a:spLocks noChangeArrowheads="1"/>
          </p:cNvSpPr>
          <p:nvPr/>
        </p:nvSpPr>
        <p:spPr bwMode="auto">
          <a:xfrm>
            <a:off x="220663" y="76200"/>
            <a:ext cx="4105275" cy="415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ru-RU" sz="2400">
                <a:latin typeface="Times New Roman" pitchFamily="18" charset="0"/>
              </a:rPr>
              <a:t>Что мы Родиной зовем?</a:t>
            </a:r>
            <a:br>
              <a:rPr lang="ru-RU" sz="2400">
                <a:latin typeface="Times New Roman" pitchFamily="18" charset="0"/>
              </a:rPr>
            </a:br>
            <a:r>
              <a:rPr lang="ru-RU" sz="2400">
                <a:latin typeface="Times New Roman" pitchFamily="18" charset="0"/>
              </a:rPr>
              <a:t>Дом, где мы с тобой растем</a:t>
            </a:r>
            <a:br>
              <a:rPr lang="ru-RU" sz="2400">
                <a:latin typeface="Times New Roman" pitchFamily="18" charset="0"/>
              </a:rPr>
            </a:br>
            <a:r>
              <a:rPr lang="ru-RU" sz="2400">
                <a:latin typeface="Times New Roman" pitchFamily="18" charset="0"/>
              </a:rPr>
              <a:t>И березки у дороги,</a:t>
            </a:r>
            <a:br>
              <a:rPr lang="ru-RU" sz="2400">
                <a:latin typeface="Times New Roman" pitchFamily="18" charset="0"/>
              </a:rPr>
            </a:br>
            <a:r>
              <a:rPr lang="ru-RU" sz="2400">
                <a:latin typeface="Times New Roman" pitchFamily="18" charset="0"/>
              </a:rPr>
              <a:t>По которой мы идем</a:t>
            </a:r>
            <a:br>
              <a:rPr lang="ru-RU" sz="2400">
                <a:latin typeface="Times New Roman" pitchFamily="18" charset="0"/>
              </a:rPr>
            </a:br>
            <a:r>
              <a:rPr lang="ru-RU" sz="2400">
                <a:latin typeface="Times New Roman" pitchFamily="18" charset="0"/>
              </a:rPr>
              <a:t>Что мы Родиной зовем?</a:t>
            </a:r>
            <a:br>
              <a:rPr lang="ru-RU" sz="2400">
                <a:latin typeface="Times New Roman" pitchFamily="18" charset="0"/>
              </a:rPr>
            </a:br>
            <a:r>
              <a:rPr lang="ru-RU" sz="2400">
                <a:latin typeface="Times New Roman" pitchFamily="18" charset="0"/>
              </a:rPr>
              <a:t>Солнце в небе голубом.</a:t>
            </a:r>
            <a:br>
              <a:rPr lang="ru-RU" sz="2400">
                <a:latin typeface="Times New Roman" pitchFamily="18" charset="0"/>
              </a:rPr>
            </a:br>
            <a:r>
              <a:rPr lang="ru-RU" sz="2400">
                <a:latin typeface="Times New Roman" pitchFamily="18" charset="0"/>
              </a:rPr>
              <a:t>И душистый, золотистый</a:t>
            </a:r>
            <a:br>
              <a:rPr lang="ru-RU" sz="2400">
                <a:latin typeface="Times New Roman" pitchFamily="18" charset="0"/>
              </a:rPr>
            </a:br>
            <a:r>
              <a:rPr lang="ru-RU" sz="2400">
                <a:latin typeface="Times New Roman" pitchFamily="18" charset="0"/>
              </a:rPr>
              <a:t>Хлеб за праздничным столом</a:t>
            </a:r>
            <a:br>
              <a:rPr lang="ru-RU" sz="2400">
                <a:latin typeface="Times New Roman" pitchFamily="18" charset="0"/>
              </a:rPr>
            </a:br>
            <a:r>
              <a:rPr lang="ru-RU" sz="2400">
                <a:latin typeface="Times New Roman" pitchFamily="18" charset="0"/>
              </a:rPr>
              <a:t>Что мы Родиной зовем?</a:t>
            </a:r>
            <a:br>
              <a:rPr lang="ru-RU" sz="2400">
                <a:latin typeface="Times New Roman" pitchFamily="18" charset="0"/>
              </a:rPr>
            </a:br>
            <a:r>
              <a:rPr lang="ru-RU" sz="2400">
                <a:latin typeface="Times New Roman" pitchFamily="18" charset="0"/>
              </a:rPr>
              <a:t>Край, где мы с тобой живем.</a:t>
            </a:r>
            <a:br>
              <a:rPr lang="ru-RU" sz="2400">
                <a:latin typeface="Times New Roman" pitchFamily="18" charset="0"/>
              </a:rPr>
            </a:br>
            <a:r>
              <a:rPr lang="ru-RU" sz="2400" i="1">
                <a:latin typeface="Times New Roman" pitchFamily="18" charset="0"/>
              </a:rPr>
              <a:t>В. Степанов</a:t>
            </a:r>
            <a:endParaRPr lang="ru-RU" sz="2400">
              <a:latin typeface="Times New Roman" pitchFamily="18" charset="0"/>
            </a:endParaRPr>
          </a:p>
        </p:txBody>
      </p:sp>
      <p:pic>
        <p:nvPicPr>
          <p:cNvPr id="18435" name="Picture 4" descr="http://www.gs.by/get_img?ImageId=1996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0563" y="47625"/>
            <a:ext cx="2951162" cy="393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Рисунок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76375" y="4117975"/>
            <a:ext cx="3481388" cy="261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Рисунок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436096" y="4032942"/>
            <a:ext cx="3331840" cy="266547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nodeType="clickEffect">
                                  <p:stCondLst>
                                    <p:cond delay="0"/>
                                  </p:stCondLst>
                                  <p:childTnLst>
                                    <p:set>
                                      <p:cBhvr>
                                        <p:cTn id="6" dur="1" fill="hold">
                                          <p:stCondLst>
                                            <p:cond delay="0"/>
                                          </p:stCondLst>
                                        </p:cTn>
                                        <p:tgtEl>
                                          <p:spTgt spid="18435"/>
                                        </p:tgtEl>
                                        <p:attrNameLst>
                                          <p:attrName>style.visibility</p:attrName>
                                        </p:attrNameLst>
                                      </p:cBhvr>
                                      <p:to>
                                        <p:strVal val="visible"/>
                                      </p:to>
                                    </p:set>
                                    <p:animEffect transition="in" filter="wheel(1)">
                                      <p:cBhvr>
                                        <p:cTn id="7" dur="2500"/>
                                        <p:tgtEl>
                                          <p:spTgt spid="1843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2000"/>
                                        <p:tgtEl>
                                          <p:spTgt spid="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1" presetClass="entr" presetSubtype="1"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heel(1)">
                                      <p:cBhvr>
                                        <p:cTn id="1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a:xfrm>
            <a:off x="457200" y="274638"/>
            <a:ext cx="8229600" cy="561975"/>
          </a:xfrm>
        </p:spPr>
        <p:txBody>
          <a:bodyPr/>
          <a:lstStyle/>
          <a:p>
            <a:r>
              <a:rPr lang="ru-RU" sz="2800" b="1" smtClean="0">
                <a:solidFill>
                  <a:srgbClr val="3333CC"/>
                </a:solidFill>
                <a:latin typeface="Georgia" pitchFamily="18" charset="0"/>
              </a:rPr>
              <a:t>Россия – многонациональная страна.</a:t>
            </a:r>
          </a:p>
        </p:txBody>
      </p:sp>
      <p:sp>
        <p:nvSpPr>
          <p:cNvPr id="3" name="Прямоугольник 2"/>
          <p:cNvSpPr/>
          <p:nvPr/>
        </p:nvSpPr>
        <p:spPr>
          <a:xfrm>
            <a:off x="179388" y="981075"/>
            <a:ext cx="8785225" cy="1016000"/>
          </a:xfrm>
          <a:prstGeom prst="rect">
            <a:avLst/>
          </a:prstGeom>
        </p:spPr>
        <p:txBody>
          <a:bodyPr>
            <a:spAutoFit/>
          </a:bodyPr>
          <a:lstStyle/>
          <a:p>
            <a:pPr>
              <a:defRPr/>
            </a:pPr>
            <a:r>
              <a:rPr lang="ru-RU" sz="2000" dirty="0">
                <a:latin typeface="+mn-lt"/>
              </a:rPr>
              <a:t>Россия – многонациональная страна. В ней живет более 150 народов. Каждый народ бережет свою культуру и любит Россию, общую для всех великую Родину. </a:t>
            </a:r>
          </a:p>
        </p:txBody>
      </p:sp>
      <p:pic>
        <p:nvPicPr>
          <p:cNvPr id="13316" name="Picture 4" descr="http://labrador-ural.ru/wstat/imag/glyukoza-skachat-albomyi-besplatno-10410-large.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771800" y="1772816"/>
            <a:ext cx="6228184" cy="4014655"/>
          </a:xfrm>
          <a:prstGeom prst="rect">
            <a:avLst/>
          </a:prstGeom>
          <a:ln>
            <a:noFill/>
          </a:ln>
          <a:effectLst>
            <a:softEdge rad="112500"/>
          </a:effectLst>
        </p:spPr>
      </p:pic>
      <p:pic>
        <p:nvPicPr>
          <p:cNvPr id="5" name="Рисунок 4" descr="&amp;Rcy;&amp;ocy;&amp;scy;&amp;scy;&amp;icy;&amp;yacy; - &amp;mcy;&amp;ncy;&amp;ocy;&amp;gcy;&amp;ocy;&amp;ncy;&amp;acy;&amp;tscy;&amp;icy;&amp;ocy;&amp;ncy;&amp;acy;&amp;lcy;&amp;softcy;&amp;ncy;&amp;ocy;&amp;iecy; &amp;gcy;&amp;ocy;&amp;scy;&amp;ucy;&amp;dcy;&amp;acy;&amp;rcy;&amp;scy;&amp;tcy;&amp;vcy;&amp;ocy;."/>
          <p:cNvPicPr/>
          <p:nvPr/>
        </p:nvPicPr>
        <p:blipFill>
          <a:blip r:embed="rId3" cstate="email">
            <a:extLst>
              <a:ext uri="{28A0092B-C50C-407E-A947-70E740481C1C}">
                <a14:useLocalDpi xmlns:a14="http://schemas.microsoft.com/office/drawing/2010/main"/>
              </a:ext>
            </a:extLst>
          </a:blip>
          <a:srcRect/>
          <a:stretch>
            <a:fillRect/>
          </a:stretch>
        </p:blipFill>
        <p:spPr bwMode="auto">
          <a:xfrm>
            <a:off x="107504" y="4293096"/>
            <a:ext cx="2533650" cy="243904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ntr" presetSubtype="32" fill="hold" nodeType="afterEffect">
                                  <p:stCondLst>
                                    <p:cond delay="0"/>
                                  </p:stCondLst>
                                  <p:childTnLst>
                                    <p:set>
                                      <p:cBhvr>
                                        <p:cTn id="6" dur="1" fill="hold">
                                          <p:stCondLst>
                                            <p:cond delay="0"/>
                                          </p:stCondLst>
                                        </p:cTn>
                                        <p:tgtEl>
                                          <p:spTgt spid="13316"/>
                                        </p:tgtEl>
                                        <p:attrNameLst>
                                          <p:attrName>style.visibility</p:attrName>
                                        </p:attrNameLst>
                                      </p:cBhvr>
                                      <p:to>
                                        <p:strVal val="visible"/>
                                      </p:to>
                                    </p:set>
                                    <p:animEffect transition="in" filter="diamond(out)">
                                      <p:cBhvr>
                                        <p:cTn id="7" dur="2000"/>
                                        <p:tgtEl>
                                          <p:spTgt spid="13316"/>
                                        </p:tgtEl>
                                      </p:cBhvr>
                                    </p:animEffect>
                                  </p:childTnLst>
                                </p:cTn>
                              </p:par>
                            </p:childTnLst>
                          </p:cTn>
                        </p:par>
                        <p:par>
                          <p:cTn id="8" fill="hold" nodeType="afterGroup">
                            <p:stCondLst>
                              <p:cond delay="2000"/>
                            </p:stCondLst>
                            <p:childTnLst>
                              <p:par>
                                <p:cTn id="9" presetID="2" presetClass="entr" presetSubtype="1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000" fill="hold"/>
                                        <p:tgtEl>
                                          <p:spTgt spid="5"/>
                                        </p:tgtEl>
                                        <p:attrNameLst>
                                          <p:attrName>ppt_x</p:attrName>
                                        </p:attrNameLst>
                                      </p:cBhvr>
                                      <p:tavLst>
                                        <p:tav tm="0">
                                          <p:val>
                                            <p:strVal val="0-#ppt_w/2"/>
                                          </p:val>
                                        </p:tav>
                                        <p:tav tm="100000">
                                          <p:val>
                                            <p:strVal val="#ppt_x"/>
                                          </p:val>
                                        </p:tav>
                                      </p:tavLst>
                                    </p:anim>
                                    <p:anim calcmode="lin" valueType="num">
                                      <p:cBhvr additive="base">
                                        <p:cTn id="12"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b="1" dirty="0" smtClean="0">
                <a:solidFill>
                  <a:srgbClr val="0000FF"/>
                </a:solidFill>
                <a:latin typeface="+mn-lt"/>
              </a:rPr>
              <a:t>Народные промыслы</a:t>
            </a:r>
            <a:endParaRPr lang="ru-RU" sz="4000" b="1" dirty="0">
              <a:solidFill>
                <a:srgbClr val="0000FF"/>
              </a:solidFill>
              <a:latin typeface="+mn-lt"/>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354397"/>
            <a:ext cx="3898033" cy="2520280"/>
          </a:xfrm>
          <a:prstGeom prst="rect">
            <a:avLst/>
          </a:prstGeom>
        </p:spPr>
      </p:pic>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7412" y="1354397"/>
            <a:ext cx="2456830" cy="2456830"/>
          </a:xfrm>
          <a:prstGeom prst="rect">
            <a:avLst/>
          </a:prstGeom>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0961" y="2996952"/>
            <a:ext cx="2381250" cy="3524250"/>
          </a:xfrm>
          <a:prstGeom prst="rect">
            <a:avLst/>
          </a:prstGeom>
        </p:spPr>
      </p:pic>
      <p:pic>
        <p:nvPicPr>
          <p:cNvPr id="6" name="Рисунок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04564" y="2996952"/>
            <a:ext cx="1990856" cy="3597933"/>
          </a:xfrm>
          <a:prstGeom prst="rect">
            <a:avLst/>
          </a:prstGeom>
        </p:spPr>
      </p:pic>
      <p:pic>
        <p:nvPicPr>
          <p:cNvPr id="7" name="Рисунок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84168" y="3789040"/>
            <a:ext cx="2732162" cy="2732162"/>
          </a:xfrm>
          <a:prstGeom prst="rect">
            <a:avLst/>
          </a:prstGeom>
        </p:spPr>
      </p:pic>
    </p:spTree>
    <p:extLst>
      <p:ext uri="{BB962C8B-B14F-4D97-AF65-F5344CB8AC3E}">
        <p14:creationId xmlns:p14="http://schemas.microsoft.com/office/powerpoint/2010/main" val="132651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1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1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1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
          <p:cNvSpPr>
            <a:spLocks noChangeArrowheads="1"/>
          </p:cNvSpPr>
          <p:nvPr/>
        </p:nvSpPr>
        <p:spPr bwMode="auto">
          <a:xfrm>
            <a:off x="0" y="204788"/>
            <a:ext cx="91440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180975" algn="ctr" eaLnBrk="0" hangingPunct="0"/>
            <a:r>
              <a:rPr lang="ru-RU" sz="3200" b="1">
                <a:solidFill>
                  <a:srgbClr val="0000CD"/>
                </a:solidFill>
                <a:latin typeface="Georgia" pitchFamily="18" charset="0"/>
                <a:ea typeface="Times New Roman" pitchFamily="18" charset="0"/>
                <a:cs typeface="Arial" charset="0"/>
              </a:rPr>
              <a:t>Государственная символика России</a:t>
            </a:r>
            <a:endParaRPr lang="ru-RU" sz="3200">
              <a:latin typeface="Georgia" pitchFamily="18" charset="0"/>
              <a:ea typeface="Times New Roman" pitchFamily="18" charset="0"/>
              <a:cs typeface="Arial" charset="0"/>
            </a:endParaRPr>
          </a:p>
        </p:txBody>
      </p:sp>
      <p:sp>
        <p:nvSpPr>
          <p:cNvPr id="3" name="Прямоугольник 2"/>
          <p:cNvSpPr/>
          <p:nvPr/>
        </p:nvSpPr>
        <p:spPr>
          <a:xfrm>
            <a:off x="0" y="981075"/>
            <a:ext cx="9144000" cy="2246313"/>
          </a:xfrm>
          <a:prstGeom prst="rect">
            <a:avLst/>
          </a:prstGeom>
        </p:spPr>
        <p:txBody>
          <a:bodyPr>
            <a:spAutoFit/>
          </a:bodyPr>
          <a:lstStyle/>
          <a:p>
            <a:pPr>
              <a:defRPr/>
            </a:pPr>
            <a:r>
              <a:rPr lang="ru-RU" sz="2800" dirty="0">
                <a:latin typeface="+mn-lt"/>
              </a:rPr>
              <a:t>Символами называют предметы, изображения или слова, которые имеют для нас особое значение. Государственные символы  имеют особое значение для граждан какого-то государства.</a:t>
            </a:r>
          </a:p>
          <a:p>
            <a:pPr algn="ctr">
              <a:defRPr/>
            </a:pPr>
            <a:r>
              <a:rPr lang="ru-RU" sz="2800" dirty="0">
                <a:solidFill>
                  <a:srgbClr val="FF0000"/>
                </a:solidFill>
                <a:latin typeface="+mn-lt"/>
              </a:rPr>
              <a:t>Герб</a:t>
            </a:r>
            <a:r>
              <a:rPr lang="ru-RU" sz="2800" dirty="0">
                <a:latin typeface="+mn-lt"/>
              </a:rPr>
              <a:t>                         </a:t>
            </a:r>
            <a:r>
              <a:rPr lang="ru-RU" sz="2800" dirty="0">
                <a:solidFill>
                  <a:srgbClr val="0000FF"/>
                </a:solidFill>
                <a:latin typeface="+mn-lt"/>
              </a:rPr>
              <a:t>Флаг </a:t>
            </a:r>
            <a:r>
              <a:rPr lang="ru-RU" sz="2800" dirty="0">
                <a:latin typeface="+mn-lt"/>
              </a:rPr>
              <a:t>                         </a:t>
            </a:r>
            <a:r>
              <a:rPr lang="ru-RU" sz="2800" dirty="0">
                <a:solidFill>
                  <a:srgbClr val="0070C0"/>
                </a:solidFill>
                <a:latin typeface="+mn-lt"/>
              </a:rPr>
              <a:t>Гимн</a:t>
            </a:r>
          </a:p>
        </p:txBody>
      </p:sp>
      <p:pic>
        <p:nvPicPr>
          <p:cNvPr id="5125" name="Picture 4" descr="G:\Дет.сад\Картинки, рисунки\Грамоты и дипломы\Российская символика\Герб.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3644900"/>
            <a:ext cx="1800225"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7" name="Rectangle 5"/>
          <p:cNvSpPr>
            <a:spLocks noChangeArrowheads="1"/>
          </p:cNvSpPr>
          <p:nvPr/>
        </p:nvSpPr>
        <p:spPr bwMode="auto">
          <a:xfrm>
            <a:off x="5940425" y="3559175"/>
            <a:ext cx="3203575" cy="2032000"/>
          </a:xfrm>
          <a:prstGeom prst="rect">
            <a:avLst/>
          </a:prstGeom>
          <a:noFill/>
          <a:ln w="9525">
            <a:noFill/>
            <a:miter lim="800000"/>
            <a:headEnd/>
            <a:tailEnd/>
          </a:ln>
          <a:effectLst/>
        </p:spPr>
        <p:txBody>
          <a:bodyPr anchor="ctr">
            <a:spAutoFit/>
          </a:bodyPr>
          <a:lstStyle/>
          <a:p>
            <a:pPr eaLnBrk="0" hangingPunct="0">
              <a:defRPr/>
            </a:pPr>
            <a:r>
              <a:rPr lang="ru-RU" i="1" dirty="0">
                <a:latin typeface="+mn-lt"/>
                <a:ea typeface="Times New Roman" pitchFamily="18" charset="0"/>
                <a:cs typeface="Arial" pitchFamily="34" charset="0"/>
              </a:rPr>
              <a:t>От южных морей до полярного края </a:t>
            </a:r>
            <a:br>
              <a:rPr lang="ru-RU" i="1" dirty="0">
                <a:latin typeface="+mn-lt"/>
                <a:ea typeface="Times New Roman" pitchFamily="18" charset="0"/>
                <a:cs typeface="Arial" pitchFamily="34" charset="0"/>
              </a:rPr>
            </a:br>
            <a:r>
              <a:rPr lang="ru-RU" i="1" dirty="0">
                <a:latin typeface="+mn-lt"/>
                <a:ea typeface="Times New Roman" pitchFamily="18" charset="0"/>
                <a:cs typeface="Arial" pitchFamily="34" charset="0"/>
              </a:rPr>
              <a:t>Раскинулись наши </a:t>
            </a:r>
          </a:p>
          <a:p>
            <a:pPr eaLnBrk="0" hangingPunct="0">
              <a:defRPr/>
            </a:pPr>
            <a:r>
              <a:rPr lang="ru-RU" i="1" dirty="0">
                <a:latin typeface="+mn-lt"/>
                <a:ea typeface="Times New Roman" pitchFamily="18" charset="0"/>
                <a:cs typeface="Arial" pitchFamily="34" charset="0"/>
              </a:rPr>
              <a:t>леса и поля. </a:t>
            </a:r>
            <a:br>
              <a:rPr lang="ru-RU" i="1" dirty="0">
                <a:latin typeface="+mn-lt"/>
                <a:ea typeface="Times New Roman" pitchFamily="18" charset="0"/>
                <a:cs typeface="Arial" pitchFamily="34" charset="0"/>
              </a:rPr>
            </a:br>
            <a:r>
              <a:rPr lang="ru-RU" i="1" dirty="0">
                <a:latin typeface="+mn-lt"/>
                <a:ea typeface="Times New Roman" pitchFamily="18" charset="0"/>
                <a:cs typeface="Arial" pitchFamily="34" charset="0"/>
              </a:rPr>
              <a:t>Одна ты на свете! </a:t>
            </a:r>
          </a:p>
          <a:p>
            <a:pPr eaLnBrk="0" hangingPunct="0">
              <a:defRPr/>
            </a:pPr>
            <a:r>
              <a:rPr lang="ru-RU" i="1" dirty="0">
                <a:latin typeface="+mn-lt"/>
                <a:ea typeface="Times New Roman" pitchFamily="18" charset="0"/>
                <a:cs typeface="Arial" pitchFamily="34" charset="0"/>
              </a:rPr>
              <a:t>Одна ты такая - </a:t>
            </a:r>
            <a:br>
              <a:rPr lang="ru-RU" i="1" dirty="0">
                <a:latin typeface="+mn-lt"/>
                <a:ea typeface="Times New Roman" pitchFamily="18" charset="0"/>
                <a:cs typeface="Arial" pitchFamily="34" charset="0"/>
              </a:rPr>
            </a:br>
            <a:r>
              <a:rPr lang="ru-RU" i="1" dirty="0">
                <a:latin typeface="+mn-lt"/>
                <a:ea typeface="Times New Roman" pitchFamily="18" charset="0"/>
                <a:cs typeface="Arial" pitchFamily="34" charset="0"/>
              </a:rPr>
              <a:t>Хранимая Богом родная земля! </a:t>
            </a:r>
            <a:endParaRPr lang="ru-RU" dirty="0">
              <a:latin typeface="+mn-lt"/>
            </a:endParaRPr>
          </a:p>
        </p:txBody>
      </p:sp>
      <p:pic>
        <p:nvPicPr>
          <p:cNvPr id="5128" name="Picture 8" descr="http://ugarka.ru/uploads/posts/2012-06/1338622051_scenarij-na-den-nezavisimosti-rossii-ugarka.ru.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113" y="3573463"/>
            <a:ext cx="2520950" cy="208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afterEffect">
                                  <p:stCondLst>
                                    <p:cond delay="0"/>
                                  </p:stCondLst>
                                  <p:childTnLst>
                                    <p:set>
                                      <p:cBhvr>
                                        <p:cTn id="6" dur="1" fill="hold">
                                          <p:stCondLst>
                                            <p:cond delay="0"/>
                                          </p:stCondLst>
                                        </p:cTn>
                                        <p:tgtEl>
                                          <p:spTgt spid="5125"/>
                                        </p:tgtEl>
                                        <p:attrNameLst>
                                          <p:attrName>style.visibility</p:attrName>
                                        </p:attrNameLst>
                                      </p:cBhvr>
                                      <p:to>
                                        <p:strVal val="visible"/>
                                      </p:to>
                                    </p:set>
                                    <p:anim calcmode="lin" valueType="num">
                                      <p:cBhvr additive="base">
                                        <p:cTn id="7" dur="2000" fill="hold"/>
                                        <p:tgtEl>
                                          <p:spTgt spid="5125"/>
                                        </p:tgtEl>
                                        <p:attrNameLst>
                                          <p:attrName>ppt_x</p:attrName>
                                        </p:attrNameLst>
                                      </p:cBhvr>
                                      <p:tavLst>
                                        <p:tav tm="0">
                                          <p:val>
                                            <p:strVal val="#ppt_x"/>
                                          </p:val>
                                        </p:tav>
                                        <p:tav tm="100000">
                                          <p:val>
                                            <p:strVal val="#ppt_x"/>
                                          </p:val>
                                        </p:tav>
                                      </p:tavLst>
                                    </p:anim>
                                    <p:anim calcmode="lin" valueType="num">
                                      <p:cBhvr additive="base">
                                        <p:cTn id="8" dur="2000" fill="hold"/>
                                        <p:tgtEl>
                                          <p:spTgt spid="5125"/>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2000"/>
                            </p:stCondLst>
                            <p:childTnLst>
                              <p:par>
                                <p:cTn id="10" presetID="2" presetClass="entr" presetSubtype="4" fill="hold" nodeType="afterEffect">
                                  <p:stCondLst>
                                    <p:cond delay="0"/>
                                  </p:stCondLst>
                                  <p:childTnLst>
                                    <p:set>
                                      <p:cBhvr>
                                        <p:cTn id="11" dur="1" fill="hold">
                                          <p:stCondLst>
                                            <p:cond delay="0"/>
                                          </p:stCondLst>
                                        </p:cTn>
                                        <p:tgtEl>
                                          <p:spTgt spid="5128"/>
                                        </p:tgtEl>
                                        <p:attrNameLst>
                                          <p:attrName>style.visibility</p:attrName>
                                        </p:attrNameLst>
                                      </p:cBhvr>
                                      <p:to>
                                        <p:strVal val="visible"/>
                                      </p:to>
                                    </p:set>
                                    <p:anim calcmode="lin" valueType="num">
                                      <p:cBhvr additive="base">
                                        <p:cTn id="12" dur="2000" fill="hold"/>
                                        <p:tgtEl>
                                          <p:spTgt spid="5128"/>
                                        </p:tgtEl>
                                        <p:attrNameLst>
                                          <p:attrName>ppt_x</p:attrName>
                                        </p:attrNameLst>
                                      </p:cBhvr>
                                      <p:tavLst>
                                        <p:tav tm="0">
                                          <p:val>
                                            <p:strVal val="#ppt_x"/>
                                          </p:val>
                                        </p:tav>
                                        <p:tav tm="100000">
                                          <p:val>
                                            <p:strVal val="#ppt_x"/>
                                          </p:val>
                                        </p:tav>
                                      </p:tavLst>
                                    </p:anim>
                                    <p:anim calcmode="lin" valueType="num">
                                      <p:cBhvr additive="base">
                                        <p:cTn id="13" dur="2000" fill="hold"/>
                                        <p:tgtEl>
                                          <p:spTgt spid="5128"/>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8917"/>
                                        </p:tgtEl>
                                        <p:attrNameLst>
                                          <p:attrName>style.visibility</p:attrName>
                                        </p:attrNameLst>
                                      </p:cBhvr>
                                      <p:to>
                                        <p:strVal val="visible"/>
                                      </p:to>
                                    </p:set>
                                    <p:anim calcmode="lin" valueType="num">
                                      <p:cBhvr additive="base">
                                        <p:cTn id="18" dur="2000" fill="hold"/>
                                        <p:tgtEl>
                                          <p:spTgt spid="38917"/>
                                        </p:tgtEl>
                                        <p:attrNameLst>
                                          <p:attrName>ppt_x</p:attrName>
                                        </p:attrNameLst>
                                      </p:cBhvr>
                                      <p:tavLst>
                                        <p:tav tm="0">
                                          <p:val>
                                            <p:strVal val="#ppt_x"/>
                                          </p:val>
                                        </p:tav>
                                        <p:tav tm="100000">
                                          <p:val>
                                            <p:strVal val="#ppt_x"/>
                                          </p:val>
                                        </p:tav>
                                      </p:tavLst>
                                    </p:anim>
                                    <p:anim calcmode="lin" valueType="num">
                                      <p:cBhvr additive="base">
                                        <p:cTn id="19" dur="2000" fill="hold"/>
                                        <p:tgtEl>
                                          <p:spTgt spid="389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
          <p:cNvSpPr>
            <a:spLocks noChangeArrowheads="1"/>
          </p:cNvSpPr>
          <p:nvPr/>
        </p:nvSpPr>
        <p:spPr bwMode="auto">
          <a:xfrm>
            <a:off x="0" y="204788"/>
            <a:ext cx="91440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180975" algn="ctr" eaLnBrk="0" hangingPunct="0"/>
            <a:r>
              <a:rPr lang="ru-RU" sz="3200" b="1">
                <a:solidFill>
                  <a:srgbClr val="0000FF"/>
                </a:solidFill>
                <a:latin typeface="Georgia" pitchFamily="18" charset="0"/>
                <a:ea typeface="Times New Roman" pitchFamily="18" charset="0"/>
                <a:cs typeface="Arial" charset="0"/>
              </a:rPr>
              <a:t>Государственный герб России</a:t>
            </a:r>
            <a:endParaRPr lang="ru-RU" sz="3200">
              <a:solidFill>
                <a:srgbClr val="0000FF"/>
              </a:solidFill>
              <a:latin typeface="Georgia" pitchFamily="18" charset="0"/>
              <a:ea typeface="Times New Roman" pitchFamily="18" charset="0"/>
              <a:cs typeface="Arial" charset="0"/>
            </a:endParaRPr>
          </a:p>
        </p:txBody>
      </p:sp>
      <p:sp>
        <p:nvSpPr>
          <p:cNvPr id="15363" name="Rectangle 1"/>
          <p:cNvSpPr>
            <a:spLocks noChangeArrowheads="1"/>
          </p:cNvSpPr>
          <p:nvPr/>
        </p:nvSpPr>
        <p:spPr bwMode="auto">
          <a:xfrm>
            <a:off x="0" y="908050"/>
            <a:ext cx="91440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180975" eaLnBrk="0" hangingPunct="0"/>
            <a:r>
              <a:rPr lang="ru-RU" sz="2400">
                <a:solidFill>
                  <a:srgbClr val="0000FF"/>
                </a:solidFill>
                <a:latin typeface="Times New Roman" pitchFamily="18" charset="0"/>
                <a:ea typeface="Times New Roman" pitchFamily="18" charset="0"/>
                <a:cs typeface="Arial" charset="0"/>
              </a:rPr>
              <a:t>     Государственный герб </a:t>
            </a:r>
            <a:r>
              <a:rPr lang="ru-RU" sz="2400">
                <a:latin typeface="Times New Roman" pitchFamily="18" charset="0"/>
                <a:ea typeface="Times New Roman" pitchFamily="18" charset="0"/>
                <a:cs typeface="Arial" charset="0"/>
              </a:rPr>
              <a:t>– это очень важный символ государства.  Он обязательно изображается на всех важных государственных бумагах, например, государственный герб украшает все указы Президента России. Также государственный герб можно увидеть на  паспорте российских граждан. Есть герб и на всех государственных печатях. Еще герб помещается на пограничных знаках, на денежных знаках, а также на государственных орденах и медалях. </a:t>
            </a:r>
          </a:p>
        </p:txBody>
      </p:sp>
      <p:pic>
        <p:nvPicPr>
          <p:cNvPr id="6148" name="Picture 4" descr="G:\Дет.сад\Картинки, рисунки\Грамоты и дипломы\Российская символика\Герб.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825" y="3825875"/>
            <a:ext cx="2616200" cy="299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148"/>
                                        </p:tgtEl>
                                        <p:attrNameLst>
                                          <p:attrName>style.visibility</p:attrName>
                                        </p:attrNameLst>
                                      </p:cBhvr>
                                      <p:to>
                                        <p:strVal val="visible"/>
                                      </p:to>
                                    </p:set>
                                    <p:anim calcmode="lin" valueType="num">
                                      <p:cBhvr additive="base">
                                        <p:cTn id="7" dur="2000" fill="hold"/>
                                        <p:tgtEl>
                                          <p:spTgt spid="6148"/>
                                        </p:tgtEl>
                                        <p:attrNameLst>
                                          <p:attrName>ppt_x</p:attrName>
                                        </p:attrNameLst>
                                      </p:cBhvr>
                                      <p:tavLst>
                                        <p:tav tm="0">
                                          <p:val>
                                            <p:strVal val="1+#ppt_w/2"/>
                                          </p:val>
                                        </p:tav>
                                        <p:tav tm="100000">
                                          <p:val>
                                            <p:strVal val="#ppt_x"/>
                                          </p:val>
                                        </p:tav>
                                      </p:tavLst>
                                    </p:anim>
                                    <p:anim calcmode="lin" valueType="num">
                                      <p:cBhvr additive="base">
                                        <p:cTn id="8" dur="2000" fill="hold"/>
                                        <p:tgtEl>
                                          <p:spTgt spid="61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Заголовок 1"/>
          <p:cNvSpPr>
            <a:spLocks noGrp="1"/>
          </p:cNvSpPr>
          <p:nvPr>
            <p:ph type="title"/>
          </p:nvPr>
        </p:nvSpPr>
        <p:spPr>
          <a:xfrm>
            <a:off x="468313" y="0"/>
            <a:ext cx="8229600" cy="549275"/>
          </a:xfrm>
        </p:spPr>
        <p:txBody>
          <a:bodyPr/>
          <a:lstStyle/>
          <a:p>
            <a:r>
              <a:rPr lang="ru-RU" sz="3200" b="1" smtClean="0">
                <a:solidFill>
                  <a:srgbClr val="0000FF"/>
                </a:solidFill>
                <a:latin typeface="Georgia" pitchFamily="18" charset="0"/>
              </a:rPr>
              <a:t>Государственный флаг России</a:t>
            </a:r>
          </a:p>
        </p:txBody>
      </p:sp>
      <p:pic>
        <p:nvPicPr>
          <p:cNvPr id="3" name="Picture 15" descr="055531403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050" y="4027488"/>
            <a:ext cx="4233863" cy="256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8" name="Rectangle 1"/>
          <p:cNvSpPr>
            <a:spLocks noChangeArrowheads="1"/>
          </p:cNvSpPr>
          <p:nvPr/>
        </p:nvSpPr>
        <p:spPr bwMode="auto">
          <a:xfrm>
            <a:off x="0" y="620713"/>
            <a:ext cx="9144000" cy="317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180975" eaLnBrk="0" hangingPunct="0"/>
            <a:r>
              <a:rPr lang="ru-RU" sz="2000">
                <a:latin typeface="Times New Roman" pitchFamily="18" charset="0"/>
                <a:ea typeface="Times New Roman" pitchFamily="18" charset="0"/>
                <a:cs typeface="Arial" charset="0"/>
              </a:rPr>
              <a:t>   </a:t>
            </a:r>
            <a:r>
              <a:rPr lang="ru-RU" sz="2000">
                <a:solidFill>
                  <a:srgbClr val="0000FF"/>
                </a:solidFill>
                <a:latin typeface="Times New Roman" pitchFamily="18" charset="0"/>
                <a:ea typeface="Times New Roman" pitchFamily="18" charset="0"/>
                <a:cs typeface="Arial" charset="0"/>
              </a:rPr>
              <a:t>Государственный флаг России </a:t>
            </a:r>
            <a:r>
              <a:rPr lang="ru-RU" sz="2000">
                <a:latin typeface="Times New Roman" pitchFamily="18" charset="0"/>
                <a:ea typeface="Times New Roman" pitchFamily="18" charset="0"/>
                <a:cs typeface="Arial" charset="0"/>
              </a:rPr>
              <a:t>- это один из отличительных знаков государства. Всё важное о государственном флаге - как он должен выглядеть и как его правильно использовать - записано в специальном законе</a:t>
            </a:r>
            <a:r>
              <a:rPr lang="ru-RU" sz="2000" i="1">
                <a:latin typeface="Times New Roman" pitchFamily="18" charset="0"/>
                <a:ea typeface="Times New Roman" pitchFamily="18" charset="0"/>
                <a:cs typeface="Arial" charset="0"/>
              </a:rPr>
              <a:t>.</a:t>
            </a:r>
            <a:r>
              <a:rPr lang="ru-RU" sz="2000">
                <a:latin typeface="Times New Roman" pitchFamily="18" charset="0"/>
                <a:ea typeface="Times New Roman" pitchFamily="18" charset="0"/>
                <a:cs typeface="Arial" charset="0"/>
              </a:rPr>
              <a:t> </a:t>
            </a:r>
          </a:p>
          <a:p>
            <a:pPr indent="180975" eaLnBrk="0" hangingPunct="0"/>
            <a:r>
              <a:rPr lang="ru-RU" sz="2000">
                <a:latin typeface="Times New Roman" pitchFamily="18" charset="0"/>
                <a:ea typeface="Times New Roman" pitchFamily="18" charset="0"/>
                <a:cs typeface="Arial" charset="0"/>
              </a:rPr>
              <a:t>   Российский флаг - это прямоугольный кусок материи, состоящий из трёх горизонтальных цветных полос. Флаги, состоящие из трёх разноцветных полос, называют триколорами. Российский флаг - это российский триколор. </a:t>
            </a:r>
          </a:p>
          <a:p>
            <a:pPr indent="180975" eaLnBrk="0" hangingPunct="0"/>
            <a:r>
              <a:rPr lang="ru-RU" sz="2000">
                <a:latin typeface="Times New Roman" pitchFamily="18" charset="0"/>
                <a:ea typeface="Times New Roman" pitchFamily="18" charset="0"/>
                <a:cs typeface="Arial" charset="0"/>
              </a:rPr>
              <a:t>   Полосы на флаге принято перечислять сверху вниз, поэтому российский флаг правильно называть «бело-сине-красным».</a:t>
            </a:r>
            <a:r>
              <a:rPr lang="ru-RU" sz="2000">
                <a:ea typeface="Times New Roman" pitchFamily="18" charset="0"/>
                <a:cs typeface="Arial" charset="0"/>
              </a:rPr>
              <a:t> </a:t>
            </a:r>
            <a:r>
              <a:rPr lang="ru-RU" sz="2000">
                <a:latin typeface="Times New Roman" pitchFamily="18" charset="0"/>
                <a:ea typeface="Times New Roman" pitchFamily="18" charset="0"/>
                <a:cs typeface="Arial" charset="0"/>
              </a:rPr>
              <a:t>Белый</a:t>
            </a:r>
            <a:r>
              <a:rPr lang="ru-RU" sz="2000">
                <a:ea typeface="Times New Roman" pitchFamily="18" charset="0"/>
                <a:cs typeface="Arial" charset="0"/>
              </a:rPr>
              <a:t> </a:t>
            </a:r>
            <a:r>
              <a:rPr lang="ru-RU" sz="2000">
                <a:latin typeface="Times New Roman" pitchFamily="18" charset="0"/>
                <a:ea typeface="Times New Roman" pitchFamily="18" charset="0"/>
                <a:cs typeface="Arial" charset="0"/>
              </a:rPr>
              <a:t>цвет символизировал мир, чистоту, благородство и совершенство.</a:t>
            </a:r>
            <a:r>
              <a:rPr lang="ru-RU" sz="2000">
                <a:ea typeface="Times New Roman" pitchFamily="18" charset="0"/>
                <a:cs typeface="Arial" charset="0"/>
              </a:rPr>
              <a:t> </a:t>
            </a:r>
            <a:r>
              <a:rPr lang="ru-RU" sz="2000">
                <a:latin typeface="Times New Roman" pitchFamily="18" charset="0"/>
                <a:ea typeface="Times New Roman" pitchFamily="18" charset="0"/>
                <a:cs typeface="Arial" charset="0"/>
              </a:rPr>
              <a:t>Синий  – небо, верность и честь. Красный – отвагу, героизм, самопожертвование.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000" fill="hold"/>
                                        <p:tgtEl>
                                          <p:spTgt spid="3"/>
                                        </p:tgtEl>
                                        <p:attrNameLst>
                                          <p:attrName>ppt_x</p:attrName>
                                        </p:attrNameLst>
                                      </p:cBhvr>
                                      <p:tavLst>
                                        <p:tav tm="0">
                                          <p:val>
                                            <p:strVal val="0-#ppt_w/2"/>
                                          </p:val>
                                        </p:tav>
                                        <p:tav tm="100000">
                                          <p:val>
                                            <p:strVal val="#ppt_x"/>
                                          </p:val>
                                        </p:tav>
                                      </p:tavLst>
                                    </p:anim>
                                    <p:anim calcmode="lin" valueType="num">
                                      <p:cBhvr additive="base">
                                        <p:cTn id="8" dur="2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Заголовок 1"/>
          <p:cNvSpPr>
            <a:spLocks noGrp="1"/>
          </p:cNvSpPr>
          <p:nvPr>
            <p:ph type="title"/>
          </p:nvPr>
        </p:nvSpPr>
        <p:spPr>
          <a:xfrm>
            <a:off x="468313" y="0"/>
            <a:ext cx="8229600" cy="1143000"/>
          </a:xfrm>
        </p:spPr>
        <p:txBody>
          <a:bodyPr/>
          <a:lstStyle/>
          <a:p>
            <a:r>
              <a:rPr lang="ru-RU" sz="2800" b="1" smtClean="0">
                <a:solidFill>
                  <a:srgbClr val="0000FF"/>
                </a:solidFill>
                <a:latin typeface="Georgia" pitchFamily="18" charset="0"/>
              </a:rPr>
              <a:t>Государственный гимн</a:t>
            </a:r>
            <a:endParaRPr lang="ru-RU" sz="2800" smtClean="0">
              <a:latin typeface="Georgia" pitchFamily="18" charset="0"/>
            </a:endParaRPr>
          </a:p>
        </p:txBody>
      </p:sp>
      <p:sp>
        <p:nvSpPr>
          <p:cNvPr id="17411" name="Содержимое 2"/>
          <p:cNvSpPr>
            <a:spLocks noGrp="1"/>
          </p:cNvSpPr>
          <p:nvPr>
            <p:ph idx="1"/>
          </p:nvPr>
        </p:nvSpPr>
        <p:spPr bwMode="auto">
          <a:xfrm>
            <a:off x="179388" y="1125538"/>
            <a:ext cx="4105275" cy="53990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449263">
              <a:spcBef>
                <a:spcPct val="0"/>
              </a:spcBef>
              <a:buFontTx/>
              <a:buNone/>
            </a:pPr>
            <a:r>
              <a:rPr lang="ru-RU" sz="2000" smtClean="0"/>
              <a:t>В отличие от гербов и флагов, которые были символами государств ещё в глубокой древности, гимны как государственные символы появились сравнительно недавно. </a:t>
            </a:r>
          </a:p>
          <a:p>
            <a:pPr marL="0" indent="449263">
              <a:spcBef>
                <a:spcPct val="0"/>
              </a:spcBef>
              <a:buFontTx/>
              <a:buNone/>
            </a:pPr>
            <a:r>
              <a:rPr lang="ru-RU" sz="2000" smtClean="0"/>
              <a:t>«Гимн» - греческое слово. Оно означает: торжественная, славящая песнь. </a:t>
            </a:r>
          </a:p>
          <a:p>
            <a:pPr marL="0" indent="449263">
              <a:spcBef>
                <a:spcPct val="0"/>
              </a:spcBef>
              <a:buFontTx/>
              <a:buNone/>
            </a:pPr>
            <a:r>
              <a:rPr lang="ru-RU" sz="2000" smtClean="0"/>
              <a:t>В 2001 году государственным гимном Российской Федерации стала музыка композитора Александра Александрова. Поэт Сергей Михалков написал к этой музыке слова. Государственный гимн нашей Родины славит Россию и её народы. </a:t>
            </a:r>
            <a:endParaRPr lang="ru-RU" sz="2400" smtClean="0"/>
          </a:p>
        </p:txBody>
      </p:sp>
      <p:sp>
        <p:nvSpPr>
          <p:cNvPr id="4" name="Прямоугольник 3"/>
          <p:cNvSpPr/>
          <p:nvPr/>
        </p:nvSpPr>
        <p:spPr>
          <a:xfrm>
            <a:off x="4824413" y="887413"/>
            <a:ext cx="4319587" cy="5970587"/>
          </a:xfrm>
          <a:prstGeom prst="rect">
            <a:avLst/>
          </a:prstGeom>
        </p:spPr>
        <p:txBody>
          <a:bodyPr>
            <a:spAutoFit/>
          </a:bodyPr>
          <a:lstStyle/>
          <a:p>
            <a:pPr eaLnBrk="0" hangingPunct="0">
              <a:defRPr/>
            </a:pPr>
            <a:r>
              <a:rPr lang="ru-RU" i="1" dirty="0">
                <a:latin typeface="+mn-lt"/>
              </a:rPr>
              <a:t>Россия - священная наша держава,</a:t>
            </a:r>
            <a:br>
              <a:rPr lang="ru-RU" i="1" dirty="0">
                <a:latin typeface="+mn-lt"/>
              </a:rPr>
            </a:br>
            <a:r>
              <a:rPr lang="ru-RU" i="1" dirty="0">
                <a:latin typeface="+mn-lt"/>
              </a:rPr>
              <a:t>Россия - любимая наша страна.</a:t>
            </a:r>
            <a:br>
              <a:rPr lang="ru-RU" i="1" dirty="0">
                <a:latin typeface="+mn-lt"/>
              </a:rPr>
            </a:br>
            <a:r>
              <a:rPr lang="ru-RU" i="1" dirty="0">
                <a:latin typeface="+mn-lt"/>
              </a:rPr>
              <a:t>Могучая воля, великая слава -</a:t>
            </a:r>
            <a:br>
              <a:rPr lang="ru-RU" i="1" dirty="0">
                <a:latin typeface="+mn-lt"/>
              </a:rPr>
            </a:br>
            <a:r>
              <a:rPr lang="ru-RU" i="1" dirty="0">
                <a:latin typeface="+mn-lt"/>
              </a:rPr>
              <a:t>Твое достоянье на все времена!</a:t>
            </a:r>
            <a:br>
              <a:rPr lang="ru-RU" i="1" dirty="0">
                <a:latin typeface="+mn-lt"/>
              </a:rPr>
            </a:br>
            <a:r>
              <a:rPr lang="ru-RU" sz="1000" i="1" dirty="0">
                <a:latin typeface="+mn-lt"/>
              </a:rPr>
              <a:t>     </a:t>
            </a:r>
            <a:r>
              <a:rPr lang="ru-RU" i="1" dirty="0">
                <a:latin typeface="+mn-lt"/>
              </a:rPr>
              <a:t/>
            </a:r>
            <a:br>
              <a:rPr lang="ru-RU" i="1" dirty="0">
                <a:latin typeface="+mn-lt"/>
              </a:rPr>
            </a:br>
            <a:r>
              <a:rPr lang="ru-RU" i="1" dirty="0">
                <a:latin typeface="+mn-lt"/>
              </a:rPr>
              <a:t>Припев:</a:t>
            </a:r>
            <a:br>
              <a:rPr lang="ru-RU" i="1" dirty="0">
                <a:latin typeface="+mn-lt"/>
              </a:rPr>
            </a:br>
            <a:r>
              <a:rPr lang="ru-RU" i="1" dirty="0">
                <a:latin typeface="+mn-lt"/>
              </a:rPr>
              <a:t>Славься, Отечество наше свободное,</a:t>
            </a:r>
            <a:br>
              <a:rPr lang="ru-RU" i="1" dirty="0">
                <a:latin typeface="+mn-lt"/>
              </a:rPr>
            </a:br>
            <a:r>
              <a:rPr lang="ru-RU" i="1" dirty="0">
                <a:latin typeface="+mn-lt"/>
              </a:rPr>
              <a:t>Братских народов союз вековой,</a:t>
            </a:r>
            <a:br>
              <a:rPr lang="ru-RU" i="1" dirty="0">
                <a:latin typeface="+mn-lt"/>
              </a:rPr>
            </a:br>
            <a:r>
              <a:rPr lang="ru-RU" i="1" dirty="0">
                <a:latin typeface="+mn-lt"/>
              </a:rPr>
              <a:t>Предками данная мудрость народная!</a:t>
            </a:r>
            <a:br>
              <a:rPr lang="ru-RU" i="1" dirty="0">
                <a:latin typeface="+mn-lt"/>
              </a:rPr>
            </a:br>
            <a:r>
              <a:rPr lang="ru-RU" i="1" dirty="0">
                <a:latin typeface="+mn-lt"/>
              </a:rPr>
              <a:t>Славься, страна! Мы гордимся тобой!</a:t>
            </a:r>
            <a:br>
              <a:rPr lang="ru-RU" i="1" dirty="0">
                <a:latin typeface="+mn-lt"/>
              </a:rPr>
            </a:br>
            <a:r>
              <a:rPr lang="ru-RU" sz="1000" i="1" dirty="0">
                <a:latin typeface="+mn-lt"/>
              </a:rPr>
              <a:t>     </a:t>
            </a:r>
            <a:r>
              <a:rPr lang="ru-RU" i="1" dirty="0">
                <a:latin typeface="+mn-lt"/>
              </a:rPr>
              <a:t/>
            </a:r>
            <a:br>
              <a:rPr lang="ru-RU" i="1" dirty="0">
                <a:latin typeface="+mn-lt"/>
              </a:rPr>
            </a:br>
            <a:r>
              <a:rPr lang="ru-RU" i="1" dirty="0">
                <a:latin typeface="+mn-lt"/>
              </a:rPr>
              <a:t>От южных морей до полярного края</a:t>
            </a:r>
            <a:br>
              <a:rPr lang="ru-RU" i="1" dirty="0">
                <a:latin typeface="+mn-lt"/>
              </a:rPr>
            </a:br>
            <a:r>
              <a:rPr lang="ru-RU" i="1" dirty="0">
                <a:latin typeface="+mn-lt"/>
              </a:rPr>
              <a:t>Раскинулись наши леса и поля.</a:t>
            </a:r>
            <a:br>
              <a:rPr lang="ru-RU" i="1" dirty="0">
                <a:latin typeface="+mn-lt"/>
              </a:rPr>
            </a:br>
            <a:r>
              <a:rPr lang="ru-RU" i="1" dirty="0">
                <a:latin typeface="+mn-lt"/>
              </a:rPr>
              <a:t>Одна ты на свете! Одна ты такая -</a:t>
            </a:r>
            <a:br>
              <a:rPr lang="ru-RU" i="1" dirty="0">
                <a:latin typeface="+mn-lt"/>
              </a:rPr>
            </a:br>
            <a:r>
              <a:rPr lang="ru-RU" i="1" dirty="0">
                <a:latin typeface="+mn-lt"/>
              </a:rPr>
              <a:t>Хранимая Богом родная земля!</a:t>
            </a:r>
            <a:br>
              <a:rPr lang="ru-RU" i="1" dirty="0">
                <a:latin typeface="+mn-lt"/>
              </a:rPr>
            </a:br>
            <a:r>
              <a:rPr lang="ru-RU" sz="1000" i="1" dirty="0">
                <a:latin typeface="+mn-lt"/>
              </a:rPr>
              <a:t>     </a:t>
            </a:r>
            <a:r>
              <a:rPr lang="ru-RU" i="1" dirty="0">
                <a:latin typeface="+mn-lt"/>
              </a:rPr>
              <a:t/>
            </a:r>
            <a:br>
              <a:rPr lang="ru-RU" i="1" dirty="0">
                <a:latin typeface="+mn-lt"/>
              </a:rPr>
            </a:br>
            <a:r>
              <a:rPr lang="ru-RU" i="1" dirty="0">
                <a:latin typeface="+mn-lt"/>
              </a:rPr>
              <a:t>Припев</a:t>
            </a:r>
            <a:br>
              <a:rPr lang="ru-RU" i="1" dirty="0">
                <a:latin typeface="+mn-lt"/>
              </a:rPr>
            </a:br>
            <a:r>
              <a:rPr lang="ru-RU" sz="1000" i="1" dirty="0">
                <a:latin typeface="+mn-lt"/>
              </a:rPr>
              <a:t>     </a:t>
            </a:r>
            <a:r>
              <a:rPr lang="ru-RU" i="1" dirty="0">
                <a:latin typeface="+mn-lt"/>
              </a:rPr>
              <a:t/>
            </a:r>
            <a:br>
              <a:rPr lang="ru-RU" i="1" dirty="0">
                <a:latin typeface="+mn-lt"/>
              </a:rPr>
            </a:br>
            <a:r>
              <a:rPr lang="ru-RU" i="1" dirty="0">
                <a:latin typeface="+mn-lt"/>
              </a:rPr>
              <a:t>Широкий простор для мечты и для жизни</a:t>
            </a:r>
            <a:br>
              <a:rPr lang="ru-RU" i="1" dirty="0">
                <a:latin typeface="+mn-lt"/>
              </a:rPr>
            </a:br>
            <a:r>
              <a:rPr lang="ru-RU" i="1" dirty="0">
                <a:latin typeface="+mn-lt"/>
              </a:rPr>
              <a:t>Грядущие нам открывают года.</a:t>
            </a:r>
            <a:br>
              <a:rPr lang="ru-RU" i="1" dirty="0">
                <a:latin typeface="+mn-lt"/>
              </a:rPr>
            </a:br>
            <a:r>
              <a:rPr lang="ru-RU" i="1" dirty="0">
                <a:latin typeface="+mn-lt"/>
              </a:rPr>
              <a:t>Нам силу дает наша верность Отчизне.</a:t>
            </a:r>
            <a:br>
              <a:rPr lang="ru-RU" i="1" dirty="0">
                <a:latin typeface="+mn-lt"/>
              </a:rPr>
            </a:br>
            <a:r>
              <a:rPr lang="ru-RU" i="1" dirty="0">
                <a:latin typeface="+mn-lt"/>
              </a:rPr>
              <a:t>Так было, так есть и так будет всегда!</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Заголовок 1"/>
          <p:cNvSpPr>
            <a:spLocks noGrp="1"/>
          </p:cNvSpPr>
          <p:nvPr>
            <p:ph type="title"/>
          </p:nvPr>
        </p:nvSpPr>
        <p:spPr>
          <a:xfrm>
            <a:off x="323850" y="260350"/>
            <a:ext cx="8516938" cy="720725"/>
          </a:xfrm>
        </p:spPr>
        <p:txBody>
          <a:bodyPr/>
          <a:lstStyle/>
          <a:p>
            <a:r>
              <a:rPr lang="ru-RU" sz="3200" b="1" smtClean="0">
                <a:solidFill>
                  <a:srgbClr val="0000FF"/>
                </a:solidFill>
                <a:latin typeface="Georgia" pitchFamily="18" charset="0"/>
              </a:rPr>
              <a:t>Наша Армия</a:t>
            </a:r>
          </a:p>
        </p:txBody>
      </p:sp>
      <p:pic>
        <p:nvPicPr>
          <p:cNvPr id="46086" name="Picture 6" descr="http://www.mk.ru/upload/iblock_mk/475/e8/85/ff/DETAIL_PICTURE_635328.jpg"/>
          <p:cNvPicPr>
            <a:picLocks noChangeAspect="1" noChangeArrowheads="1"/>
          </p:cNvPicPr>
          <p:nvPr/>
        </p:nvPicPr>
        <p:blipFill>
          <a:blip r:embed="rId2"/>
          <a:srcRect/>
          <a:stretch>
            <a:fillRect/>
          </a:stretch>
        </p:blipFill>
        <p:spPr bwMode="auto">
          <a:xfrm>
            <a:off x="107504" y="908720"/>
            <a:ext cx="4064000" cy="304641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9992" y="908720"/>
            <a:ext cx="4257894" cy="3072780"/>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7748" y="4106451"/>
            <a:ext cx="4099176" cy="2728879"/>
          </a:xfrm>
          <a:prstGeom prst="rect">
            <a:avLst/>
          </a:prstGeom>
        </p:spPr>
      </p:pic>
      <p:pic>
        <p:nvPicPr>
          <p:cNvPr id="8" name="Рисунок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21630" y="4073795"/>
            <a:ext cx="4002826" cy="276808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46086"/>
                                        </p:tgtEl>
                                        <p:attrNameLst>
                                          <p:attrName>style.visibility</p:attrName>
                                        </p:attrNameLst>
                                      </p:cBhvr>
                                      <p:to>
                                        <p:strVal val="visible"/>
                                      </p:to>
                                    </p:set>
                                    <p:animEffect transition="in" filter="barn(inVertical)">
                                      <p:cBhvr>
                                        <p:cTn id="7" dur="2000"/>
                                        <p:tgtEl>
                                          <p:spTgt spid="4608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arn(inVertical)">
                                      <p:cBhvr>
                                        <p:cTn id="2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3" y="0"/>
            <a:ext cx="8229600" cy="1143000"/>
          </a:xfrm>
        </p:spPr>
        <p:txBody>
          <a:bodyPr/>
          <a:lstStyle/>
          <a:p>
            <a:pPr>
              <a:defRPr/>
            </a:pPr>
            <a:r>
              <a:rPr lang="ru-RU" sz="4000" b="1" dirty="0" smtClean="0">
                <a:solidFill>
                  <a:srgbClr val="002060"/>
                </a:solidFill>
                <a:latin typeface="+mn-lt"/>
              </a:rPr>
              <a:t>Подвиг русского народа</a:t>
            </a:r>
            <a:endParaRPr lang="ru-RU" sz="4000" b="1" dirty="0">
              <a:solidFill>
                <a:srgbClr val="002060"/>
              </a:solidFill>
              <a:latin typeface="+mn-lt"/>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0404" y="1068992"/>
            <a:ext cx="4821055" cy="3656584"/>
          </a:xfrm>
          <a:prstGeom prst="rect">
            <a:avLst/>
          </a:prstGeom>
          <a:ln>
            <a:noFill/>
          </a:ln>
          <a:effectLst>
            <a:softEdge rad="112500"/>
          </a:effectLst>
        </p:spPr>
      </p:pic>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99367" y="1075005"/>
            <a:ext cx="4875448" cy="3656586"/>
          </a:xfrm>
          <a:prstGeom prst="rect">
            <a:avLst/>
          </a:prstGeom>
          <a:ln>
            <a:noFill/>
          </a:ln>
          <a:effectLst>
            <a:softEdge rad="112500"/>
          </a:effectLst>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763713" y="3160713"/>
            <a:ext cx="5457825" cy="36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20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20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1"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ChangeArrowheads="1"/>
          </p:cNvSpPr>
          <p:nvPr/>
        </p:nvSpPr>
        <p:spPr bwMode="auto">
          <a:xfrm>
            <a:off x="250825" y="1549241"/>
            <a:ext cx="91440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endParaRPr lang="ru-RU" sz="2600" dirty="0">
              <a:solidFill>
                <a:srgbClr val="3333CC"/>
              </a:solidFill>
              <a:latin typeface="Times New Roman" pitchFamily="18" charset="0"/>
              <a:ea typeface="Times New Roman" pitchFamily="18" charset="0"/>
              <a:cs typeface="Arial" charset="0"/>
            </a:endParaRPr>
          </a:p>
        </p:txBody>
      </p:sp>
      <p:sp>
        <p:nvSpPr>
          <p:cNvPr id="4" name="Прямоугольник 3"/>
          <p:cNvSpPr/>
          <p:nvPr/>
        </p:nvSpPr>
        <p:spPr>
          <a:xfrm>
            <a:off x="2411413" y="3933825"/>
            <a:ext cx="6516687" cy="492443"/>
          </a:xfrm>
          <a:prstGeom prst="rect">
            <a:avLst/>
          </a:prstGeom>
        </p:spPr>
        <p:txBody>
          <a:bodyPr>
            <a:spAutoFit/>
          </a:bodyPr>
          <a:lstStyle/>
          <a:p>
            <a:pPr algn="r">
              <a:defRPr/>
            </a:pPr>
            <a:endParaRPr lang="ru-RU" sz="2600" dirty="0">
              <a:solidFill>
                <a:srgbClr val="002060"/>
              </a:solidFill>
              <a:latin typeface="+mn-lt"/>
            </a:endParaRPr>
          </a:p>
        </p:txBody>
      </p:sp>
      <p:sp>
        <p:nvSpPr>
          <p:cNvPr id="2" name="Прямоугольник 1"/>
          <p:cNvSpPr/>
          <p:nvPr/>
        </p:nvSpPr>
        <p:spPr>
          <a:xfrm>
            <a:off x="467544" y="764704"/>
            <a:ext cx="6480720" cy="3416320"/>
          </a:xfrm>
          <a:prstGeom prst="rect">
            <a:avLst/>
          </a:prstGeom>
        </p:spPr>
        <p:txBody>
          <a:bodyPr wrap="square">
            <a:spAutoFit/>
          </a:bodyPr>
          <a:lstStyle/>
          <a:p>
            <a:pPr>
              <a:defRPr/>
            </a:pPr>
            <a:r>
              <a:rPr lang="ru-RU" sz="2400" b="1" dirty="0">
                <a:solidFill>
                  <a:srgbClr val="0000FF"/>
                </a:solidFill>
                <a:latin typeface="Times New Roman" pitchFamily="18" charset="0"/>
              </a:rPr>
              <a:t>Как у маленького деревца, </a:t>
            </a:r>
          </a:p>
          <a:p>
            <a:pPr>
              <a:defRPr/>
            </a:pPr>
            <a:r>
              <a:rPr lang="ru-RU" sz="2400" b="1" dirty="0">
                <a:solidFill>
                  <a:srgbClr val="0000FF"/>
                </a:solidFill>
                <a:latin typeface="Times New Roman" pitchFamily="18" charset="0"/>
              </a:rPr>
              <a:t>еле поднявшегося над</a:t>
            </a:r>
            <a:r>
              <a:rPr lang="ru-RU" sz="2400" dirty="0">
                <a:solidFill>
                  <a:srgbClr val="0000FF"/>
                </a:solidFill>
                <a:latin typeface="Times New Roman" pitchFamily="18" charset="0"/>
              </a:rPr>
              <a:t> </a:t>
            </a:r>
            <a:r>
              <a:rPr lang="ru-RU" sz="2400" b="1" dirty="0">
                <a:solidFill>
                  <a:srgbClr val="0000FF"/>
                </a:solidFill>
                <a:latin typeface="Times New Roman" pitchFamily="18" charset="0"/>
              </a:rPr>
              <a:t>землей, заботливый садовник укрепляет корень, </a:t>
            </a:r>
          </a:p>
          <a:p>
            <a:pPr>
              <a:defRPr/>
            </a:pPr>
            <a:r>
              <a:rPr lang="ru-RU" sz="2400" b="1" dirty="0">
                <a:solidFill>
                  <a:srgbClr val="0000FF"/>
                </a:solidFill>
                <a:latin typeface="Times New Roman" pitchFamily="18" charset="0"/>
              </a:rPr>
              <a:t>от</a:t>
            </a:r>
            <a:r>
              <a:rPr lang="ru-RU" sz="2400" dirty="0">
                <a:solidFill>
                  <a:srgbClr val="0000FF"/>
                </a:solidFill>
                <a:latin typeface="Times New Roman" pitchFamily="18" charset="0"/>
              </a:rPr>
              <a:t> </a:t>
            </a:r>
            <a:r>
              <a:rPr lang="ru-RU" sz="2400" b="1" dirty="0">
                <a:solidFill>
                  <a:srgbClr val="0000FF"/>
                </a:solidFill>
                <a:latin typeface="Times New Roman" pitchFamily="18" charset="0"/>
              </a:rPr>
              <a:t>мощности которого зависит жизнь растения на протяжении нескольких </a:t>
            </a:r>
          </a:p>
          <a:p>
            <a:pPr>
              <a:defRPr/>
            </a:pPr>
            <a:r>
              <a:rPr lang="ru-RU" sz="2400" b="1" dirty="0">
                <a:solidFill>
                  <a:srgbClr val="0000FF"/>
                </a:solidFill>
                <a:latin typeface="Times New Roman" pitchFamily="18" charset="0"/>
              </a:rPr>
              <a:t>десятилетий, так учитель</a:t>
            </a:r>
            <a:endParaRPr lang="ru-RU" sz="2400" dirty="0">
              <a:solidFill>
                <a:srgbClr val="0000FF"/>
              </a:solidFill>
              <a:latin typeface="Times New Roman" pitchFamily="18" charset="0"/>
            </a:endParaRPr>
          </a:p>
          <a:p>
            <a:pPr>
              <a:defRPr/>
            </a:pPr>
            <a:r>
              <a:rPr lang="ru-RU" sz="2400" b="1" dirty="0">
                <a:solidFill>
                  <a:srgbClr val="0000FF"/>
                </a:solidFill>
                <a:latin typeface="Times New Roman" pitchFamily="18" charset="0"/>
              </a:rPr>
              <a:t>должен заботиться о воспитании у своих детей</a:t>
            </a:r>
            <a:r>
              <a:rPr lang="ru-RU" sz="2400" dirty="0">
                <a:solidFill>
                  <a:srgbClr val="0000FF"/>
                </a:solidFill>
                <a:latin typeface="Times New Roman" pitchFamily="18" charset="0"/>
              </a:rPr>
              <a:t> </a:t>
            </a:r>
            <a:r>
              <a:rPr lang="ru-RU" sz="2400" b="1" dirty="0">
                <a:solidFill>
                  <a:srgbClr val="0000FF"/>
                </a:solidFill>
                <a:latin typeface="Times New Roman" pitchFamily="18" charset="0"/>
              </a:rPr>
              <a:t>чувства безграничной любви к Родине.</a:t>
            </a:r>
            <a:endParaRPr lang="ru-RU" sz="2400" dirty="0">
              <a:solidFill>
                <a:srgbClr val="0000FF"/>
              </a:solidFill>
              <a:latin typeface="Times New Roman" pitchFamily="18" charset="0"/>
            </a:endParaRPr>
          </a:p>
          <a:p>
            <a:pPr>
              <a:defRPr/>
            </a:pPr>
            <a:r>
              <a:rPr lang="ru-RU" sz="2400" b="1" dirty="0">
                <a:solidFill>
                  <a:srgbClr val="0000FF"/>
                </a:solidFill>
                <a:latin typeface="Times New Roman" pitchFamily="18" charset="0"/>
              </a:rPr>
              <a:t>(В.А. Сухомлинский)</a:t>
            </a:r>
            <a:endParaRPr lang="ru-RU" sz="2400" dirty="0">
              <a:solidFill>
                <a:srgbClr val="0000FF"/>
              </a:solidFill>
              <a:latin typeface="Times New Roman" pitchFamily="18" charset="0"/>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5976" y="3933056"/>
            <a:ext cx="3696072" cy="2772054"/>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Заголовок 1"/>
          <p:cNvSpPr>
            <a:spLocks noGrp="1"/>
          </p:cNvSpPr>
          <p:nvPr>
            <p:ph type="title"/>
          </p:nvPr>
        </p:nvSpPr>
        <p:spPr>
          <a:xfrm>
            <a:off x="539750" y="-158750"/>
            <a:ext cx="8229600" cy="1066800"/>
          </a:xfrm>
        </p:spPr>
        <p:txBody>
          <a:bodyPr/>
          <a:lstStyle/>
          <a:p>
            <a:r>
              <a:rPr lang="ru-RU" sz="2800" b="1" smtClean="0">
                <a:solidFill>
                  <a:srgbClr val="0000FF"/>
                </a:solidFill>
                <a:latin typeface="Georgia" pitchFamily="18" charset="0"/>
              </a:rPr>
              <a:t>Работа по патриотическому воспитанию в группах</a:t>
            </a:r>
          </a:p>
        </p:txBody>
      </p:sp>
      <p:pic>
        <p:nvPicPr>
          <p:cNvPr id="19459" name="Рисунок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38538" y="811213"/>
            <a:ext cx="5529262"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0" name="Рисунок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950" y="814388"/>
            <a:ext cx="3363913" cy="503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Рисунок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13138" y="3068638"/>
            <a:ext cx="5527675" cy="3684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19460"/>
                                        </p:tgtEl>
                                        <p:attrNameLst>
                                          <p:attrName>style.visibility</p:attrName>
                                        </p:attrNameLst>
                                      </p:cBhvr>
                                      <p:to>
                                        <p:strVal val="visible"/>
                                      </p:to>
                                    </p:set>
                                    <p:animEffect transition="in" filter="barn(inVertical)">
                                      <p:cBhvr>
                                        <p:cTn id="7" dur="2000"/>
                                        <p:tgtEl>
                                          <p:spTgt spid="1946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nodeType="clickEffect">
                                  <p:stCondLst>
                                    <p:cond delay="0"/>
                                  </p:stCondLst>
                                  <p:childTnLst>
                                    <p:set>
                                      <p:cBhvr>
                                        <p:cTn id="11" dur="1" fill="hold">
                                          <p:stCondLst>
                                            <p:cond delay="0"/>
                                          </p:stCondLst>
                                        </p:cTn>
                                        <p:tgtEl>
                                          <p:spTgt spid="19459"/>
                                        </p:tgtEl>
                                        <p:attrNameLst>
                                          <p:attrName>style.visibility</p:attrName>
                                        </p:attrNameLst>
                                      </p:cBhvr>
                                      <p:to>
                                        <p:strVal val="visible"/>
                                      </p:to>
                                    </p:set>
                                    <p:animEffect transition="in" filter="barn(inVertical)">
                                      <p:cBhvr>
                                        <p:cTn id="12" dur="2000"/>
                                        <p:tgtEl>
                                          <p:spTgt spid="1945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1"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ru-RU" sz="3600" b="1" dirty="0" smtClean="0">
                <a:solidFill>
                  <a:srgbClr val="3333CC"/>
                </a:solidFill>
                <a:latin typeface="+mn-lt"/>
              </a:rPr>
              <a:t>Возложение цветов к мемориалу в </a:t>
            </a:r>
            <a:r>
              <a:rPr lang="ru-RU" sz="3600" b="1" dirty="0" err="1" smtClean="0">
                <a:solidFill>
                  <a:srgbClr val="3333CC"/>
                </a:solidFill>
                <a:latin typeface="+mn-lt"/>
              </a:rPr>
              <a:t>пос.Сапёрный</a:t>
            </a:r>
            <a:endParaRPr lang="ru-RU" sz="3600" b="1" dirty="0">
              <a:solidFill>
                <a:srgbClr val="3333CC"/>
              </a:solidFill>
              <a:latin typeface="+mn-lt"/>
            </a:endParaRPr>
          </a:p>
        </p:txBody>
      </p:sp>
      <p:pic>
        <p:nvPicPr>
          <p:cNvPr id="21507" name="Рисунок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11188" y="1484313"/>
            <a:ext cx="7561262" cy="504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4" descr="russian flag"/>
          <p:cNvPicPr>
            <a:picLocks noChangeAspect="1" noChangeArrowheads="1"/>
          </p:cNvPicPr>
          <p:nvPr/>
        </p:nvPicPr>
        <p:blipFill>
          <a:blip r:embed="rId2" cstate="print"/>
          <a:srcRect/>
          <a:stretch>
            <a:fillRect/>
          </a:stretch>
        </p:blipFill>
        <p:spPr bwMode="auto">
          <a:xfrm>
            <a:off x="0" y="0"/>
            <a:ext cx="9144000" cy="6858000"/>
          </a:xfrm>
          <a:prstGeom prst="ellipse">
            <a:avLst/>
          </a:prstGeom>
          <a:ln>
            <a:noFill/>
          </a:ln>
          <a:effectLst>
            <a:softEdge rad="112500"/>
          </a:effectLst>
        </p:spPr>
      </p:pic>
      <p:sp>
        <p:nvSpPr>
          <p:cNvPr id="3" name="Прямоугольник 2"/>
          <p:cNvSpPr>
            <a:spLocks noChangeArrowheads="1"/>
          </p:cNvSpPr>
          <p:nvPr/>
        </p:nvSpPr>
        <p:spPr bwMode="auto">
          <a:xfrm>
            <a:off x="1187450" y="1916113"/>
            <a:ext cx="68373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sz="4000" b="1" dirty="0">
                <a:latin typeface="Georgia" pitchFamily="18" charset="0"/>
              </a:rPr>
              <a:t>  </a:t>
            </a:r>
            <a:r>
              <a:rPr lang="ru-RU" sz="4000" b="1" dirty="0">
                <a:solidFill>
                  <a:srgbClr val="0000FF"/>
                </a:solidFill>
                <a:latin typeface="+mn-lt"/>
              </a:rPr>
              <a:t>Спасибо за внимание!</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path" presetSubtype="0" accel="50000" decel="50000" fill="hold" grpId="0" nodeType="afterEffect">
                                  <p:stCondLst>
                                    <p:cond delay="0"/>
                                  </p:stCondLst>
                                  <p:childTnLst>
                                    <p:animMotion origin="layout" path="M -0.78872 -0.63914 L 0.046 0.03238 " pathEditMode="relative" rAng="0" ptsTypes="AA">
                                      <p:cBhvr>
                                        <p:cTn id="6" dur="1000" fill="hold"/>
                                        <p:tgtEl>
                                          <p:spTgt spid="3"/>
                                        </p:tgtEl>
                                        <p:attrNameLst>
                                          <p:attrName>ppt_x</p:attrName>
                                          <p:attrName>ppt_y</p:attrName>
                                        </p:attrNameLst>
                                      </p:cBhvr>
                                      <p:rCtr x="41736" y="3356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178550"/>
          </a:xfrm>
        </p:spPr>
        <p:txBody>
          <a:bodyPr/>
          <a:lstStyle/>
          <a:p>
            <a:pPr indent="450000">
              <a:defRPr/>
            </a:pPr>
            <a:r>
              <a:rPr lang="ru-RU" sz="2800" dirty="0" smtClean="0">
                <a:solidFill>
                  <a:srgbClr val="0000FF"/>
                </a:solidFill>
                <a:latin typeface="Georgia" pitchFamily="18" charset="0"/>
              </a:rPr>
              <a:t>  </a:t>
            </a:r>
            <a:r>
              <a:rPr lang="ru-RU" sz="3600" b="1" dirty="0" smtClean="0">
                <a:solidFill>
                  <a:srgbClr val="0000FF"/>
                </a:solidFill>
                <a:latin typeface="Times New Roman" pitchFamily="18" charset="0"/>
                <a:cs typeface="Times New Roman" pitchFamily="18" charset="0"/>
              </a:rPr>
              <a:t>Что такое «патриотизм» и патриотическое воспитание?</a:t>
            </a:r>
            <a:r>
              <a:rPr lang="ru-RU" sz="3200" b="1" dirty="0" smtClean="0">
                <a:solidFill>
                  <a:srgbClr val="0000FF"/>
                </a:solidFill>
                <a:latin typeface="Georgia" pitchFamily="18" charset="0"/>
              </a:rPr>
              <a:t/>
            </a:r>
            <a:br>
              <a:rPr lang="ru-RU" sz="3200" b="1" dirty="0" smtClean="0">
                <a:solidFill>
                  <a:srgbClr val="0000FF"/>
                </a:solidFill>
                <a:latin typeface="Georgia" pitchFamily="18" charset="0"/>
              </a:rPr>
            </a:br>
            <a:r>
              <a:rPr lang="ru-RU" sz="2400" dirty="0" smtClean="0">
                <a:solidFill>
                  <a:schemeClr val="tx1"/>
                </a:solidFill>
                <a:latin typeface="+mn-lt"/>
              </a:rPr>
              <a:t>       </a:t>
            </a:r>
            <a:br>
              <a:rPr lang="ru-RU" sz="2400" dirty="0" smtClean="0">
                <a:solidFill>
                  <a:schemeClr val="tx1"/>
                </a:solidFill>
                <a:latin typeface="+mn-lt"/>
              </a:rPr>
            </a:br>
            <a:r>
              <a:rPr lang="ru-RU" sz="2400" dirty="0" smtClean="0">
                <a:solidFill>
                  <a:schemeClr val="tx1"/>
                </a:solidFill>
                <a:latin typeface="+mn-lt"/>
              </a:rPr>
              <a:t>       </a:t>
            </a:r>
            <a:br>
              <a:rPr lang="ru-RU" sz="2400" dirty="0" smtClean="0">
                <a:solidFill>
                  <a:schemeClr val="tx1"/>
                </a:solidFill>
                <a:latin typeface="+mn-lt"/>
              </a:rPr>
            </a:br>
            <a:r>
              <a:rPr lang="ru-RU" sz="2400" dirty="0" smtClean="0">
                <a:solidFill>
                  <a:schemeClr val="tx1"/>
                </a:solidFill>
                <a:latin typeface="+mn-lt"/>
              </a:rPr>
              <a:t>	 </a:t>
            </a:r>
            <a:r>
              <a:rPr lang="ru-RU" sz="2400" dirty="0">
                <a:solidFill>
                  <a:schemeClr val="tx1"/>
                </a:solidFill>
                <a:latin typeface="+mn-lt"/>
              </a:rPr>
              <a:t>Понятие </a:t>
            </a:r>
            <a:r>
              <a:rPr lang="ru-RU" sz="2400" b="1" dirty="0">
                <a:solidFill>
                  <a:schemeClr val="tx1"/>
                </a:solidFill>
                <a:latin typeface="+mn-lt"/>
              </a:rPr>
              <a:t>«патриотизм» </a:t>
            </a:r>
            <a:r>
              <a:rPr lang="ru-RU" sz="2400" dirty="0">
                <a:solidFill>
                  <a:schemeClr val="tx1"/>
                </a:solidFill>
                <a:latin typeface="+mn-lt"/>
              </a:rPr>
              <a:t>включает в себя любовь к Родине, к земле, где родился и вырос, гордость за исторические свершения народа. «Любовь к родному краю, родной культуре, родной речи начинается с малого - с любви к своей семье, к своему жилищу, к своему детскому саду. Постепенно расширяясь, эта любовь переходит в любовь к родной стране, ее истории, прошлому и настоящему, ко всему человечеству</a:t>
            </a:r>
            <a:r>
              <a:rPr lang="ru-RU" sz="2400" dirty="0" smtClean="0">
                <a:solidFill>
                  <a:schemeClr val="tx1"/>
                </a:solidFill>
                <a:latin typeface="+mn-lt"/>
              </a:rPr>
              <a:t>».</a:t>
            </a:r>
            <a:br>
              <a:rPr lang="ru-RU" sz="2400" dirty="0" smtClean="0">
                <a:solidFill>
                  <a:schemeClr val="tx1"/>
                </a:solidFill>
                <a:latin typeface="+mn-lt"/>
              </a:rPr>
            </a:br>
            <a:r>
              <a:rPr lang="ru-RU" sz="2400" dirty="0">
                <a:solidFill>
                  <a:schemeClr val="tx1"/>
                </a:solidFill>
                <a:latin typeface="+mn-lt"/>
              </a:rPr>
              <a:t/>
            </a:r>
            <a:br>
              <a:rPr lang="ru-RU" sz="2400" dirty="0">
                <a:solidFill>
                  <a:schemeClr val="tx1"/>
                </a:solidFill>
                <a:latin typeface="+mn-lt"/>
              </a:rPr>
            </a:br>
            <a:r>
              <a:rPr lang="ru-RU" sz="2400" dirty="0">
                <a:solidFill>
                  <a:schemeClr val="tx1"/>
                </a:solidFill>
                <a:latin typeface="+mn-lt"/>
              </a:rPr>
              <a:t>Патриотическое воспитание – это процесс освоения, наследия традиционной отечественной культуры, формирование отношения к стране и государству, где живёт человек.</a:t>
            </a:r>
            <a:endParaRPr lang="ru-RU" sz="1800" dirty="0">
              <a:solidFill>
                <a:schemeClr val="tx1"/>
              </a:solidFill>
              <a:latin typeface="Georgia"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Заголовок 1"/>
          <p:cNvSpPr>
            <a:spLocks noGrp="1"/>
          </p:cNvSpPr>
          <p:nvPr>
            <p:ph type="title"/>
          </p:nvPr>
        </p:nvSpPr>
        <p:spPr/>
        <p:txBody>
          <a:bodyPr/>
          <a:lstStyle/>
          <a:p>
            <a:r>
              <a:rPr lang="ru-RU" sz="3200" b="1" smtClean="0">
                <a:solidFill>
                  <a:srgbClr val="0000FF"/>
                </a:solidFill>
                <a:latin typeface="Georgia" pitchFamily="18" charset="0"/>
              </a:rPr>
              <a:t>Основные задачи патриотического воспитания дошкольников</a:t>
            </a:r>
          </a:p>
        </p:txBody>
      </p:sp>
      <p:sp>
        <p:nvSpPr>
          <p:cNvPr id="3" name="Прямоугольник 2"/>
          <p:cNvSpPr/>
          <p:nvPr/>
        </p:nvSpPr>
        <p:spPr>
          <a:xfrm>
            <a:off x="0" y="1700213"/>
            <a:ext cx="9144000" cy="3416300"/>
          </a:xfrm>
          <a:prstGeom prst="rect">
            <a:avLst/>
          </a:prstGeom>
        </p:spPr>
        <p:txBody>
          <a:bodyPr>
            <a:spAutoFit/>
          </a:bodyPr>
          <a:lstStyle/>
          <a:p>
            <a:pPr>
              <a:defRPr/>
            </a:pPr>
            <a:r>
              <a:rPr lang="ru-RU" sz="2400" dirty="0">
                <a:latin typeface="+mn-lt"/>
              </a:rPr>
              <a:t>- формирование любви к родному краю (причастности к родному дому, семье, детскому саду, города)</a:t>
            </a:r>
          </a:p>
          <a:p>
            <a:pPr>
              <a:defRPr/>
            </a:pPr>
            <a:r>
              <a:rPr lang="ru-RU" sz="2400" dirty="0">
                <a:latin typeface="+mn-lt"/>
              </a:rPr>
              <a:t>- формирование духовно-нравственных отношений</a:t>
            </a:r>
          </a:p>
          <a:p>
            <a:pPr>
              <a:defRPr/>
            </a:pPr>
            <a:r>
              <a:rPr lang="ru-RU" sz="2400" dirty="0">
                <a:latin typeface="+mn-lt"/>
              </a:rPr>
              <a:t>- формирование любви к культурному наследию своего народа</a:t>
            </a:r>
          </a:p>
          <a:p>
            <a:pPr>
              <a:defRPr/>
            </a:pPr>
            <a:r>
              <a:rPr lang="ru-RU" sz="2400" dirty="0">
                <a:latin typeface="+mn-lt"/>
              </a:rPr>
              <a:t>- воспитание любви уважения к своим национальным особенностям</a:t>
            </a:r>
          </a:p>
          <a:p>
            <a:pPr>
              <a:defRPr/>
            </a:pPr>
            <a:r>
              <a:rPr lang="ru-RU" sz="2400" dirty="0">
                <a:latin typeface="+mn-lt"/>
              </a:rPr>
              <a:t>- чувство собственного достоинства как представителя своего народа</a:t>
            </a:r>
          </a:p>
          <a:p>
            <a:pPr>
              <a:defRPr/>
            </a:pPr>
            <a:r>
              <a:rPr lang="ru-RU" sz="2400" dirty="0">
                <a:latin typeface="+mn-lt"/>
              </a:rPr>
              <a:t>- толерантное отношение к представителям других национальностей, к ровесникам, родителям, соседям, другим людям</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1"/>
          <p:cNvSpPr>
            <a:spLocks noGrp="1"/>
          </p:cNvSpPr>
          <p:nvPr>
            <p:ph type="title"/>
          </p:nvPr>
        </p:nvSpPr>
        <p:spPr>
          <a:xfrm>
            <a:off x="468313" y="0"/>
            <a:ext cx="8229600" cy="1143000"/>
          </a:xfrm>
        </p:spPr>
        <p:txBody>
          <a:bodyPr/>
          <a:lstStyle/>
          <a:p>
            <a:r>
              <a:rPr lang="ru-RU" sz="3200" b="1" smtClean="0">
                <a:solidFill>
                  <a:srgbClr val="0000FF"/>
                </a:solidFill>
                <a:latin typeface="Georgia" pitchFamily="18" charset="0"/>
              </a:rPr>
              <a:t>Система работы по патриотическому воспитанию детей</a:t>
            </a:r>
            <a:endParaRPr lang="ru-RU" sz="3200" smtClean="0">
              <a:solidFill>
                <a:srgbClr val="0000FF"/>
              </a:solidFill>
              <a:latin typeface="Georgia" pitchFamily="18" charset="0"/>
            </a:endParaRPr>
          </a:p>
        </p:txBody>
      </p:sp>
      <p:sp>
        <p:nvSpPr>
          <p:cNvPr id="6147" name="Rectangle 1"/>
          <p:cNvSpPr>
            <a:spLocks noChangeArrowheads="1"/>
          </p:cNvSpPr>
          <p:nvPr/>
        </p:nvSpPr>
        <p:spPr bwMode="auto">
          <a:xfrm>
            <a:off x="0" y="1125538"/>
            <a:ext cx="9144000" cy="590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marL="285750" indent="-285750" eaLnBrk="0" hangingPunct="0">
              <a:buFont typeface="Arial" pitchFamily="34" charset="0"/>
              <a:buChar char="•"/>
              <a:defRPr/>
            </a:pPr>
            <a:r>
              <a:rPr lang="ru-RU" b="1" dirty="0">
                <a:latin typeface="Times New Roman" pitchFamily="18" charset="0"/>
              </a:rPr>
              <a:t>Ознакомление с предметами ближайшего окружения</a:t>
            </a:r>
            <a:endParaRPr lang="ru-RU" dirty="0">
              <a:latin typeface="Times New Roman" pitchFamily="18" charset="0"/>
            </a:endParaRPr>
          </a:p>
          <a:p>
            <a:pPr marL="342900" indent="-342900" eaLnBrk="0" hangingPunct="0">
              <a:defRPr/>
            </a:pPr>
            <a:r>
              <a:rPr lang="ru-RU" dirty="0">
                <a:latin typeface="Times New Roman" pitchFamily="18" charset="0"/>
              </a:rPr>
              <a:t>- Воспитание уважения к людям труда и предметам народного творчества, художественным промыслам</a:t>
            </a:r>
          </a:p>
          <a:p>
            <a:pPr marL="342900" indent="-342900" eaLnBrk="0" hangingPunct="0">
              <a:defRPr/>
            </a:pPr>
            <a:r>
              <a:rPr lang="ru-RU" dirty="0">
                <a:latin typeface="Times New Roman" pitchFamily="18" charset="0"/>
              </a:rPr>
              <a:t>- Воспитание уважения к людям труда и предметам, произведенным ими. Знакомить с людьми прославившими Россию</a:t>
            </a:r>
          </a:p>
          <a:p>
            <a:pPr marL="342900" indent="-342900" eaLnBrk="0" hangingPunct="0">
              <a:defRPr/>
            </a:pPr>
            <a:r>
              <a:rPr lang="ru-RU" dirty="0">
                <a:latin typeface="Times New Roman" pitchFamily="18" charset="0"/>
              </a:rPr>
              <a:t>- Воспитание чувства дружбы к людям других национальностей</a:t>
            </a:r>
          </a:p>
          <a:p>
            <a:pPr marL="285750" indent="-285750" eaLnBrk="0" hangingPunct="0">
              <a:buFont typeface="Arial" pitchFamily="34" charset="0"/>
              <a:buChar char="•"/>
              <a:defRPr/>
            </a:pPr>
            <a:r>
              <a:rPr lang="ru-RU" dirty="0">
                <a:latin typeface="Times New Roman" pitchFamily="18" charset="0"/>
              </a:rPr>
              <a:t> </a:t>
            </a:r>
            <a:r>
              <a:rPr lang="ru-RU" b="1" dirty="0">
                <a:latin typeface="Times New Roman" pitchFamily="18" charset="0"/>
              </a:rPr>
              <a:t>Ознакомление с явлениями общественной жизни</a:t>
            </a:r>
            <a:endParaRPr lang="ru-RU" dirty="0">
              <a:latin typeface="Times New Roman" pitchFamily="18" charset="0"/>
            </a:endParaRPr>
          </a:p>
          <a:p>
            <a:pPr marL="342900" indent="-342900" eaLnBrk="0" hangingPunct="0">
              <a:defRPr/>
            </a:pPr>
            <a:r>
              <a:rPr lang="ru-RU" dirty="0">
                <a:latin typeface="Times New Roman" pitchFamily="18" charset="0"/>
              </a:rPr>
              <a:t>- Воспитание чувства сопричастности с жизнью страны (патриотические даты и праздники)</a:t>
            </a:r>
          </a:p>
          <a:p>
            <a:pPr marL="342900" indent="-342900" eaLnBrk="0" hangingPunct="0">
              <a:defRPr/>
            </a:pPr>
            <a:r>
              <a:rPr lang="ru-RU" dirty="0">
                <a:latin typeface="Times New Roman" pitchFamily="18" charset="0"/>
              </a:rPr>
              <a:t>- Бережливое отношение к тому, что сделано людьми</a:t>
            </a:r>
          </a:p>
          <a:p>
            <a:pPr marL="342900" indent="-342900" eaLnBrk="0" hangingPunct="0">
              <a:defRPr/>
            </a:pPr>
            <a:r>
              <a:rPr lang="ru-RU" dirty="0">
                <a:latin typeface="Times New Roman" pitchFamily="18" charset="0"/>
              </a:rPr>
              <a:t>- Воспитание любви к родному краю, к Родине (представление о стране, городах, столице, символике государства</a:t>
            </a:r>
          </a:p>
          <a:p>
            <a:pPr marL="342900" indent="-342900" eaLnBrk="0" hangingPunct="0">
              <a:defRPr/>
            </a:pPr>
            <a:r>
              <a:rPr lang="ru-RU" dirty="0">
                <a:latin typeface="Times New Roman" pitchFamily="18" charset="0"/>
              </a:rPr>
              <a:t>- Знакомство с достопримечательностями города, памятниками архитектуры, с названиями улиц, носящих имена известных людей</a:t>
            </a:r>
          </a:p>
          <a:p>
            <a:pPr marL="342900" indent="-342900" eaLnBrk="0" hangingPunct="0">
              <a:defRPr/>
            </a:pPr>
            <a:r>
              <a:rPr lang="ru-RU" dirty="0">
                <a:latin typeface="Times New Roman" pitchFamily="18" charset="0"/>
              </a:rPr>
              <a:t>- Знакомство с событиями, происходившими в стране, расширение представлений о стране, столице, символике государства</a:t>
            </a:r>
          </a:p>
          <a:p>
            <a:pPr marL="285750" indent="-285750" eaLnBrk="0" hangingPunct="0">
              <a:buFont typeface="Arial" pitchFamily="34" charset="0"/>
              <a:buChar char="•"/>
              <a:defRPr/>
            </a:pPr>
            <a:r>
              <a:rPr lang="ru-RU" dirty="0">
                <a:latin typeface="Times New Roman" pitchFamily="18" charset="0"/>
              </a:rPr>
              <a:t>  </a:t>
            </a:r>
            <a:r>
              <a:rPr lang="ru-RU" b="1" dirty="0">
                <a:latin typeface="Times New Roman" pitchFamily="18" charset="0"/>
              </a:rPr>
              <a:t>Ознакомление с природой</a:t>
            </a:r>
            <a:r>
              <a:rPr lang="ru-RU" dirty="0">
                <a:latin typeface="Times New Roman" pitchFamily="18" charset="0"/>
              </a:rPr>
              <a:t>.</a:t>
            </a:r>
          </a:p>
          <a:p>
            <a:pPr marL="342900" indent="-342900" eaLnBrk="0" hangingPunct="0">
              <a:defRPr/>
            </a:pPr>
            <a:r>
              <a:rPr lang="ru-RU" dirty="0">
                <a:latin typeface="Times New Roman" pitchFamily="18" charset="0"/>
              </a:rPr>
              <a:t>- Воспитание любви к природе родного края</a:t>
            </a:r>
          </a:p>
          <a:p>
            <a:pPr marL="342900" indent="-342900" eaLnBrk="0" hangingPunct="0">
              <a:defRPr/>
            </a:pPr>
            <a:r>
              <a:rPr lang="ru-RU" dirty="0">
                <a:latin typeface="Times New Roman" pitchFamily="18" charset="0"/>
              </a:rPr>
              <a:t>- Воспитание бережного отношения к родной природе</a:t>
            </a:r>
          </a:p>
          <a:p>
            <a:pPr marL="342900" indent="-342900" eaLnBrk="0" hangingPunct="0">
              <a:defRPr/>
            </a:pPr>
            <a:r>
              <a:rPr lang="ru-RU" dirty="0">
                <a:latin typeface="Times New Roman" pitchFamily="18" charset="0"/>
              </a:rPr>
              <a:t>- Воспитание чувства необходимости трудового соучастия в деле охраны родной природы</a:t>
            </a:r>
          </a:p>
          <a:p>
            <a:pPr marL="342900" indent="-342900" eaLnBrk="0" hangingPunct="0">
              <a:defRPr/>
            </a:pP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1"/>
          <p:cNvSpPr>
            <a:spLocks noGrp="1"/>
          </p:cNvSpPr>
          <p:nvPr>
            <p:ph type="title"/>
          </p:nvPr>
        </p:nvSpPr>
        <p:spPr/>
        <p:txBody>
          <a:bodyPr/>
          <a:lstStyle/>
          <a:p>
            <a:r>
              <a:rPr lang="ru-RU" sz="3200" b="1" smtClean="0">
                <a:solidFill>
                  <a:srgbClr val="0000FF"/>
                </a:solidFill>
                <a:latin typeface="Georgia" pitchFamily="18" charset="0"/>
              </a:rPr>
              <a:t>Формы работы по патриотическому воспитанию в ДОУ</a:t>
            </a:r>
            <a:endParaRPr lang="ru-RU" sz="3200" smtClean="0">
              <a:solidFill>
                <a:srgbClr val="0000FF"/>
              </a:solidFill>
              <a:latin typeface="Georgia" pitchFamily="18" charset="0"/>
            </a:endParaRPr>
          </a:p>
        </p:txBody>
      </p:sp>
      <p:sp>
        <p:nvSpPr>
          <p:cNvPr id="7171" name="Rectangle 1"/>
          <p:cNvSpPr>
            <a:spLocks noChangeArrowheads="1"/>
          </p:cNvSpPr>
          <p:nvPr/>
        </p:nvSpPr>
        <p:spPr bwMode="auto">
          <a:xfrm>
            <a:off x="250825" y="1454150"/>
            <a:ext cx="8137525"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ru-RU" sz="3200">
                <a:latin typeface="Times New Roman" pitchFamily="18" charset="0"/>
              </a:rPr>
              <a:t>- создание развивающей среды по гражданско–патриотическому воспитанию;</a:t>
            </a:r>
          </a:p>
          <a:p>
            <a:pPr algn="just" eaLnBrk="0" hangingPunct="0"/>
            <a:r>
              <a:rPr lang="ru-RU" sz="3200">
                <a:latin typeface="Times New Roman" pitchFamily="18" charset="0"/>
              </a:rPr>
              <a:t>-  тематические занятия;</a:t>
            </a:r>
          </a:p>
          <a:p>
            <a:pPr algn="just" eaLnBrk="0" hangingPunct="0"/>
            <a:r>
              <a:rPr lang="ru-RU" sz="3200">
                <a:latin typeface="Times New Roman" pitchFamily="18" charset="0"/>
              </a:rPr>
              <a:t>-  взаимодействие с родителями;</a:t>
            </a:r>
          </a:p>
          <a:p>
            <a:pPr algn="just" eaLnBrk="0" hangingPunct="0"/>
            <a:r>
              <a:rPr lang="ru-RU" sz="3200">
                <a:latin typeface="Times New Roman" pitchFamily="18" charset="0"/>
              </a:rPr>
              <a:t>- взаимодействие с социумом (экскурсии по городу, посёлку, к местам социальной значимости).</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1"/>
          <p:cNvSpPr>
            <a:spLocks noGrp="1"/>
          </p:cNvSpPr>
          <p:nvPr>
            <p:ph type="title"/>
          </p:nvPr>
        </p:nvSpPr>
        <p:spPr/>
        <p:txBody>
          <a:bodyPr/>
          <a:lstStyle/>
          <a:p>
            <a:r>
              <a:rPr lang="ru-RU" sz="3200" b="1" smtClean="0">
                <a:solidFill>
                  <a:srgbClr val="0000FF"/>
                </a:solidFill>
                <a:latin typeface="Georgia" pitchFamily="18" charset="0"/>
              </a:rPr>
              <a:t>Модель патриотического воспитания в дошкольном возрасте.</a:t>
            </a: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3696" y="1387475"/>
            <a:ext cx="2858144" cy="347389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Рисунок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6465" y="1616149"/>
            <a:ext cx="4446762" cy="301654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416050" y="1988840"/>
            <a:ext cx="4091682" cy="306876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Рисунок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112069" y="1988840"/>
            <a:ext cx="4518444" cy="318762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Рисунок 6"/>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909814" y="2420888"/>
            <a:ext cx="4566825" cy="320280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Рисунок 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070647" y="2924944"/>
            <a:ext cx="5119732" cy="317600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1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10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1"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1000"/>
                                        <p:tgtEl>
                                          <p:spTgt spid="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6" presetClass="entr" presetSubtype="21"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1000"/>
                                        <p:tgtEl>
                                          <p:spTgt spid="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6" presetClass="entr" presetSubtype="21"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1000"/>
                                        <p:tgtEl>
                                          <p:spTgt spid="7"/>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6" presetClass="entr" presetSubtype="21"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arn(inVertical)">
                                      <p:cBhvr>
                                        <p:cTn id="3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1"/>
          <p:cNvSpPr>
            <a:spLocks noGrp="1"/>
          </p:cNvSpPr>
          <p:nvPr>
            <p:ph type="title"/>
          </p:nvPr>
        </p:nvSpPr>
        <p:spPr>
          <a:xfrm>
            <a:off x="457200" y="274638"/>
            <a:ext cx="8229600" cy="922337"/>
          </a:xfrm>
        </p:spPr>
        <p:txBody>
          <a:bodyPr/>
          <a:lstStyle/>
          <a:p>
            <a:r>
              <a:rPr lang="ru-RU" sz="3200" b="1" smtClean="0">
                <a:solidFill>
                  <a:srgbClr val="0000FF"/>
                </a:solidFill>
                <a:latin typeface="Georgia" pitchFamily="18" charset="0"/>
              </a:rPr>
              <a:t>Семья – часть Родины</a:t>
            </a:r>
            <a:r>
              <a:rPr lang="ru-RU" sz="3200" smtClean="0"/>
              <a:t> </a:t>
            </a:r>
          </a:p>
        </p:txBody>
      </p:sp>
      <p:sp>
        <p:nvSpPr>
          <p:cNvPr id="6" name="Прямоугольник 5"/>
          <p:cNvSpPr/>
          <p:nvPr/>
        </p:nvSpPr>
        <p:spPr>
          <a:xfrm>
            <a:off x="4427538" y="1484313"/>
            <a:ext cx="4716462" cy="3048000"/>
          </a:xfrm>
          <a:prstGeom prst="rect">
            <a:avLst/>
          </a:prstGeom>
        </p:spPr>
        <p:txBody>
          <a:bodyPr>
            <a:spAutoFit/>
          </a:bodyPr>
          <a:lstStyle/>
          <a:p>
            <a:pPr>
              <a:defRPr/>
            </a:pPr>
            <a:r>
              <a:rPr lang="ru-RU" sz="2400" dirty="0">
                <a:latin typeface="+mn-lt"/>
              </a:rPr>
              <a:t>В семейном кругу мы с вами растем </a:t>
            </a:r>
            <a:br>
              <a:rPr lang="ru-RU" sz="2400" dirty="0">
                <a:latin typeface="+mn-lt"/>
              </a:rPr>
            </a:br>
            <a:r>
              <a:rPr lang="ru-RU" sz="2400" dirty="0">
                <a:latin typeface="+mn-lt"/>
              </a:rPr>
              <a:t>Основа основ – родительский дом. </a:t>
            </a:r>
            <a:br>
              <a:rPr lang="ru-RU" sz="2400" dirty="0">
                <a:latin typeface="+mn-lt"/>
              </a:rPr>
            </a:br>
            <a:r>
              <a:rPr lang="ru-RU" sz="2400" dirty="0">
                <a:latin typeface="+mn-lt"/>
              </a:rPr>
              <a:t>В семейном кругу все корни твои, </a:t>
            </a:r>
            <a:br>
              <a:rPr lang="ru-RU" sz="2400" dirty="0">
                <a:latin typeface="+mn-lt"/>
              </a:rPr>
            </a:br>
            <a:r>
              <a:rPr lang="ru-RU" sz="2400" dirty="0">
                <a:latin typeface="+mn-lt"/>
              </a:rPr>
              <a:t>И в жизнь ты входишь из семьи. </a:t>
            </a:r>
            <a:br>
              <a:rPr lang="ru-RU" sz="2400" dirty="0">
                <a:latin typeface="+mn-lt"/>
              </a:rPr>
            </a:br>
            <a:r>
              <a:rPr lang="ru-RU" sz="2400" dirty="0">
                <a:latin typeface="+mn-lt"/>
              </a:rPr>
              <a:t>В семейном кругу мы жизнь создаем, </a:t>
            </a:r>
            <a:br>
              <a:rPr lang="ru-RU" sz="2400" dirty="0">
                <a:latin typeface="+mn-lt"/>
              </a:rPr>
            </a:br>
            <a:r>
              <a:rPr lang="ru-RU" sz="2400" dirty="0">
                <a:latin typeface="+mn-lt"/>
              </a:rPr>
              <a:t>Основа основ – родительский дом. </a:t>
            </a:r>
          </a:p>
        </p:txBody>
      </p:sp>
      <p:sp>
        <p:nvSpPr>
          <p:cNvPr id="7" name="Прямоугольник 6"/>
          <p:cNvSpPr/>
          <p:nvPr/>
        </p:nvSpPr>
        <p:spPr>
          <a:xfrm>
            <a:off x="179388" y="4919663"/>
            <a:ext cx="4572000" cy="1938337"/>
          </a:xfrm>
          <a:prstGeom prst="rect">
            <a:avLst/>
          </a:prstGeom>
        </p:spPr>
        <p:txBody>
          <a:bodyPr>
            <a:spAutoFit/>
          </a:bodyPr>
          <a:lstStyle/>
          <a:p>
            <a:pPr>
              <a:defRPr/>
            </a:pPr>
            <a:r>
              <a:rPr lang="ru-RU" sz="2400" dirty="0">
                <a:latin typeface="+mn-lt"/>
              </a:rPr>
              <a:t>Что может быть семьи дороже? </a:t>
            </a:r>
            <a:br>
              <a:rPr lang="ru-RU" sz="2400" dirty="0">
                <a:latin typeface="+mn-lt"/>
              </a:rPr>
            </a:br>
            <a:r>
              <a:rPr lang="ru-RU" sz="2400" dirty="0">
                <a:latin typeface="+mn-lt"/>
              </a:rPr>
              <a:t>Теплом встречает отчий дом, </a:t>
            </a:r>
            <a:br>
              <a:rPr lang="ru-RU" sz="2400" dirty="0">
                <a:latin typeface="+mn-lt"/>
              </a:rPr>
            </a:br>
            <a:r>
              <a:rPr lang="ru-RU" sz="2400" dirty="0">
                <a:latin typeface="+mn-lt"/>
              </a:rPr>
              <a:t>Здесь ждут тебя всегда с любовью, </a:t>
            </a:r>
            <a:br>
              <a:rPr lang="ru-RU" sz="2400" dirty="0">
                <a:latin typeface="+mn-lt"/>
              </a:rPr>
            </a:br>
            <a:r>
              <a:rPr lang="ru-RU" sz="2400" dirty="0">
                <a:latin typeface="+mn-lt"/>
              </a:rPr>
              <a:t>И провожают в путь с добром!</a:t>
            </a: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3500" y="1393825"/>
            <a:ext cx="4306888" cy="322897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Заголовок 1"/>
          <p:cNvSpPr>
            <a:spLocks noGrp="1"/>
          </p:cNvSpPr>
          <p:nvPr>
            <p:ph type="title"/>
          </p:nvPr>
        </p:nvSpPr>
        <p:spPr>
          <a:xfrm>
            <a:off x="457200" y="274638"/>
            <a:ext cx="8229600" cy="633412"/>
          </a:xfrm>
        </p:spPr>
        <p:txBody>
          <a:bodyPr/>
          <a:lstStyle/>
          <a:p>
            <a:r>
              <a:rPr lang="ru-RU" sz="3200" b="1" smtClean="0">
                <a:solidFill>
                  <a:srgbClr val="0000FF"/>
                </a:solidFill>
                <a:latin typeface="Georgia" pitchFamily="18" charset="0"/>
              </a:rPr>
              <a:t>Детский сад – второй дом</a:t>
            </a:r>
          </a:p>
        </p:txBody>
      </p:sp>
      <p:sp>
        <p:nvSpPr>
          <p:cNvPr id="4" name="Прямоугольник 3"/>
          <p:cNvSpPr/>
          <p:nvPr/>
        </p:nvSpPr>
        <p:spPr>
          <a:xfrm>
            <a:off x="0" y="1700213"/>
            <a:ext cx="3635375" cy="1939925"/>
          </a:xfrm>
          <a:prstGeom prst="rect">
            <a:avLst/>
          </a:prstGeom>
        </p:spPr>
        <p:txBody>
          <a:bodyPr>
            <a:spAutoFit/>
          </a:bodyPr>
          <a:lstStyle/>
          <a:p>
            <a:pPr>
              <a:defRPr/>
            </a:pPr>
            <a:r>
              <a:rPr lang="ru-RU" sz="2000" dirty="0">
                <a:latin typeface="+mn-lt"/>
              </a:rPr>
              <a:t>«Любим все мы детский сад</a:t>
            </a:r>
          </a:p>
          <a:p>
            <a:pPr>
              <a:defRPr/>
            </a:pPr>
            <a:r>
              <a:rPr lang="ru-RU" sz="2000" dirty="0">
                <a:latin typeface="+mn-lt"/>
              </a:rPr>
              <a:t>  В нем полным – полно ребят.</a:t>
            </a:r>
          </a:p>
          <a:p>
            <a:pPr>
              <a:defRPr/>
            </a:pPr>
            <a:r>
              <a:rPr lang="ru-RU" sz="2000" dirty="0">
                <a:latin typeface="+mn-lt"/>
              </a:rPr>
              <a:t>  Раз, два, три, четыре, пять…</a:t>
            </a:r>
          </a:p>
          <a:p>
            <a:pPr>
              <a:defRPr/>
            </a:pPr>
            <a:r>
              <a:rPr lang="ru-RU" sz="2000" dirty="0">
                <a:latin typeface="+mn-lt"/>
              </a:rPr>
              <a:t>  Жаль, что всех не сосчитать.</a:t>
            </a:r>
          </a:p>
          <a:p>
            <a:pPr>
              <a:defRPr/>
            </a:pPr>
            <a:r>
              <a:rPr lang="ru-RU" sz="2000" dirty="0">
                <a:latin typeface="+mn-lt"/>
              </a:rPr>
              <a:t>  Может сто их, может двести,</a:t>
            </a:r>
          </a:p>
          <a:p>
            <a:pPr>
              <a:defRPr/>
            </a:pPr>
            <a:r>
              <a:rPr lang="ru-RU" sz="2000" dirty="0">
                <a:latin typeface="+mn-lt"/>
              </a:rPr>
              <a:t>  Хорошо, когда мы вместе.»</a:t>
            </a:r>
          </a:p>
        </p:txBody>
      </p:sp>
      <p:sp>
        <p:nvSpPr>
          <p:cNvPr id="5" name="Прямоугольник 4"/>
          <p:cNvSpPr/>
          <p:nvPr/>
        </p:nvSpPr>
        <p:spPr>
          <a:xfrm>
            <a:off x="3995738" y="4076700"/>
            <a:ext cx="4032250" cy="2554288"/>
          </a:xfrm>
          <a:prstGeom prst="rect">
            <a:avLst/>
          </a:prstGeom>
        </p:spPr>
        <p:txBody>
          <a:bodyPr>
            <a:spAutoFit/>
          </a:bodyPr>
          <a:lstStyle/>
          <a:p>
            <a:pPr>
              <a:defRPr/>
            </a:pPr>
            <a:r>
              <a:rPr lang="ru-RU" dirty="0"/>
              <a:t>   </a:t>
            </a:r>
            <a:r>
              <a:rPr lang="ru-RU" sz="2000" dirty="0">
                <a:latin typeface="+mn-lt"/>
              </a:rPr>
              <a:t>«Детки в садике живут,</a:t>
            </a:r>
          </a:p>
          <a:p>
            <a:pPr>
              <a:defRPr/>
            </a:pPr>
            <a:r>
              <a:rPr lang="ru-RU" sz="2000" dirty="0">
                <a:latin typeface="+mn-lt"/>
              </a:rPr>
              <a:t>     Здесь играют и поют,</a:t>
            </a:r>
          </a:p>
          <a:p>
            <a:pPr>
              <a:defRPr/>
            </a:pPr>
            <a:r>
              <a:rPr lang="ru-RU" sz="2000" dirty="0">
                <a:latin typeface="+mn-lt"/>
              </a:rPr>
              <a:t>     Здесь друзей себе находят,</a:t>
            </a:r>
          </a:p>
          <a:p>
            <a:pPr>
              <a:defRPr/>
            </a:pPr>
            <a:r>
              <a:rPr lang="ru-RU" sz="2000" dirty="0">
                <a:latin typeface="+mn-lt"/>
              </a:rPr>
              <a:t>     На прогулку вместе ходят. </a:t>
            </a:r>
          </a:p>
          <a:p>
            <a:pPr>
              <a:defRPr/>
            </a:pPr>
            <a:r>
              <a:rPr lang="ru-RU" sz="2000" dirty="0">
                <a:latin typeface="+mn-lt"/>
              </a:rPr>
              <a:t>     Детский сад – второй наш дом.</a:t>
            </a:r>
          </a:p>
          <a:p>
            <a:pPr>
              <a:defRPr/>
            </a:pPr>
            <a:r>
              <a:rPr lang="ru-RU" sz="2000" dirty="0">
                <a:latin typeface="+mn-lt"/>
              </a:rPr>
              <a:t>     Как тепло, уютно в нем!</a:t>
            </a:r>
          </a:p>
          <a:p>
            <a:pPr>
              <a:defRPr/>
            </a:pPr>
            <a:r>
              <a:rPr lang="ru-RU" sz="2000" dirty="0">
                <a:latin typeface="+mn-lt"/>
              </a:rPr>
              <a:t>     Вы его любите, дети,</a:t>
            </a:r>
          </a:p>
          <a:p>
            <a:pPr>
              <a:defRPr/>
            </a:pPr>
            <a:r>
              <a:rPr lang="ru-RU" sz="2000" dirty="0">
                <a:latin typeface="+mn-lt"/>
              </a:rPr>
              <a:t>     Самый добрый дом на свете!»</a:t>
            </a:r>
          </a:p>
        </p:txBody>
      </p:sp>
      <p:pic>
        <p:nvPicPr>
          <p:cNvPr id="10245" name="Рисунок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713163" y="911225"/>
            <a:ext cx="5153025" cy="306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9388" y="4059238"/>
            <a:ext cx="3446462"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10245"/>
                                        </p:tgtEl>
                                        <p:attrNameLst>
                                          <p:attrName>style.visibility</p:attrName>
                                        </p:attrNameLst>
                                      </p:cBhvr>
                                      <p:to>
                                        <p:strVal val="visible"/>
                                      </p:to>
                                    </p:set>
                                    <p:animEffect transition="in" filter="barn(inVertical)">
                                      <p:cBhvr>
                                        <p:cTn id="7" dur="2000"/>
                                        <p:tgtEl>
                                          <p:spTgt spid="1024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Times New Roman"/>
        <a:ea typeface=""/>
        <a:cs typeface="Times New Roma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1682</TotalTime>
  <Words>646</Words>
  <Application>Microsoft Office PowerPoint</Application>
  <PresentationFormat>Экран (4:3)</PresentationFormat>
  <Paragraphs>84</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Оформление по умолчанию</vt:lpstr>
      <vt:lpstr>Презентация PowerPoint</vt:lpstr>
      <vt:lpstr>Презентация PowerPoint</vt:lpstr>
      <vt:lpstr>  Что такое «патриотизм» и патриотическое воспитание?                   Понятие «патриотизм» включает в себя любовь к Родине, к земле, где родился и вырос, гордость за исторические свершения народа. «Любовь к родному краю, родной культуре, родной речи начинается с малого - с любви к своей семье, к своему жилищу, к своему детскому саду. Постепенно расширяясь, эта любовь переходит в любовь к родной стране, ее истории, прошлому и настоящему, ко всему человечеству».  Патриотическое воспитание – это процесс освоения, наследия традиционной отечественной культуры, формирование отношения к стране и государству, где живёт человек.</vt:lpstr>
      <vt:lpstr>Основные задачи патриотического воспитания дошкольников</vt:lpstr>
      <vt:lpstr>Система работы по патриотическому воспитанию детей</vt:lpstr>
      <vt:lpstr>Формы работы по патриотическому воспитанию в ДОУ</vt:lpstr>
      <vt:lpstr>Модель патриотического воспитания в дошкольном возрасте.</vt:lpstr>
      <vt:lpstr>Семья – часть Родины </vt:lpstr>
      <vt:lpstr>Детский сад – второй дом</vt:lpstr>
      <vt:lpstr>Родная страна</vt:lpstr>
      <vt:lpstr>Презентация PowerPoint</vt:lpstr>
      <vt:lpstr>Россия – многонациональная страна.</vt:lpstr>
      <vt:lpstr>Народные промыслы</vt:lpstr>
      <vt:lpstr>Презентация PowerPoint</vt:lpstr>
      <vt:lpstr>Презентация PowerPoint</vt:lpstr>
      <vt:lpstr>Государственный флаг России</vt:lpstr>
      <vt:lpstr>Государственный гимн</vt:lpstr>
      <vt:lpstr>Наша Армия</vt:lpstr>
      <vt:lpstr>Подвиг русского народа</vt:lpstr>
      <vt:lpstr>Работа по патриотическому воспитанию в группах</vt:lpstr>
      <vt:lpstr>Возложение цветов к мемориалу в пос.Сапёрный</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детский сад</cp:lastModifiedBy>
  <cp:revision>127</cp:revision>
  <dcterms:created xsi:type="dcterms:W3CDTF">2009-01-03T06:04:59Z</dcterms:created>
  <dcterms:modified xsi:type="dcterms:W3CDTF">2015-05-05T06:19:49Z</dcterms:modified>
</cp:coreProperties>
</file>