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73" r:id="rId9"/>
    <p:sldId id="262" r:id="rId10"/>
    <p:sldId id="263" r:id="rId11"/>
    <p:sldId id="265" r:id="rId12"/>
    <p:sldId id="264" r:id="rId13"/>
    <p:sldId id="267" r:id="rId14"/>
    <p:sldId id="268" r:id="rId15"/>
    <p:sldId id="266" r:id="rId16"/>
    <p:sldId id="269" r:id="rId17"/>
    <p:sldId id="270" r:id="rId18"/>
    <p:sldId id="271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3C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5A04C5-DB39-452E-A8AF-E4503A3A6885}" type="datetimeFigureOut">
              <a:rPr lang="ru-RU" smtClean="0"/>
              <a:pPr/>
              <a:t>06.05.2015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345B69E-C643-4206-9006-AF09E1E76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5984" y="1214422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Питание и пищеварение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пищев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357166"/>
            <a:ext cx="4772044" cy="617891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7467600" cy="4873752"/>
          </a:xfrm>
        </p:spPr>
        <p:txBody>
          <a:bodyPr/>
          <a:lstStyle/>
          <a:p>
            <a:r>
              <a:rPr lang="ru-RU" i="1" dirty="0" smtClean="0"/>
              <a:t>В ротовой полости </a:t>
            </a:r>
            <a:r>
              <a:rPr lang="ru-RU" dirty="0" smtClean="0"/>
              <a:t>пищу размельчают и перетирают </a:t>
            </a:r>
            <a:r>
              <a:rPr lang="ru-RU" i="1" dirty="0" smtClean="0"/>
              <a:t>зубы, </a:t>
            </a:r>
            <a:r>
              <a:rPr lang="ru-RU" dirty="0" smtClean="0"/>
              <a:t>смачивает </a:t>
            </a:r>
            <a:r>
              <a:rPr lang="ru-RU" i="1" dirty="0" smtClean="0"/>
              <a:t>слюна.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слюн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364" y="1643050"/>
            <a:ext cx="5582215" cy="3102496"/>
          </a:xfrm>
          <a:prstGeom prst="rect">
            <a:avLst/>
          </a:prstGeom>
        </p:spPr>
      </p:pic>
      <p:pic>
        <p:nvPicPr>
          <p:cNvPr id="6" name="Рисунок 5" descr="зуб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214554"/>
            <a:ext cx="3163041" cy="228601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14348" y="500042"/>
            <a:ext cx="7467600" cy="1685924"/>
          </a:xfrm>
        </p:spPr>
        <p:txBody>
          <a:bodyPr/>
          <a:lstStyle/>
          <a:p>
            <a:r>
              <a:rPr lang="ru-RU" dirty="0" smtClean="0"/>
              <a:t>Затем пища проглатывается и по пищеводу поступает в </a:t>
            </a:r>
            <a:r>
              <a:rPr lang="ru-RU" i="1" dirty="0" smtClean="0"/>
              <a:t>желудок, </a:t>
            </a:r>
            <a:r>
              <a:rPr lang="ru-RU" dirty="0" smtClean="0"/>
              <a:t>где частично расщепляется ферментами слюны и желудочного сока.</a:t>
            </a:r>
          </a:p>
          <a:p>
            <a:endParaRPr lang="ru-RU" dirty="0"/>
          </a:p>
        </p:txBody>
      </p:sp>
      <p:pic>
        <p:nvPicPr>
          <p:cNvPr id="6" name="Рисунок 5" descr="желуд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999171"/>
            <a:ext cx="4857784" cy="457310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3328982" cy="60722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 желудка пища попадает в первый отдел </a:t>
            </a:r>
            <a:r>
              <a:rPr lang="ru-RU" i="1" dirty="0" smtClean="0"/>
              <a:t>тонкой кишки – </a:t>
            </a:r>
            <a:r>
              <a:rPr lang="ru-RU" b="1" i="1" dirty="0" err="1" smtClean="0"/>
              <a:t>двенадцати-перстную</a:t>
            </a:r>
            <a:r>
              <a:rPr lang="ru-RU" b="1" i="1" dirty="0" smtClean="0"/>
              <a:t> кишку</a:t>
            </a:r>
            <a:r>
              <a:rPr lang="ru-RU" i="1" dirty="0" smtClean="0"/>
              <a:t>. </a:t>
            </a:r>
          </a:p>
          <a:p>
            <a:r>
              <a:rPr lang="ru-RU" dirty="0" smtClean="0"/>
              <a:t>Сюда впадают </a:t>
            </a:r>
            <a:r>
              <a:rPr lang="ru-RU" b="1" i="1" dirty="0" smtClean="0"/>
              <a:t>протоки печени </a:t>
            </a:r>
            <a:r>
              <a:rPr lang="ru-RU" b="1" dirty="0" smtClean="0"/>
              <a:t>и </a:t>
            </a:r>
            <a:r>
              <a:rPr lang="ru-RU" b="1" i="1" dirty="0" smtClean="0"/>
              <a:t>поджелудочной железы</a:t>
            </a:r>
            <a:r>
              <a:rPr lang="ru-RU" i="1" dirty="0" smtClean="0"/>
              <a:t>. </a:t>
            </a:r>
          </a:p>
          <a:p>
            <a:r>
              <a:rPr lang="ru-RU" dirty="0" smtClean="0"/>
              <a:t>Здесь происходит обработка пищевой массы желчью</a:t>
            </a:r>
            <a:r>
              <a:rPr lang="ru-RU" i="1" dirty="0" smtClean="0"/>
              <a:t> </a:t>
            </a:r>
            <a:r>
              <a:rPr lang="ru-RU" dirty="0" smtClean="0"/>
              <a:t>и соком поджелудочной железы. </a:t>
            </a:r>
          </a:p>
          <a:p>
            <a:endParaRPr lang="ru-RU" dirty="0"/>
          </a:p>
        </p:txBody>
      </p:sp>
      <p:pic>
        <p:nvPicPr>
          <p:cNvPr id="4" name="Рисунок 3" descr="пищевар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285728"/>
            <a:ext cx="4670928" cy="607220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7467600" cy="2571768"/>
          </a:xfrm>
        </p:spPr>
        <p:txBody>
          <a:bodyPr/>
          <a:lstStyle/>
          <a:p>
            <a:pPr algn="ctr"/>
            <a:r>
              <a:rPr lang="ru-RU" dirty="0" smtClean="0"/>
              <a:t>Благодаря сокращениям мышц кишечника происходит </a:t>
            </a:r>
          </a:p>
          <a:p>
            <a:pPr algn="ctr">
              <a:buNone/>
            </a:pPr>
            <a:r>
              <a:rPr lang="ru-RU" sz="2800" b="1" i="1" dirty="0" smtClean="0"/>
              <a:t>перистальтика</a:t>
            </a:r>
            <a:r>
              <a:rPr lang="ru-RU" i="1" dirty="0" smtClean="0"/>
              <a:t> </a:t>
            </a:r>
            <a:r>
              <a:rPr lang="ru-RU" dirty="0" smtClean="0"/>
              <a:t>— </a:t>
            </a:r>
            <a:r>
              <a:rPr lang="ru-RU" i="1" dirty="0" smtClean="0"/>
              <a:t>последовательные сокращения и расслабления кишечной стенки, вызывающие перемещение пищевой массы.</a:t>
            </a:r>
            <a:endParaRPr lang="ru-RU" i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1714512"/>
          </a:xfrm>
        </p:spPr>
        <p:txBody>
          <a:bodyPr>
            <a:normAutofit/>
          </a:bodyPr>
          <a:lstStyle/>
          <a:p>
            <a:r>
              <a:rPr lang="ru-RU" dirty="0" smtClean="0"/>
              <a:t>Затем пищевая масса переходит в другие отделы тонкой кишки, где переваривание завершается и проходит всасывание питательных веществ в кровь и лимфу. 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214942" y="2071678"/>
            <a:ext cx="3109882" cy="4429156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тонкого кишечника пищевая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масса переходит в толстый кишечник, где завершается всасывание воды, минеральных солей и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водорастворимых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витаминов.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Untitled-77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143116"/>
            <a:ext cx="4709884" cy="378621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7467600" cy="1785950"/>
          </a:xfrm>
        </p:spPr>
        <p:txBody>
          <a:bodyPr/>
          <a:lstStyle/>
          <a:p>
            <a:r>
              <a:rPr lang="ru-RU" dirty="0" smtClean="0"/>
              <a:t>В толстой кишке формируются каловые массы, всасываются остатки воды. </a:t>
            </a:r>
          </a:p>
          <a:p>
            <a:r>
              <a:rPr lang="ru-RU" dirty="0" err="1" smtClean="0"/>
              <a:t>Непереваренные</a:t>
            </a:r>
            <a:r>
              <a:rPr lang="ru-RU" dirty="0" smtClean="0"/>
              <a:t> остатки пищи удаляются из организма.</a:t>
            </a:r>
          </a:p>
          <a:p>
            <a:endParaRPr lang="ru-RU" dirty="0"/>
          </a:p>
        </p:txBody>
      </p:sp>
      <p:pic>
        <p:nvPicPr>
          <p:cNvPr id="4" name="Рисунок 3" descr="ТОЛСТАЯ КИШ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000240"/>
            <a:ext cx="5357850" cy="451990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43758" cy="129697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2C03C1"/>
                </a:solidFill>
              </a:rPr>
              <a:t>Процесс пищеварения складывается из следующих этапов: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815042"/>
            <a:ext cx="7072362" cy="90010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   </a:t>
            </a:r>
            <a:r>
              <a:rPr lang="ru-RU" b="1" dirty="0" smtClean="0"/>
              <a:t>удаление</a:t>
            </a:r>
            <a:r>
              <a:rPr lang="ru-RU" dirty="0" smtClean="0"/>
              <a:t> </a:t>
            </a:r>
            <a:r>
              <a:rPr lang="ru-RU" dirty="0" err="1" smtClean="0"/>
              <a:t>непереваренных</a:t>
            </a:r>
            <a:r>
              <a:rPr lang="ru-RU" dirty="0" smtClean="0"/>
              <a:t> остатков из организма.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1714488"/>
            <a:ext cx="7072362" cy="1357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механическая обработка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пищи в ротовой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полости и желудке, ее размельчение и смешивание с пищеварительными соками;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3286124"/>
            <a:ext cx="7072362" cy="9286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lvl="0"/>
            <a:r>
              <a:rPr lang="ru-RU" sz="2400" b="1" dirty="0" smtClean="0"/>
              <a:t>расщепление</a:t>
            </a:r>
            <a:r>
              <a:rPr lang="ru-RU" sz="2400" dirty="0" smtClean="0"/>
              <a:t> углеводов, белков и жиров до элементарных органических соединений;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28596" y="4572008"/>
            <a:ext cx="707236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lvl="0"/>
            <a:r>
              <a:rPr lang="ru-RU" sz="2400" dirty="0" smtClean="0"/>
              <a:t> </a:t>
            </a:r>
            <a:r>
              <a:rPr lang="ru-RU" sz="2400" b="1" dirty="0" smtClean="0"/>
              <a:t>всасывание</a:t>
            </a:r>
            <a:r>
              <a:rPr lang="ru-RU" sz="2400" dirty="0" smtClean="0"/>
              <a:t> этих соединений в кровь и   лимфу;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solidFill>
                  <a:srgbClr val="2C03C1"/>
                </a:solidFill>
                <a:latin typeface="a_AntiqueTitulGr" pitchFamily="82" charset="-52"/>
              </a:rPr>
              <a:t>Оказывается </a:t>
            </a:r>
            <a:endParaRPr lang="ru-RU" b="1" dirty="0">
              <a:solidFill>
                <a:srgbClr val="2C03C1"/>
              </a:solidFill>
              <a:latin typeface="a_AntiqueTitulGr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40056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желудок является производным от слова желчь (в старину маленькие желуди называли желудками)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длина кишечника у человека в среднем состоит 5-6 метров. Кишечник у взрослого человека в 4 раза превышает длину его туловища.</a:t>
            </a: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 сутки у человека выделяется в среднем 1 литр слюны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имени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00" y="214291"/>
            <a:ext cx="8497681" cy="60722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714348" y="571480"/>
            <a:ext cx="7467600" cy="4873752"/>
          </a:xfrm>
        </p:spPr>
        <p:txBody>
          <a:bodyPr/>
          <a:lstStyle/>
          <a:p>
            <a:r>
              <a:rPr lang="ru-RU" b="1" dirty="0" smtClean="0"/>
              <a:t>Пища</a:t>
            </a:r>
            <a:r>
              <a:rPr lang="ru-RU" dirty="0" smtClean="0"/>
              <a:t> — источник энергии и строительного материала. Каждая клетка организма постоянно обновляется за счет питательных веществ, приносимых кровью, черпая из них энергию для своей жизнедеятельности.</a:t>
            </a:r>
          </a:p>
          <a:p>
            <a:r>
              <a:rPr lang="ru-RU" dirty="0" smtClean="0"/>
              <a:t> Питание поддерживает </a:t>
            </a:r>
            <a:r>
              <a:rPr lang="ru-RU" b="1" dirty="0" smtClean="0"/>
              <a:t>пластический и энергетический обмен </a:t>
            </a:r>
            <a:r>
              <a:rPr lang="ru-RU" dirty="0" smtClean="0"/>
              <a:t>с окружающей средой.</a:t>
            </a:r>
          </a:p>
          <a:p>
            <a:endParaRPr lang="ru-RU" dirty="0"/>
          </a:p>
        </p:txBody>
      </p:sp>
      <p:pic>
        <p:nvPicPr>
          <p:cNvPr id="3" name="Рисунок 2" descr="пищ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736324"/>
            <a:ext cx="4429156" cy="312167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774720"/>
          </a:xfrm>
        </p:spPr>
        <p:txBody>
          <a:bodyPr/>
          <a:lstStyle/>
          <a:p>
            <a:r>
              <a:rPr lang="ru-RU" b="1" dirty="0" smtClean="0">
                <a:solidFill>
                  <a:srgbClr val="2C03C1"/>
                </a:solidFill>
              </a:rPr>
              <a:t>пластический обмен </a:t>
            </a:r>
            <a:endParaRPr lang="ru-RU" b="1" dirty="0">
              <a:solidFill>
                <a:srgbClr val="2C03C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471742"/>
          </a:xfrm>
        </p:spPr>
        <p:txBody>
          <a:bodyPr>
            <a:normAutofit/>
          </a:bodyPr>
          <a:lstStyle/>
          <a:p>
            <a:r>
              <a:rPr lang="ru-RU" dirty="0" smtClean="0"/>
              <a:t>Благодаря </a:t>
            </a:r>
            <a:r>
              <a:rPr lang="ru-RU" b="1" i="1" dirty="0" smtClean="0"/>
              <a:t>пластическому обмену </a:t>
            </a:r>
            <a:r>
              <a:rPr lang="ru-RU" dirty="0" smtClean="0"/>
              <a:t>происходит </a:t>
            </a:r>
            <a:r>
              <a:rPr lang="ru-RU" b="1" dirty="0" smtClean="0"/>
              <a:t>усвоение питательных веществ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Из них строятся новые белки, жиры и углеводы, необходимые организму для восстановления утраченных клеток и их частей, для его роста и развития.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4286256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белки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214678" y="4286256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жиры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72066" y="4286256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углеводы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4774180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белки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57422" y="4774180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жиры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5286388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жиры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4786322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углеводы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4786322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белки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143240" y="5286388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углеводы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00628" y="5286388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белки</a:t>
            </a:r>
            <a:endParaRPr lang="ru-RU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ХИМ СОСТ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0"/>
            <a:ext cx="6275017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C03C1"/>
                </a:solidFill>
              </a:rPr>
              <a:t>энергетический обмен</a:t>
            </a:r>
            <a:endParaRPr lang="ru-RU" b="1" dirty="0">
              <a:solidFill>
                <a:srgbClr val="2C03C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клетках организма животных и человека органические вещества подвергаются </a:t>
            </a:r>
            <a:r>
              <a:rPr lang="ru-RU" b="1" i="1" dirty="0" smtClean="0"/>
              <a:t>биологическому окислению</a:t>
            </a:r>
            <a:r>
              <a:rPr lang="ru-RU" i="1" dirty="0" smtClean="0"/>
              <a:t>: </a:t>
            </a:r>
          </a:p>
          <a:p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endParaRPr lang="ru-RU" i="1" dirty="0" smtClean="0"/>
          </a:p>
          <a:p>
            <a:pPr algn="just"/>
            <a:r>
              <a:rPr lang="ru-RU" b="1" dirty="0" smtClean="0"/>
              <a:t>Освобождается энергия</a:t>
            </a:r>
            <a:r>
              <a:rPr lang="ru-RU" dirty="0" smtClean="0"/>
              <a:t>, которая необходима для создания новых веществ, теплообразования, сокращения мышц, проведения нервных импульсов, для работы сердца и других внутренних органов.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85786" y="2857496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углеводы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14612" y="3286124"/>
            <a:ext cx="35719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14678" y="3286124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окисление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5786" y="3714752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белки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36" y="2857496"/>
            <a:ext cx="1785950" cy="14773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углекислый газ, вода, соли аммония и  фосфора </a:t>
            </a:r>
            <a:endParaRPr lang="ru-RU" b="1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4786314" y="2928934"/>
            <a:ext cx="11430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4786314" y="3786190"/>
            <a:ext cx="114300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785786" y="3273982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жиры</a:t>
            </a:r>
            <a:endParaRPr lang="ru-RU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7467600" cy="5072098"/>
          </a:xfrm>
        </p:spPr>
        <p:txBody>
          <a:bodyPr>
            <a:normAutofit/>
          </a:bodyPr>
          <a:lstStyle/>
          <a:p>
            <a:r>
              <a:rPr lang="ru-RU" dirty="0" smtClean="0"/>
              <a:t>Пищевые белки, жиры и углеводы не могут поступить в кровь, так как являются чужеродными для организма.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Для того чтобы питательные вещества были усвоены, необходимо расщепление их на составные части.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14348" y="2000240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углеводы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2571744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жиры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3143248"/>
            <a:ext cx="178595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белки</a:t>
            </a:r>
            <a:endParaRPr lang="ru-RU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2857488" y="2357430"/>
            <a:ext cx="2286016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5214942" y="1785926"/>
            <a:ext cx="2214578" cy="1714512"/>
          </a:xfrm>
          <a:prstGeom prst="hear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429256" y="2214554"/>
            <a:ext cx="1785950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КРОВЬ</a:t>
            </a:r>
            <a:endParaRPr lang="ru-RU" b="1" dirty="0"/>
          </a:p>
        </p:txBody>
      </p:sp>
      <p:sp>
        <p:nvSpPr>
          <p:cNvPr id="10" name="Умножение 9"/>
          <p:cNvSpPr/>
          <p:nvPr/>
        </p:nvSpPr>
        <p:spPr>
          <a:xfrm>
            <a:off x="3143240" y="1928802"/>
            <a:ext cx="1485904" cy="1643074"/>
          </a:xfrm>
          <a:prstGeom prst="mathMultiply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Untitled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8992" y="5000636"/>
            <a:ext cx="3500462" cy="144896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Превращения пищевых веществ в ходе пластического обмена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457200" y="1214420"/>
          <a:ext cx="7758138" cy="5214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536"/>
                <a:gridCol w="3357586"/>
                <a:gridCol w="2286016"/>
              </a:tblGrid>
              <a:tr h="1303744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организм человека поступают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пищеварительном канале распадаются и всасываются в кровь и лимфу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клетке человека создаются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03744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Пищевые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белки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Аминокислоты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Собственные белки 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человека</a:t>
                      </a:r>
                      <a:endParaRPr lang="ru-RU" b="1" dirty="0"/>
                    </a:p>
                  </a:txBody>
                  <a:tcPr/>
                </a:tc>
              </a:tr>
              <a:tr h="1303744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Пищевые </a:t>
                      </a:r>
                    </a:p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жиры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Глицерин и 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жирные кислоты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Собственные жиры 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человека</a:t>
                      </a:r>
                      <a:endParaRPr lang="ru-RU" b="1" dirty="0"/>
                    </a:p>
                  </a:txBody>
                  <a:tcPr/>
                </a:tc>
              </a:tr>
              <a:tr h="1303744">
                <a:tc>
                  <a:txBody>
                    <a:bodyPr/>
                    <a:lstStyle/>
                    <a:p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Сложные пищевые углеводы 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Глюкоза и </a:t>
                      </a:r>
                    </a:p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другие простые сахара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Собственные углеводы человека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71480"/>
            <a:ext cx="7832297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/>
              <a:t>ОРГАНЫ      ПИЩЕВАРЕНИЯ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42844" y="1928802"/>
            <a:ext cx="3643338" cy="46434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пищеварительный канал:</a:t>
            </a:r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sz="2800" b="1" i="1" dirty="0" smtClean="0"/>
              <a:t>ротовая полость, пищевод, </a:t>
            </a:r>
          </a:p>
          <a:p>
            <a:pPr algn="ctr">
              <a:buNone/>
            </a:pPr>
            <a:r>
              <a:rPr lang="ru-RU" sz="2800" b="1" i="1" dirty="0" smtClean="0"/>
              <a:t>желудок, </a:t>
            </a:r>
          </a:p>
          <a:p>
            <a:pPr algn="ctr">
              <a:buNone/>
            </a:pPr>
            <a:r>
              <a:rPr lang="ru-RU" sz="2800" b="1" i="1" dirty="0" smtClean="0"/>
              <a:t>кишечник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3929058" y="2000240"/>
            <a:ext cx="4714908" cy="45720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/>
            <a:r>
              <a:rPr lang="ru-RU" b="1" dirty="0" smtClean="0"/>
              <a:t>пищеварительные железы:</a:t>
            </a:r>
          </a:p>
          <a:p>
            <a:pPr>
              <a:buNone/>
            </a:pPr>
            <a:r>
              <a:rPr lang="ru-RU" b="1" i="1" dirty="0" smtClean="0"/>
              <a:t>   </a:t>
            </a:r>
            <a:r>
              <a:rPr lang="ru-RU" sz="2800" b="1" i="1" dirty="0" smtClean="0"/>
              <a:t>железы, которые находятся во внутренней стенке пищеварительного канала, а также: три пары слюнных желез, печень и поджелудочная железа</a:t>
            </a:r>
            <a:endParaRPr lang="ru-RU" sz="2800" b="1" i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428728" y="1500174"/>
            <a:ext cx="857256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000760" y="1500174"/>
            <a:ext cx="85725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247</TotalTime>
  <Words>500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Питание и пищеварение</vt:lpstr>
      <vt:lpstr>Слайд 2</vt:lpstr>
      <vt:lpstr>пластический обмен </vt:lpstr>
      <vt:lpstr>Слайд 4</vt:lpstr>
      <vt:lpstr>энергетический обмен</vt:lpstr>
      <vt:lpstr>Слайд 6</vt:lpstr>
      <vt:lpstr>Превращения пищевых веществ в ходе пластического обмена </vt:lpstr>
      <vt:lpstr>Слайд 8</vt:lpstr>
      <vt:lpstr>ОРГАНЫ      ПИЩЕВАРЕНИЯ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Процесс пищеварения складывается из следующих этапов: </vt:lpstr>
      <vt:lpstr>Оказывается 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 и пищеварение</dc:title>
  <dc:creator>1</dc:creator>
  <cp:lastModifiedBy>user</cp:lastModifiedBy>
  <cp:revision>32</cp:revision>
  <dcterms:created xsi:type="dcterms:W3CDTF">2009-12-21T05:57:54Z</dcterms:created>
  <dcterms:modified xsi:type="dcterms:W3CDTF">2015-05-06T20:09:54Z</dcterms:modified>
</cp:coreProperties>
</file>