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6" r:id="rId1"/>
  </p:sldMasterIdLst>
  <p:notesMasterIdLst>
    <p:notesMasterId r:id="rId23"/>
  </p:notesMasterIdLst>
  <p:sldIdLst>
    <p:sldId id="257" r:id="rId2"/>
    <p:sldId id="277" r:id="rId3"/>
    <p:sldId id="283" r:id="rId4"/>
    <p:sldId id="282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79" r:id="rId14"/>
    <p:sldId id="269" r:id="rId15"/>
    <p:sldId id="271" r:id="rId16"/>
    <p:sldId id="270" r:id="rId17"/>
    <p:sldId id="275" r:id="rId18"/>
    <p:sldId id="272" r:id="rId19"/>
    <p:sldId id="284" r:id="rId20"/>
    <p:sldId id="280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0686" autoAdjust="0"/>
  </p:normalViewPr>
  <p:slideViewPr>
    <p:cSldViewPr>
      <p:cViewPr varScale="1">
        <p:scale>
          <a:sx n="79" d="100"/>
          <a:sy n="79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DD3B7-3AA3-4E57-83B0-C37AC7524C6C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01F27-7C48-4148-9A7D-9A7467FE9A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BDFD32-AE8D-4231-840C-9221E501E7D9}" type="slidenum">
              <a:rPr lang="ru-RU"/>
              <a:pPr/>
              <a:t>9</a:t>
            </a:fld>
            <a:endParaRPr lang="ru-RU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6C3A09-D183-4B68-A494-915641AB877E}" type="slidenum">
              <a:rPr lang="ru-RU"/>
              <a:pPr/>
              <a:t>10</a:t>
            </a:fld>
            <a:endParaRPr lang="ru-RU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Примеры морфологических доказательств эволюции. Рудиментарные органы у человека – аппендикс, третье веко, ушные мышцы, мышцы «волосяного покрова».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4458FC-5E72-47C2-98BB-205088495853}" type="slidenum">
              <a:rPr lang="ru-RU"/>
              <a:pPr/>
              <a:t>12</a:t>
            </a:fld>
            <a:endParaRPr lang="ru-RU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D9314C-233B-4C00-BA2C-617368B30A39}" type="slidenum">
              <a:rPr lang="ru-RU"/>
              <a:pPr/>
              <a:t>14</a:t>
            </a:fld>
            <a:endParaRPr lang="ru-RU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Палеонтологические доказательства. Пример ископаемых переходных форм.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78C63B-9669-4EEC-A829-FACDCB7F6151}" type="slidenum">
              <a:rPr lang="ru-RU"/>
              <a:pPr/>
              <a:t>16</a:t>
            </a:fld>
            <a:endParaRPr lang="ru-RU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Палеонтологические доказательства. Пример палеонтологических рядов – эволюционный ряд лошадей.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4394FC-B03E-4260-88F2-B8082160257A}" type="slidenum">
              <a:rPr lang="ru-RU"/>
              <a:pPr/>
              <a:t>18</a:t>
            </a:fld>
            <a:endParaRPr lang="ru-RU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719CAD-3958-4190-B8F1-26C4BE75BD3C}" type="slidenum">
              <a:rPr lang="ru-RU" smtClean="0"/>
              <a:pPr/>
              <a:t>20</a:t>
            </a:fld>
            <a:endParaRPr lang="ru-RU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AF24-40E4-4398-9FBB-90BF6DAC151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4075-BC77-4AA9-B879-380E5FFBD4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AF24-40E4-4398-9FBB-90BF6DAC151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4075-BC77-4AA9-B879-380E5FFBD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AF24-40E4-4398-9FBB-90BF6DAC151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4075-BC77-4AA9-B879-380E5FFBD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84FE66A-FC27-498F-AD00-A92FA9FCC0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70EC317-986A-49BD-92BD-0470E3F306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AF24-40E4-4398-9FBB-90BF6DAC151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4075-BC77-4AA9-B879-380E5FFBD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AF24-40E4-4398-9FBB-90BF6DAC151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37A4075-BC77-4AA9-B879-380E5FFBD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AF24-40E4-4398-9FBB-90BF6DAC151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4075-BC77-4AA9-B879-380E5FFBD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AF24-40E4-4398-9FBB-90BF6DAC151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4075-BC77-4AA9-B879-380E5FFBD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AF24-40E4-4398-9FBB-90BF6DAC151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4075-BC77-4AA9-B879-380E5FFBD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AF24-40E4-4398-9FBB-90BF6DAC151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4075-BC77-4AA9-B879-380E5FFBD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AF24-40E4-4398-9FBB-90BF6DAC151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4075-BC77-4AA9-B879-380E5FFBD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AF24-40E4-4398-9FBB-90BF6DAC151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A4075-BC77-4AA9-B879-380E5FFBD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249AF24-40E4-4398-9FBB-90BF6DAC1511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37A4075-BC77-4AA9-B879-380E5FFBD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207" r:id="rId1"/>
    <p:sldLayoutId id="2147484208" r:id="rId2"/>
    <p:sldLayoutId id="2147484209" r:id="rId3"/>
    <p:sldLayoutId id="2147484210" r:id="rId4"/>
    <p:sldLayoutId id="2147484211" r:id="rId5"/>
    <p:sldLayoutId id="2147484212" r:id="rId6"/>
    <p:sldLayoutId id="2147484213" r:id="rId7"/>
    <p:sldLayoutId id="2147484214" r:id="rId8"/>
    <p:sldLayoutId id="2147484215" r:id="rId9"/>
    <p:sldLayoutId id="2147484216" r:id="rId10"/>
    <p:sldLayoutId id="2147484217" r:id="rId11"/>
    <p:sldLayoutId id="2147484218" r:id="rId12"/>
    <p:sldLayoutId id="2147484219" r:id="rId13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pics0001b"/>
          <p:cNvPicPr>
            <a:picLocks noChangeAspect="1" noChangeArrowheads="1"/>
          </p:cNvPicPr>
          <p:nvPr/>
        </p:nvPicPr>
        <p:blipFill>
          <a:blip r:embed="rId2"/>
          <a:srcRect t="2147" b="11157"/>
          <a:stretch>
            <a:fillRect/>
          </a:stretch>
        </p:blipFill>
        <p:spPr bwMode="auto">
          <a:xfrm>
            <a:off x="1357290" y="1928802"/>
            <a:ext cx="6286544" cy="430742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685800" y="285728"/>
            <a:ext cx="7386662" cy="17145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553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chemeClr val="folHlink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107763" dir="18900000" algn="ctr" rotWithShape="0">
                    <a:srgbClr val="9999FF">
                      <a:alpha val="50000"/>
                    </a:srgbClr>
                  </a:outerShdw>
                </a:effectLst>
                <a:latin typeface="Arial"/>
                <a:cs typeface="Arial"/>
              </a:rPr>
              <a:t> </a:t>
            </a:r>
            <a:endParaRPr lang="ru-RU" sz="3600" kern="10" dirty="0">
              <a:ln w="19050">
                <a:solidFill>
                  <a:schemeClr val="folHlink"/>
                </a:solidFill>
                <a:round/>
                <a:headEnd/>
                <a:tailEnd/>
              </a:ln>
              <a:solidFill>
                <a:srgbClr val="008000"/>
              </a:solidFill>
              <a:effectLst>
                <a:outerShdw dist="107763" dir="18900000" algn="ctr" rotWithShape="0">
                  <a:srgbClr val="9999FF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3143240" y="0"/>
            <a:ext cx="37338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9050">
                <a:solidFill>
                  <a:schemeClr val="folHlink"/>
                </a:solidFill>
                <a:round/>
                <a:headEnd/>
                <a:tailEnd/>
              </a:ln>
              <a:solidFill>
                <a:srgbClr val="008000"/>
              </a:solidFill>
              <a:effectLst>
                <a:outerShdw dist="107763" dir="18900000" algn="ctr" rotWithShape="0">
                  <a:srgbClr val="9999FF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0"/>
            <a:ext cx="7643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Доказательства  эволюции органического мира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71480"/>
            <a:ext cx="9144000" cy="84615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3) Рудименты – органы, утратившие в процессе эволюции своё значение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82948" name="Picture 4" descr="рудименты у челове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25610"/>
            <a:ext cx="8501122" cy="503239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Рудименты у питона и кита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4648200" y="914400"/>
            <a:ext cx="3852890" cy="2667000"/>
          </a:xfrm>
          <a:noFill/>
          <a:ln w="28575">
            <a:solidFill>
              <a:srgbClr val="008000"/>
            </a:solidFill>
          </a:ln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2400" b="1" dirty="0" smtClean="0"/>
              <a:t>Рудиментарные </a:t>
            </a:r>
            <a:r>
              <a:rPr lang="ru-RU" sz="2400" b="1" dirty="0"/>
              <a:t>косточки у китообразных на месте тазового пояса указывают на происхождение китов и дельфинов от </a:t>
            </a:r>
            <a:r>
              <a:rPr lang="ru-RU" sz="2400" b="1" dirty="0" smtClean="0"/>
              <a:t>четвероногих</a:t>
            </a:r>
            <a:endParaRPr lang="ru-RU" sz="2400" b="1" dirty="0"/>
          </a:p>
          <a:p>
            <a:pPr>
              <a:lnSpc>
                <a:spcPct val="80000"/>
              </a:lnSpc>
              <a:buFontTx/>
              <a:buNone/>
            </a:pPr>
            <a:endParaRPr lang="ru-RU" sz="2400" dirty="0"/>
          </a:p>
          <a:p>
            <a:pPr>
              <a:lnSpc>
                <a:spcPct val="80000"/>
              </a:lnSpc>
              <a:buFontTx/>
              <a:buNone/>
            </a:pPr>
            <a:endParaRPr lang="ru-RU" sz="1800" dirty="0"/>
          </a:p>
        </p:txBody>
      </p:sp>
      <p:pic>
        <p:nvPicPr>
          <p:cNvPr id="81927" name="Picture 7" descr="рудименты у питона и ки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066800"/>
            <a:ext cx="3495675" cy="525780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81932" name="Rectangle 12"/>
          <p:cNvSpPr>
            <a:spLocks noChangeArrowheads="1"/>
          </p:cNvSpPr>
          <p:nvPr/>
        </p:nvSpPr>
        <p:spPr bwMode="auto">
          <a:xfrm>
            <a:off x="4648200" y="3810000"/>
            <a:ext cx="4038600" cy="281940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50000"/>
              </a:spcBef>
            </a:pPr>
            <a:r>
              <a:rPr lang="ru-RU" sz="1600" dirty="0"/>
              <a:t>      </a:t>
            </a:r>
            <a:r>
              <a:rPr lang="ru-RU" sz="2400" b="1" dirty="0"/>
              <a:t>Рудиментарные задние конечности питона свидетельствуют о его происхождении от организмов с развитыми конечностями.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ru-RU" sz="2400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4) Наличие переходных форм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4572008"/>
            <a:ext cx="9144000" cy="2285992"/>
          </a:xfrm>
          <a:noFill/>
          <a:ln w="28575">
            <a:solidFill>
              <a:srgbClr val="008000"/>
            </a:solidFill>
          </a:ln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chemeClr val="bg1"/>
                </a:solidFill>
              </a:rPr>
              <a:t>   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sz="3200" b="1" dirty="0">
                <a:solidFill>
                  <a:schemeClr val="bg1"/>
                </a:solidFill>
              </a:rPr>
              <a:t>Латимерия </a:t>
            </a:r>
            <a:r>
              <a:rPr lang="ru-RU" sz="2800" b="1" dirty="0" smtClean="0">
                <a:solidFill>
                  <a:schemeClr val="bg1"/>
                </a:solidFill>
              </a:rPr>
              <a:t>– </a:t>
            </a:r>
            <a:r>
              <a:rPr lang="ru-RU" sz="2800" b="1" dirty="0">
                <a:solidFill>
                  <a:schemeClr val="bg1"/>
                </a:solidFill>
              </a:rPr>
              <a:t>кистеперая рыба, обитающая в глубоководных участках </a:t>
            </a:r>
            <a:r>
              <a:rPr lang="ru-RU" sz="2800" b="1" dirty="0" smtClean="0">
                <a:solidFill>
                  <a:schemeClr val="bg1"/>
                </a:solidFill>
              </a:rPr>
              <a:t>Восточной </a:t>
            </a:r>
            <a:r>
              <a:rPr lang="ru-RU" sz="2800" b="1" dirty="0">
                <a:solidFill>
                  <a:schemeClr val="bg1"/>
                </a:solidFill>
              </a:rPr>
              <a:t>Африки. </a:t>
            </a:r>
            <a:r>
              <a:rPr lang="ru-RU" sz="2800" b="1" dirty="0" smtClean="0">
                <a:solidFill>
                  <a:schemeClr val="bg1"/>
                </a:solidFill>
              </a:rPr>
              <a:t>Кроме жабр у рыбы есть примитивные легкие, а ее парные плавники обладают мускулатурой и напоминают по строению конечность наземных позвоночных.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2468" name="Picture 4" descr="Подкласс кистеперые рыб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989978"/>
            <a:ext cx="6786610" cy="358996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858280" cy="193991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Утконос и ехидна относятся к млекопитающим, но откладывают яйца и имеют клоаку, как пресмыкающиеся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Rectangle 21" descr="Подкласс яйцекладущие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0" y="3429000"/>
            <a:ext cx="4500562" cy="292895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2857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b" anchorCtr="1"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утконос</a:t>
            </a:r>
          </a:p>
        </p:txBody>
      </p:sp>
      <p:sp>
        <p:nvSpPr>
          <p:cNvPr id="6" name="Rectangle 19" descr="ехидна австралийская"/>
          <p:cNvSpPr>
            <a:spLocks noGrp="1" noChangeArrowheads="1"/>
          </p:cNvSpPr>
          <p:nvPr>
            <p:ph sz="half" idx="1"/>
          </p:nvPr>
        </p:nvSpPr>
        <p:spPr bwMode="auto">
          <a:xfrm>
            <a:off x="4572000" y="2643182"/>
            <a:ext cx="4572000" cy="292895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2857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b" anchorCtr="1"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ехидна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901014" cy="9144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Палеонтологические доказательства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pic>
        <p:nvPicPr>
          <p:cNvPr id="26637" name="Picture 13" descr="археоптерикс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85720" y="1357298"/>
            <a:ext cx="4267200" cy="3429024"/>
          </a:xfrm>
          <a:noFill/>
          <a:ln w="28575">
            <a:solidFill>
              <a:srgbClr val="008000"/>
            </a:solidFill>
          </a:ln>
        </p:spPr>
      </p:pic>
      <p:sp>
        <p:nvSpPr>
          <p:cNvPr id="26638" name="Rectangle 14"/>
          <p:cNvSpPr>
            <a:spLocks noGrp="1" noChangeArrowheads="1"/>
          </p:cNvSpPr>
          <p:nvPr>
            <p:ph type="body" sz="half" idx="2"/>
          </p:nvPr>
        </p:nvSpPr>
        <p:spPr>
          <a:xfrm>
            <a:off x="228600" y="4953000"/>
            <a:ext cx="4419600" cy="1676400"/>
          </a:xfrm>
          <a:noFill/>
          <a:ln w="28575">
            <a:solidFill>
              <a:srgbClr val="008000"/>
            </a:solidFill>
          </a:ln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3000" dirty="0"/>
              <a:t>    </a:t>
            </a:r>
            <a:r>
              <a:rPr lang="ru-RU" sz="4300" b="1" dirty="0"/>
              <a:t>Археоптерикс</a:t>
            </a:r>
            <a:r>
              <a:rPr lang="ru-RU" sz="3900" b="1" dirty="0"/>
              <a:t> </a:t>
            </a:r>
            <a:r>
              <a:rPr lang="ru-RU" sz="3600" b="1" dirty="0"/>
              <a:t>– </a:t>
            </a:r>
            <a:r>
              <a:rPr lang="ru-RU" sz="3600" b="1" dirty="0">
                <a:solidFill>
                  <a:schemeClr val="bg1"/>
                </a:solidFill>
              </a:rPr>
              <a:t>переходная форма от рептилий к </a:t>
            </a:r>
            <a:r>
              <a:rPr lang="ru-RU" sz="3600" b="1" dirty="0" smtClean="0">
                <a:solidFill>
                  <a:schemeClr val="bg1"/>
                </a:solidFill>
              </a:rPr>
              <a:t>птицам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5486400" y="1371600"/>
            <a:ext cx="2819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ru-RU" sz="2800"/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4876800" y="1357298"/>
            <a:ext cx="4038600" cy="1995502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800" b="1" dirty="0"/>
              <a:t>  </a:t>
            </a:r>
            <a:endParaRPr lang="ru-RU" sz="2800" b="1" dirty="0" smtClean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800" b="1" dirty="0" smtClean="0">
                <a:solidFill>
                  <a:srgbClr val="FF0000"/>
                </a:solidFill>
              </a:rPr>
              <a:t>Признаки </a:t>
            </a:r>
            <a:r>
              <a:rPr lang="ru-RU" sz="2800" b="1" dirty="0">
                <a:solidFill>
                  <a:srgbClr val="FF0000"/>
                </a:solidFill>
              </a:rPr>
              <a:t>рептилий</a:t>
            </a:r>
            <a:r>
              <a:rPr lang="ru-RU" sz="2800" b="1" dirty="0" smtClean="0">
                <a:solidFill>
                  <a:srgbClr val="FF0000"/>
                </a:solidFill>
              </a:rPr>
              <a:t>:</a:t>
            </a:r>
            <a:endParaRPr lang="ru-RU" sz="2800" dirty="0">
              <a:solidFill>
                <a:srgbClr val="FF0000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3200" b="1" dirty="0">
                <a:solidFill>
                  <a:schemeClr val="bg1"/>
                </a:solidFill>
              </a:rPr>
              <a:t>брюшные ребра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3200" b="1" dirty="0" smtClean="0">
                <a:solidFill>
                  <a:schemeClr val="bg1"/>
                </a:solidFill>
              </a:rPr>
              <a:t>наличие зубов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4876800" y="3581400"/>
            <a:ext cx="4038600" cy="297180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800" b="1" dirty="0">
                <a:solidFill>
                  <a:srgbClr val="FF0000"/>
                </a:solidFill>
              </a:rPr>
              <a:t>  Признаки птиц</a:t>
            </a:r>
            <a:r>
              <a:rPr lang="ru-RU" sz="2800" b="1" dirty="0" smtClean="0">
                <a:solidFill>
                  <a:srgbClr val="FF0000"/>
                </a:solidFill>
              </a:rPr>
              <a:t>:</a:t>
            </a:r>
            <a:endParaRPr lang="ru-RU" sz="28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b="1" dirty="0">
                <a:solidFill>
                  <a:schemeClr val="bg1"/>
                </a:solidFill>
              </a:rPr>
              <a:t>тело покрыто </a:t>
            </a:r>
            <a:r>
              <a:rPr lang="ru-RU" sz="2800" b="1" dirty="0" smtClean="0">
                <a:solidFill>
                  <a:schemeClr val="bg1"/>
                </a:solidFill>
              </a:rPr>
              <a:t>перьями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общий вид</a:t>
            </a:r>
            <a:endParaRPr lang="ru-RU" sz="2800" b="1" dirty="0">
              <a:solidFill>
                <a:schemeClr val="bg1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800" b="1" dirty="0">
                <a:solidFill>
                  <a:schemeClr val="bg1"/>
                </a:solidFill>
              </a:rPr>
              <a:t>передние конечности превращены в крылья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9144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Палеонтологические</a:t>
            </a:r>
            <a:r>
              <a:rPr lang="ru-RU" b="1" dirty="0"/>
              <a:t> </a:t>
            </a:r>
            <a:r>
              <a:rPr lang="ru-RU" b="1" dirty="0">
                <a:solidFill>
                  <a:schemeClr val="bg1"/>
                </a:solidFill>
              </a:rPr>
              <a:t>ряды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81000" y="5105400"/>
            <a:ext cx="8305800" cy="1600200"/>
          </a:xfrm>
          <a:noFill/>
          <a:ln w="28575">
            <a:solidFill>
              <a:srgbClr val="008000"/>
            </a:solidFill>
          </a:ln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2000" dirty="0"/>
              <a:t>   </a:t>
            </a:r>
            <a:r>
              <a:rPr lang="ru-RU" sz="2800" b="1" dirty="0">
                <a:solidFill>
                  <a:schemeClr val="bg1"/>
                </a:solidFill>
              </a:rPr>
              <a:t>Палеонтологические ряды </a:t>
            </a:r>
            <a:r>
              <a:rPr lang="ru-RU" sz="2800" dirty="0"/>
              <a:t>– это ряды ископаемых форм, связанные друг с другом в процессе эволюции и отражающие ход </a:t>
            </a:r>
            <a:r>
              <a:rPr lang="ru-RU" sz="2800" dirty="0" smtClean="0"/>
              <a:t>филогенеза (исторического развития) определенной группы организмов.</a:t>
            </a:r>
            <a:endParaRPr lang="ru-RU" sz="2800" dirty="0"/>
          </a:p>
        </p:txBody>
      </p:sp>
      <p:pic>
        <p:nvPicPr>
          <p:cNvPr id="35844" name="Picture 4" descr="история слон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990600"/>
            <a:ext cx="5257800" cy="394335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история лошад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52400"/>
            <a:ext cx="4953000" cy="371475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40965" name="Picture 5" descr="переходные ряды лошад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4071942"/>
            <a:ext cx="5867400" cy="2657475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40969" name="Rectangle 9"/>
          <p:cNvSpPr>
            <a:spLocks noGrp="1" noChangeArrowheads="1"/>
          </p:cNvSpPr>
          <p:nvPr>
            <p:ph type="body" sz="half" idx="3"/>
          </p:nvPr>
        </p:nvSpPr>
        <p:spPr>
          <a:xfrm>
            <a:off x="5562600" y="214290"/>
            <a:ext cx="3581400" cy="3867152"/>
          </a:xfrm>
          <a:noFill/>
          <a:ln w="28575">
            <a:solidFill>
              <a:srgbClr val="008000"/>
            </a:solidFill>
          </a:ln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bg1"/>
                </a:solidFill>
              </a:rPr>
              <a:t>     </a:t>
            </a:r>
            <a:r>
              <a:rPr lang="ru-RU" sz="2600" dirty="0">
                <a:solidFill>
                  <a:schemeClr val="bg1"/>
                </a:solidFill>
              </a:rPr>
              <a:t>Наличие многих последовательно сменяющих друг друга форм позволило построить филогенетический ряд от </a:t>
            </a:r>
            <a:r>
              <a:rPr lang="ru-RU" sz="2600" dirty="0" err="1" smtClean="0">
                <a:solidFill>
                  <a:schemeClr val="bg1"/>
                </a:solidFill>
              </a:rPr>
              <a:t>эогиппуса</a:t>
            </a:r>
            <a:r>
              <a:rPr lang="ru-RU" sz="2600" dirty="0" smtClean="0">
                <a:solidFill>
                  <a:schemeClr val="bg1"/>
                </a:solidFill>
              </a:rPr>
              <a:t> (первый представитель семейства лошадей) </a:t>
            </a:r>
            <a:r>
              <a:rPr lang="ru-RU" sz="2600" dirty="0">
                <a:solidFill>
                  <a:schemeClr val="bg1"/>
                </a:solidFill>
              </a:rPr>
              <a:t>до современной лошади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FFFF00"/>
                </a:solidFill>
              </a:rPr>
              <a:t>Эмбриологические доказательства </a:t>
            </a:r>
          </a:p>
        </p:txBody>
      </p:sp>
      <p:graphicFrame>
        <p:nvGraphicFramePr>
          <p:cNvPr id="16389" name="Object 5"/>
          <p:cNvGraphicFramePr>
            <a:graphicFrameLocks noChangeAspect="1"/>
          </p:cNvGraphicFramePr>
          <p:nvPr>
            <p:ph idx="1"/>
          </p:nvPr>
        </p:nvGraphicFramePr>
        <p:xfrm>
          <a:off x="285720" y="928670"/>
          <a:ext cx="4903352" cy="5115831"/>
        </p:xfrm>
        <a:graphic>
          <a:graphicData uri="http://schemas.openxmlformats.org/presentationml/2006/ole">
            <p:oleObj spid="_x0000_s5122" name="Image" r:id="rId3" imgW="3809524" imgH="3974603" progId="">
              <p:embed/>
            </p:oleObj>
          </a:graphicData>
        </a:graphic>
      </p:graphicFrame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0" y="6000768"/>
            <a:ext cx="6643702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/>
              <a:t>Стадии эмбрионального развития </a:t>
            </a:r>
            <a:r>
              <a:rPr lang="ru-RU" sz="2400" b="1" dirty="0" smtClean="0"/>
              <a:t>позвоночных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57818" y="1500174"/>
            <a:ext cx="35719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Любой организм в своем индивидуальном развитии повторяет стадии зародышевого развития предковых форм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683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Биогеографические доказательства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49162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228600" y="4876800"/>
            <a:ext cx="8686800" cy="1882775"/>
          </a:xfrm>
          <a:noFill/>
          <a:ln w="28575">
            <a:solidFill>
              <a:srgbClr val="008000"/>
            </a:solidFill>
          </a:ln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dirty="0"/>
              <a:t>    </a:t>
            </a:r>
            <a:r>
              <a:rPr lang="ru-RU" dirty="0" smtClean="0"/>
              <a:t>Раннее отделение Австралии, Океании и Южной Америки привело к тому, что на этих территориях сохранилась древняя фауна (сумчатые и яйцекладущие млекопитающие), эволюция которых шла независимо от фауны других материков.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49157" name="Picture 5" descr="животные различных материк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914400"/>
            <a:ext cx="5486400" cy="3746500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Выберите верные утверждения: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357298"/>
            <a:ext cx="871540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2000" b="1" dirty="0" smtClean="0">
                <a:solidFill>
                  <a:schemeClr val="bg1"/>
                </a:solidFill>
              </a:rPr>
              <a:t>Гомологичные органы – это структуры, имеющие разное происхождение и строение, но выполняющие одинаковые функции.</a:t>
            </a:r>
          </a:p>
          <a:p>
            <a:pPr marL="342900" indent="-342900">
              <a:buAutoNum type="arabicParenR"/>
            </a:pPr>
            <a:r>
              <a:rPr lang="ru-RU" sz="2000" b="1" dirty="0" smtClean="0">
                <a:solidFill>
                  <a:schemeClr val="bg1"/>
                </a:solidFill>
              </a:rPr>
              <a:t>Рудименты – органы, утратившие в процессе эволюции свое значение.</a:t>
            </a:r>
          </a:p>
          <a:p>
            <a:pPr marL="342900" indent="-342900">
              <a:buAutoNum type="arabicParenR"/>
            </a:pPr>
            <a:r>
              <a:rPr lang="ru-RU" sz="2000" b="1" dirty="0" smtClean="0">
                <a:solidFill>
                  <a:schemeClr val="bg1"/>
                </a:solidFill>
              </a:rPr>
              <a:t>Хвостовые позвонки и ушные мышцы у человека – это пример атавизмов.</a:t>
            </a:r>
          </a:p>
          <a:p>
            <a:pPr marL="342900" indent="-342900">
              <a:buAutoNum type="arabicParenR"/>
            </a:pPr>
            <a:r>
              <a:rPr lang="ru-RU" sz="2000" b="1" dirty="0" smtClean="0">
                <a:solidFill>
                  <a:schemeClr val="bg1"/>
                </a:solidFill>
              </a:rPr>
              <a:t>Палеонтологические доказательства эволюции свидетельствуют о сходстве зародышей позвоночных на ранних стадиях эмбрионального развития.</a:t>
            </a:r>
          </a:p>
          <a:p>
            <a:pPr marL="342900" indent="-342900">
              <a:buAutoNum type="arabicParenR"/>
            </a:pPr>
            <a:r>
              <a:rPr lang="ru-RU" sz="2000" b="1" dirty="0" smtClean="0">
                <a:solidFill>
                  <a:schemeClr val="bg1"/>
                </a:solidFill>
              </a:rPr>
              <a:t>Филогенез – это историческое развитие организмов.</a:t>
            </a:r>
          </a:p>
          <a:p>
            <a:pPr marL="342900" indent="-342900">
              <a:buAutoNum type="arabicParenR"/>
            </a:pPr>
            <a:r>
              <a:rPr lang="ru-RU" sz="2000" b="1" dirty="0" smtClean="0">
                <a:solidFill>
                  <a:schemeClr val="bg1"/>
                </a:solidFill>
              </a:rPr>
              <a:t>Раннее отделение Австралии от других материков привело к тому, что на этой территории сохранились сумчатые и яйцекладущие млекопитающие.</a:t>
            </a:r>
          </a:p>
          <a:p>
            <a:pPr marL="342900" indent="-342900">
              <a:buAutoNum type="arabicParenR"/>
            </a:pPr>
            <a:r>
              <a:rPr lang="ru-RU" sz="2000" b="1" dirty="0" smtClean="0">
                <a:solidFill>
                  <a:schemeClr val="bg1"/>
                </a:solidFill>
              </a:rPr>
              <a:t>Молекулярно-биологические доказательства эволюции заключаются в сходстве клеточного строения живых организмов.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2530475" cy="1570037"/>
          </a:xfrm>
        </p:spPr>
        <p:txBody>
          <a:bodyPr/>
          <a:lstStyle/>
          <a:p>
            <a:pPr algn="l" eaLnBrk="1" hangingPunct="1"/>
            <a:r>
              <a:rPr lang="ru-RU" sz="8800" i="1" smtClean="0">
                <a:solidFill>
                  <a:srgbClr val="FF0000"/>
                </a:solidFill>
                <a:latin typeface="Arial Black" pitchFamily="34" charset="0"/>
              </a:rPr>
              <a:t>???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507412" cy="2044700"/>
          </a:xfrm>
        </p:spPr>
        <p:txBody>
          <a:bodyPr>
            <a:normAutofit/>
          </a:bodyPr>
          <a:lstStyle/>
          <a:p>
            <a:pPr marL="0" indent="539750" eaLnBrk="1" hangingPunct="1">
              <a:buFontTx/>
              <a:buNone/>
            </a:pPr>
            <a:r>
              <a:rPr lang="ru-RU" sz="6000" b="1" dirty="0" smtClean="0">
                <a:solidFill>
                  <a:srgbClr val="5C1F00"/>
                </a:solidFill>
              </a:rPr>
              <a:t>Что такое эволюция?</a:t>
            </a:r>
          </a:p>
        </p:txBody>
      </p:sp>
      <p:pic>
        <p:nvPicPr>
          <p:cNvPr id="12292" name="Picture 4" descr="862a003de36f"/>
          <p:cNvPicPr>
            <a:picLocks noChangeAspect="1" noChangeArrowheads="1" noCrop="1"/>
          </p:cNvPicPr>
          <p:nvPr/>
        </p:nvPicPr>
        <p:blipFill>
          <a:blip r:embed="rId2">
            <a:lum bright="-12000" contrast="12000"/>
          </a:blip>
          <a:srcRect/>
          <a:stretch>
            <a:fillRect/>
          </a:stretch>
        </p:blipFill>
        <p:spPr bwMode="auto">
          <a:xfrm>
            <a:off x="1403350" y="5445125"/>
            <a:ext cx="6480175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132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3214686"/>
            <a:ext cx="1955800" cy="17002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404813"/>
            <a:ext cx="8229600" cy="1871662"/>
          </a:xfrm>
          <a:ln w="38100">
            <a:solidFill>
              <a:schemeClr val="accent2"/>
            </a:solidFill>
          </a:ln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ru-RU" sz="4000" b="1" dirty="0" smtClean="0">
                <a:solidFill>
                  <a:schemeClr val="bg1"/>
                </a:solidFill>
              </a:rPr>
              <a:t>Продолжите фразу:</a:t>
            </a:r>
          </a:p>
          <a:p>
            <a:pPr eaLnBrk="1" hangingPunct="1"/>
            <a:r>
              <a:rPr lang="ru-RU" sz="3600" dirty="0" smtClean="0"/>
              <a:t>Изученный материал дает мне…</a:t>
            </a:r>
          </a:p>
          <a:p>
            <a:pPr eaLnBrk="1" hangingPunct="1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Составить синквейн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39750" y="2565400"/>
            <a:ext cx="8229600" cy="3887788"/>
          </a:xfrm>
          <a:prstGeom prst="rect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4000" b="1" dirty="0" smtClean="0">
                <a:solidFill>
                  <a:schemeClr val="bg1"/>
                </a:solidFill>
              </a:rPr>
              <a:t>Подведение итогов урока: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286124"/>
            <a:ext cx="80010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Хотелось бы отметить работу учащегося….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Очень хорошо работали и качественно отвечали на вопросы ….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Качественно и грамотно была оформлена таблица…</a:t>
            </a:r>
            <a:endParaRPr lang="ru-RU" sz="60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14488"/>
          </a:xfrm>
        </p:spPr>
        <p:txBody>
          <a:bodyPr>
            <a:normAutofit fontScale="90000"/>
          </a:bodyPr>
          <a:lstStyle/>
          <a:p>
            <a:r>
              <a:rPr lang="ru-RU" sz="6700" dirty="0" smtClean="0">
                <a:solidFill>
                  <a:schemeClr val="bg1"/>
                </a:solidFill>
              </a:rPr>
              <a:t>Домашнее задание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5100" b="1" dirty="0" smtClean="0"/>
              <a:t>Параграф 4.13</a:t>
            </a:r>
          </a:p>
          <a:p>
            <a:pPr>
              <a:buFont typeface="Wingdings" pitchFamily="2" charset="2"/>
              <a:buChar char="v"/>
            </a:pPr>
            <a:r>
              <a:rPr lang="ru-RU" sz="5100" b="1" dirty="0" smtClean="0"/>
              <a:t>Привести примеры сходства строения органов у неродственных групп животных, обитающих в одних условиях (в тетради письменно)</a:t>
            </a:r>
          </a:p>
          <a:p>
            <a:endParaRPr lang="ru-RU" sz="48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Эволюция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5286380" cy="51377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200" b="1" dirty="0" smtClean="0"/>
              <a:t>     необратимое историческое развитие живой природы. Определяется изменчивостью, наследственностью и естественным отбором организмов. Сопровождается приспособлением их к условиям существования, образованием и вымиранием видов.</a:t>
            </a:r>
            <a:endParaRPr lang="ru-RU" sz="3200" b="1" dirty="0"/>
          </a:p>
        </p:txBody>
      </p:sp>
      <p:pic>
        <p:nvPicPr>
          <p:cNvPr id="4" name="Picture 4" descr="Палеонтологические доказательства эволю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1860" y="1857364"/>
            <a:ext cx="3992140" cy="4000528"/>
          </a:xfrm>
          <a:prstGeom prst="rect">
            <a:avLst/>
          </a:prstGeom>
          <a:noFill/>
          <a:ln w="28575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20"/>
          <p:cNvGraphicFramePr>
            <a:graphicFrameLocks/>
          </p:cNvGraphicFramePr>
          <p:nvPr/>
        </p:nvGraphicFramePr>
        <p:xfrm>
          <a:off x="357158" y="2000240"/>
          <a:ext cx="8543956" cy="3821113"/>
        </p:xfrm>
        <a:graphic>
          <a:graphicData uri="http://schemas.openxmlformats.org/drawingml/2006/table">
            <a:tbl>
              <a:tblPr/>
              <a:tblGrid>
                <a:gridCol w="2847985"/>
                <a:gridCol w="3723164"/>
                <a:gridCol w="1972807"/>
              </a:tblGrid>
              <a:tr h="6873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Доказательства эволюции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Подтверждение родства и общего происхождения живых организмов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Примеры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44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2844" y="714356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По ходу изучения нового материала заполнить таблицу: 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Прямая со стрелкой 17"/>
          <p:cNvCxnSpPr/>
          <p:nvPr/>
        </p:nvCxnSpPr>
        <p:spPr>
          <a:xfrm rot="5400000">
            <a:off x="1868871" y="2203039"/>
            <a:ext cx="2214578" cy="138035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16" idx="0"/>
          </p:cNvCxnSpPr>
          <p:nvPr/>
        </p:nvCxnSpPr>
        <p:spPr>
          <a:xfrm rot="16200000" flipH="1">
            <a:off x="5024832" y="2261788"/>
            <a:ext cx="2143140" cy="11914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23850" y="2276475"/>
            <a:ext cx="2624138" cy="1131888"/>
          </a:xfrm>
          <a:prstGeom prst="rect">
            <a:avLst/>
          </a:prstGeom>
          <a:solidFill>
            <a:srgbClr val="A0A40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Молекулярно-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биологические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143240" y="2276475"/>
            <a:ext cx="2857520" cy="1131888"/>
          </a:xfrm>
          <a:prstGeom prst="rect">
            <a:avLst/>
          </a:prstGeom>
          <a:solidFill>
            <a:srgbClr val="A0A40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Сравнительно-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морфологические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156324" y="2257425"/>
            <a:ext cx="2987676" cy="1131888"/>
          </a:xfrm>
          <a:prstGeom prst="rect">
            <a:avLst/>
          </a:prstGeom>
          <a:solidFill>
            <a:srgbClr val="A0A40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Палеонтологические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785786" y="3929066"/>
            <a:ext cx="3097212" cy="1130300"/>
          </a:xfrm>
          <a:prstGeom prst="rect">
            <a:avLst/>
          </a:prstGeom>
          <a:solidFill>
            <a:srgbClr val="A0A40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Эмбриологические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cxnSp>
        <p:nvCxnSpPr>
          <p:cNvPr id="4102" name="AutoShape 6"/>
          <p:cNvCxnSpPr>
            <a:cxnSpLocks noChangeShapeType="1"/>
            <a:stCxn id="4099" idx="0"/>
          </p:cNvCxnSpPr>
          <p:nvPr/>
        </p:nvCxnSpPr>
        <p:spPr bwMode="auto">
          <a:xfrm rot="16200000" flipV="1">
            <a:off x="4523584" y="2228059"/>
            <a:ext cx="14286" cy="82546"/>
          </a:xfrm>
          <a:prstGeom prst="straightConnector1">
            <a:avLst/>
          </a:prstGeom>
          <a:noFill/>
          <a:ln w="9525">
            <a:solidFill>
              <a:srgbClr val="808000"/>
            </a:solidFill>
            <a:round/>
            <a:headEnd/>
            <a:tailEnd/>
          </a:ln>
          <a:effectLst/>
        </p:spPr>
      </p:cxn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4486275" y="1300163"/>
            <a:ext cx="2936875" cy="957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 flipH="1">
            <a:off x="1743075" y="1300163"/>
            <a:ext cx="2743200" cy="957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4486275" y="1300163"/>
            <a:ext cx="0" cy="957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1928794" y="466725"/>
            <a:ext cx="5286412" cy="1282700"/>
          </a:xfrm>
          <a:prstGeom prst="rect">
            <a:avLst/>
          </a:prstGeom>
          <a:solidFill>
            <a:srgbClr val="D2BE2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Доказательства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эволюции</a:t>
            </a: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5143504" y="3929066"/>
            <a:ext cx="3097212" cy="1130300"/>
          </a:xfrm>
          <a:prstGeom prst="rect">
            <a:avLst/>
          </a:prstGeom>
          <a:solidFill>
            <a:srgbClr val="A0A40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Биогеографические</a:t>
            </a:r>
          </a:p>
          <a:p>
            <a:pPr algn="ctr"/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animBg="1"/>
      <p:bldP spid="4100" grpId="0" animBg="1"/>
      <p:bldP spid="4101" grpId="0" animBg="1"/>
      <p:bldP spid="4103" grpId="0" animBg="1"/>
      <p:bldP spid="4104" grpId="0" animBg="1"/>
      <p:bldP spid="4105" grpId="0" animBg="1"/>
      <p:bldP spid="4107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495800" y="0"/>
            <a:ext cx="4648200" cy="17144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Молекулярно-биологические </a:t>
            </a:r>
            <a:r>
              <a:rPr lang="ru-RU" sz="4000" b="1" dirty="0">
                <a:solidFill>
                  <a:srgbClr val="FFFF00"/>
                </a:solidFill>
              </a:rPr>
              <a:t>доказательства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00562" y="5500702"/>
            <a:ext cx="46434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Все живые организмы состоят из клеток, имеющих общий план строения и сходный химический состав</a:t>
            </a:r>
            <a:endParaRPr lang="ru-RU" sz="2000" b="1" dirty="0"/>
          </a:p>
        </p:txBody>
      </p:sp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0" y="3359150"/>
          <a:ext cx="3527425" cy="3498850"/>
        </p:xfrm>
        <a:graphic>
          <a:graphicData uri="http://schemas.openxmlformats.org/presentationml/2006/ole">
            <p:oleObj spid="_x0000_s22529" name="Точечный рисунок" r:id="rId3" imgW="2352381" imgH="2333333" progId="PBrush">
              <p:embed/>
            </p:oleObj>
          </a:graphicData>
        </a:graphic>
      </p:graphicFrame>
      <p:pic>
        <p:nvPicPr>
          <p:cNvPr id="10" name="Picture 4" descr="Строение хромосом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142852"/>
            <a:ext cx="2506662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Documents and Settings\Владелец\Рабочий стол\УРОК\belok204958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5143504" y="1724623"/>
            <a:ext cx="3500462" cy="3751439"/>
          </a:xfrm>
          <a:prstGeom prst="rect">
            <a:avLst/>
          </a:prstGeom>
          <a:noFill/>
        </p:spPr>
      </p:pic>
      <p:sp>
        <p:nvSpPr>
          <p:cNvPr id="12" name="Содержимое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968375" y="2319338"/>
            <a:ext cx="32273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200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 rot="301744">
            <a:off x="790575" y="1677988"/>
            <a:ext cx="24272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ru-RU" sz="200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0" y="1531938"/>
            <a:ext cx="4343400" cy="42288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lnSpc>
                <a:spcPct val="140000"/>
              </a:lnSpc>
              <a:buAutoNum type="arabicParenR"/>
            </a:pP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Наличие гомологичных органов</a:t>
            </a:r>
          </a:p>
          <a:p>
            <a:pPr marL="457200" indent="-457200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Гомологичные органы- органы, развивающиеся из одних и тех же зачатков в процессе эмбрионального развития и  выполняющие сходные функции</a:t>
            </a:r>
          </a:p>
          <a:p>
            <a:pPr marL="457200" indent="-457200">
              <a:lnSpc>
                <a:spcPct val="140000"/>
              </a:lnSpc>
            </a:pP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127250" y="6816725"/>
            <a:ext cx="184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857488" y="6072206"/>
            <a:ext cx="6286512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/>
              <a:t>Гомология передних конечностей наземных </a:t>
            </a:r>
            <a:r>
              <a:rPr lang="ru-RU" b="1" dirty="0" smtClean="0"/>
              <a:t>позвоночных (пятипалая конечность рычажного типа)</a:t>
            </a:r>
            <a:endParaRPr lang="ru-RU" b="1" dirty="0"/>
          </a:p>
        </p:txBody>
      </p:sp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4292613" y="1357298"/>
          <a:ext cx="4851387" cy="4643470"/>
        </p:xfrm>
        <a:graphic>
          <a:graphicData uri="http://schemas.openxmlformats.org/presentationml/2006/ole">
            <p:oleObj spid="_x0000_s1026" name="Image" r:id="rId3" imgW="4444444" imgH="4495238" progId="">
              <p:embed/>
            </p:oleObj>
          </a:graphicData>
        </a:graphic>
      </p:graphicFrame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457200" y="1"/>
            <a:ext cx="8229600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600" b="1" dirty="0">
                <a:solidFill>
                  <a:srgbClr val="FFFF00"/>
                </a:solidFill>
              </a:rPr>
              <a:t>Сравнительно-морфологические доказательства эволюции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142844" y="214290"/>
            <a:ext cx="900115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2)Атавизмы</a:t>
            </a:r>
            <a:r>
              <a:rPr lang="ru-RU" sz="2800" b="1" dirty="0" smtClean="0">
                <a:solidFill>
                  <a:schemeClr val="bg1"/>
                </a:solidFill>
              </a:rPr>
              <a:t> – появляющиеся у отдельных особей данного  вида признаки, которые существовали у отдельных предков, но были утрачены в процессе эволюции.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50183" name="Picture 7" descr="18d1dfda95c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068" y="2155852"/>
            <a:ext cx="8907088" cy="470214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АТАВИЗМЫ</a:t>
            </a:r>
            <a:endParaRPr lang="ru-RU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714348" y="1500174"/>
          <a:ext cx="3786214" cy="4786346"/>
        </p:xfrm>
        <a:graphic>
          <a:graphicData uri="http://schemas.openxmlformats.org/presentationml/2006/ole">
            <p:oleObj spid="_x0000_s2050" name="Image" r:id="rId4" imgW="3301587" imgH="4457143" progId="">
              <p:embed/>
            </p:oleObj>
          </a:graphicData>
        </a:graphic>
      </p:graphicFrame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5003800" y="1428736"/>
          <a:ext cx="3640166" cy="4784739"/>
        </p:xfrm>
        <a:graphic>
          <a:graphicData uri="http://schemas.openxmlformats.org/presentationml/2006/ole">
            <p:oleObj spid="_x0000_s2051" name="Image" r:id="rId5" imgW="3174603" imgH="4368254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170</TotalTime>
  <Words>595</Words>
  <Application>Microsoft Office PowerPoint</Application>
  <PresentationFormat>Экран (4:3)</PresentationFormat>
  <Paragraphs>83</Paragraphs>
  <Slides>21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Апекс</vt:lpstr>
      <vt:lpstr>Точечный рисунок</vt:lpstr>
      <vt:lpstr>Image</vt:lpstr>
      <vt:lpstr>Слайд 1</vt:lpstr>
      <vt:lpstr>???</vt:lpstr>
      <vt:lpstr>Эволюция</vt:lpstr>
      <vt:lpstr>Слайд 4</vt:lpstr>
      <vt:lpstr>Слайд 5</vt:lpstr>
      <vt:lpstr>Молекулярно-биологические доказательства</vt:lpstr>
      <vt:lpstr>Слайд 7</vt:lpstr>
      <vt:lpstr>Слайд 8</vt:lpstr>
      <vt:lpstr>Слайд 9</vt:lpstr>
      <vt:lpstr>3) Рудименты – органы, утратившие в процессе эволюции своё значение </vt:lpstr>
      <vt:lpstr>Рудименты у питона и кита</vt:lpstr>
      <vt:lpstr>4) Наличие переходных форм</vt:lpstr>
      <vt:lpstr>Утконос и ехидна относятся к млекопитающим, но откладывают яйца и имеют клоаку, как пресмыкающиеся</vt:lpstr>
      <vt:lpstr>Палеонтологические доказательства</vt:lpstr>
      <vt:lpstr>Палеонтологические ряды</vt:lpstr>
      <vt:lpstr>Слайд 16</vt:lpstr>
      <vt:lpstr>Эмбриологические доказательства </vt:lpstr>
      <vt:lpstr>Биогеографические доказательства</vt:lpstr>
      <vt:lpstr>Выберите верные утверждения:</vt:lpstr>
      <vt:lpstr>Слайд 20</vt:lpstr>
      <vt:lpstr>Домашнее задание 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X86</dc:creator>
  <cp:lastModifiedBy>КСЕНИЯ СЕРГЕЕВНА</cp:lastModifiedBy>
  <cp:revision>28</cp:revision>
  <dcterms:created xsi:type="dcterms:W3CDTF">2011-12-12T10:19:13Z</dcterms:created>
  <dcterms:modified xsi:type="dcterms:W3CDTF">2015-04-20T10:17:05Z</dcterms:modified>
</cp:coreProperties>
</file>