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72" r:id="rId8"/>
    <p:sldId id="261" r:id="rId9"/>
    <p:sldId id="262" r:id="rId10"/>
    <p:sldId id="263" r:id="rId11"/>
    <p:sldId id="266" r:id="rId12"/>
    <p:sldId id="264" r:id="rId13"/>
    <p:sldId id="265" r:id="rId14"/>
    <p:sldId id="267" r:id="rId15"/>
    <p:sldId id="268" r:id="rId16"/>
    <p:sldId id="269" r:id="rId17"/>
    <p:sldId id="270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Южные моря России</a:t>
            </a:r>
            <a:endParaRPr lang="ru-RU" dirty="0"/>
          </a:p>
        </p:txBody>
      </p:sp>
      <p:pic>
        <p:nvPicPr>
          <p:cNvPr id="5" name="Содержимое 4" descr="&amp;Gcy;&amp;dcy;&amp;iecy; &amp;ncy;&amp;acy;&amp;khcy;&amp;ocy;&amp;dcy;&amp;icy;&amp;tcy;&amp;scy;&amp;yacy; &amp;Acy;&amp;zcy;&amp;ocy;&amp;vcy;&amp;scy;&amp;kcy;&amp;ocy;&amp;iecy; &amp;mcy;&amp;ocy;&amp;rcy;&amp;iecy; - &amp;kcy;&amp;acy;&amp;rcy;&amp;tcy;&amp;acy;. &amp;Kcy;&amp;ucy;&amp;dcy;&amp;acy; &amp;vcy;&amp;pcy;&amp;acy;&amp;dcy;&amp;acy;&amp;iecy;&amp;tcy; &amp;Acy;&amp;zcy;&amp;ocy;&amp;vcy;&amp;scy;&amp;kcy;&amp;ocy;&amp;iecy; &amp;mcy;&amp;ocy;&amp;rcy;&amp;iecy;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43051"/>
            <a:ext cx="597218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214942" y="4643446"/>
            <a:ext cx="3271854" cy="20574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МКОУ СОШ№4</a:t>
            </a:r>
          </a:p>
          <a:p>
            <a:pPr algn="ctr"/>
            <a:r>
              <a:rPr lang="ru-RU" dirty="0" smtClean="0"/>
              <a:t>С. Киевка, Ставропольский край</a:t>
            </a:r>
          </a:p>
          <a:p>
            <a:pPr algn="ctr"/>
            <a:r>
              <a:rPr lang="ru-RU" dirty="0" err="1" smtClean="0"/>
              <a:t>Гутор</a:t>
            </a:r>
            <a:r>
              <a:rPr lang="ru-RU" dirty="0" smtClean="0"/>
              <a:t> Г. </a:t>
            </a:r>
            <a:r>
              <a:rPr lang="ru-RU" dirty="0" err="1" smtClean="0"/>
              <a:t>Н.-учитель</a:t>
            </a:r>
            <a:r>
              <a:rPr lang="ru-RU" dirty="0" smtClean="0"/>
              <a:t> географии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Проблемы Азовского моря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Соленость моря заметно возросла и сократилась акватория, пригодная для обитания ценных промысловых рыб (снизились запасы кормов для многих видов рыб). Плотины преградили путь к местам нерестилищ проходным рыбам, резко увеличились сбросы сточных вод. Следствием стало падение продуктивности моря. </a:t>
            </a:r>
            <a:endParaRPr lang="ru-RU" dirty="0"/>
          </a:p>
        </p:txBody>
      </p:sp>
      <p:pic>
        <p:nvPicPr>
          <p:cNvPr id="5" name="Содержимое 4" descr="&amp;Vcy; &amp;Kcy;&amp;iecy;&amp;rcy;&amp;chcy;&amp;icy; &amp;vcy;&amp;vcy;&amp;iecy;&amp;lcy;&amp;icy; &amp;zcy;&amp;acy;&amp;pcy;&amp;rcy;&amp;iecy;&amp;tcy; &amp;ncy;&amp;acy; &amp;pcy;&amp;rcy;&amp;ocy;&amp;dcy;&amp;acy;&amp;zhcy;&amp;ucy; &amp;bcy;&amp;ycy;&amp;chcy;&amp;kcy;&amp;acy; &amp;icy; &amp;kcy;&amp;rcy;&amp;iecy;&amp;vcy;&amp;iecy;&amp;tcy;&amp;ocy;&amp;kcy; / &amp;Ncy;&amp;ocy;&amp;vcy;&amp;ocy;&amp;scy;&amp;tcy;&amp;icy; &amp;Kcy;&amp;rcy;&amp;ycy;&amp;mcy;&amp;acy;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714488"/>
            <a:ext cx="332422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Pcy;&amp;rcy;&amp;icy;&amp;bcy;&amp;rcy;&amp;iecy;&amp;zhcy;&amp;ncy;&amp;ycy;&amp;iecy; &amp;ecy;&amp;kcy;&amp;ocy;&amp;scy;&amp;icy;&amp;scy;&amp;tcy;&amp;iecy;&amp;mcy;&amp;ycy; &amp;CHcy;&amp;iecy;&amp;rcy;&amp;ncy;&amp;ocy;&amp;gcy;&amp;ocy; &amp;mcy;&amp;ocy;&amp;rcy;&amp;yacy; &amp;pcy;&amp;ocy;&amp;scy;&amp;tcy;&amp;rcy;&amp;acy;&amp;dcy;&amp;acy;&amp;lcy;&amp;icy; &amp;ocy;&amp;tcy; &amp;pcy;&amp;acy;&amp;vcy;&amp;ocy;&amp;dcy;&amp;kcy;&amp;acy; &amp;ncy;&amp;acy; &amp;Kcy;&amp;ucy;&amp;bcy;&amp;acy;&amp;ncy;&amp;icy; - &amp;Ncy;&amp;ocy;&amp;vcy;&amp;ocy;&amp;scy;&amp;tcy;&amp;icy; &amp;tcy;&amp;iecy;&amp;khcy;&amp;ncy;&amp;ocy;&amp;lcy;&amp;ocy;&amp;gcy;&amp;icy;&amp;jcy;, &amp;tcy;&amp;iecy;&amp;khcy;&amp;ncy;&amp;icy;&amp;kcy;&amp;icy;, &amp;ecy;&amp;kcy;&amp;ocy;&amp;lcy;&amp;ocy;&amp;gcy;&amp;icy;&amp;i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4214818"/>
            <a:ext cx="3652205" cy="2328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Великий Каспий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К слову сказать, Каспий имел огромное множество имен: </a:t>
            </a:r>
            <a:r>
              <a:rPr lang="ru-RU" dirty="0" err="1" smtClean="0"/>
              <a:t>Гирканское</a:t>
            </a:r>
            <a:r>
              <a:rPr lang="ru-RU" dirty="0" smtClean="0"/>
              <a:t> (для греков), Восточное (для ассирийцев), Западное (для китайцев), </a:t>
            </a:r>
            <a:r>
              <a:rPr lang="ru-RU" dirty="0" err="1" smtClean="0"/>
              <a:t>Хоросанское</a:t>
            </a:r>
            <a:r>
              <a:rPr lang="ru-RU" dirty="0" smtClean="0"/>
              <a:t> (для арабов). В русских летописях Каспий называли </a:t>
            </a:r>
            <a:r>
              <a:rPr lang="ru-RU" dirty="0" err="1" smtClean="0"/>
              <a:t>Хвалынским</a:t>
            </a:r>
            <a:r>
              <a:rPr lang="ru-RU" dirty="0" smtClean="0"/>
              <a:t>, Дербентским морем. Современное название происходит от исчезнувшего народа </a:t>
            </a:r>
            <a:r>
              <a:rPr lang="ru-RU" dirty="0" err="1" smtClean="0"/>
              <a:t>каспиев</a:t>
            </a:r>
            <a:r>
              <a:rPr lang="ru-RU" dirty="0" smtClean="0"/>
              <a:t> (коневодов), когда-то обитавших на западном и юго-западном побережьях. </a:t>
            </a:r>
            <a:endParaRPr lang="ru-RU" dirty="0"/>
          </a:p>
        </p:txBody>
      </p:sp>
      <p:pic>
        <p:nvPicPr>
          <p:cNvPr id="5" name="Содержимое 4" descr="&amp;ocy;&amp;rcy;&amp;lcy;&amp;ocy;&amp;vcy; &amp;Zcy;&amp;acy;&amp;pcy;&amp;icy;&amp;scy;&amp;icy; &amp;scy; &amp;mcy;&amp;iecy;&amp;tcy;&amp;kcy;&amp;ocy;&amp;jcy; &amp;ocy;&amp;rcy;&amp;lcy;&amp;ocy;&amp;vcy; &amp;Acy; &amp;pcy;&amp;ocy;&amp;chcy;&amp;iecy;&amp;mcy;&amp;ucy; &amp;bcy;&amp;ycy; &amp;icy; &amp;ncy;&amp;iecy; &amp;pcy;&amp;ocy;&amp;gcy;&amp;ocy;&amp;vcy;&amp;ocy;&amp;rcy;&amp;icy;&amp;tcy;&amp;softcy;? :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41752"/>
            <a:ext cx="4038600" cy="448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Природные особенности Каспия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Климат российской части Каспия континентальный, с преобладанием антициклональных условий, сухих ветров и суровой, морозной зимы. Летом температура достигает +24—25°С, а зимой опускается до -10°С. Северная часть моря в течение 2—3 месяцев покрывается льдом толщиной до 2 м. Соленость воды изменяется от 0,5 промилле в устье Волги до 14 на юго-востоке. </a:t>
            </a:r>
            <a:endParaRPr lang="ru-RU" dirty="0"/>
          </a:p>
        </p:txBody>
      </p:sp>
      <p:pic>
        <p:nvPicPr>
          <p:cNvPr id="5" name="Содержимое 4" descr="3 . &amp;Fcy;&amp;ocy;&amp;tcy;&amp;ocy;&amp;gcy;&amp;rcy;&amp;acy;&amp;fcy;&amp;icy;&amp;icy; &amp;Kcy;&amp;acy;&amp;scy;&amp;pcy;&amp;icy;&amp;jcy;&amp;scy;&amp;kcy;&amp;ocy;&amp;iecy; &amp;mcy;&amp;ocy;&amp;rcy;&amp;iecy;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857364"/>
            <a:ext cx="3538534" cy="240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Kcy;&amp;acy;&amp;scy;&amp;pcy;&amp;icy;&amp;jcy;&amp;scy;&amp;kcy;&amp;ocy;&amp;iecy; &amp;mcy;&amp;ocy;&amp;rcy;&amp;ie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929066"/>
            <a:ext cx="3477884" cy="261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Проблемы Каспия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Главная проблема Каспийского моря заключается в многолетних колебаниях его уровня. В 1929 г. он находился на отметке 26 м ниже уровня Мирового океана, а к 1970-м гг. понизился до -28,5 м. </a:t>
            </a:r>
          </a:p>
          <a:p>
            <a:pPr algn="ctr">
              <a:buNone/>
            </a:pPr>
            <a:r>
              <a:rPr lang="ru-RU" dirty="0" smtClean="0"/>
              <a:t>С 1976 г. наблюдалось устойчивое повышение уровня моря, которое к 1995 г. достигло 2,5 м и привело теперь к затоплению обширных площадей и разрушению морских причалов, портовых и промышленных сооружений. </a:t>
            </a:r>
            <a:endParaRPr lang="ru-RU" dirty="0"/>
          </a:p>
        </p:txBody>
      </p:sp>
      <p:pic>
        <p:nvPicPr>
          <p:cNvPr id="5" name="Содержимое 4" descr="&amp;Bcy;&amp;lcy;&amp;ocy;&amp;gcy; &amp;Tcy;&amp;acy;&amp;tcy;&amp;ycy; &amp;Pcy;&amp;ocy;&amp;lcy;&amp;iecy; - &amp;Pcy;&amp;ocy;&amp;chcy;&amp;tcy;&amp;icy; &amp;vcy;&amp;scy;&amp;iecy; &amp;ocy; &amp;Scy;&amp;rcy;&amp;iecy;&amp;dcy;&amp;icy;&amp;zcy;&amp;iecy;&amp;mcy;&amp;ncy;&amp;ocy;&amp;mcy;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43116"/>
            <a:ext cx="4324352" cy="3386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Дербент — старейший город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Был основан в 438 г. как крепость на северной границе персидских владений. Его географическое положение уникально: здесь Кавказские горы ближе всего подходят к Каспийскому морю, и, перегородив узкий проход вдоль его берега, можно контролировать сообщение между степями Северного Кавказа и Закавказья. </a:t>
            </a:r>
            <a:endParaRPr lang="ru-RU" dirty="0"/>
          </a:p>
        </p:txBody>
      </p:sp>
      <p:pic>
        <p:nvPicPr>
          <p:cNvPr id="5" name="Содержимое 4" descr="&amp;Fcy;&amp;ocy;&amp;tcy;&amp;ocy;: &amp;kcy;&amp;acy;&amp;scy;&amp;pcy;&amp;icy;&amp;jcy;&amp;scy;&amp;kcy;&amp;ocy;&amp;iecy; &amp;mcy;&amp;ocy;&amp;rcy;&amp;iecy;. Tahir Muhtarov. &amp;Pcy;&amp;iecy;&amp;jcy;&amp;zcy;&amp;acy;&amp;zhcy; - &amp;Fcy;&amp;ocy;&amp;tcy;&amp;ocy; &amp;icy; &amp;fcy;&amp;ocy;&amp;tcy;&amp;ocy;&amp;gcy;&amp;rcy;&amp;acy;&amp;fcy; &amp;ncy;&amp;acy; &amp;Rcy;&amp;acy;&amp;scy;&amp;fcy;&amp;ocy;&amp;kcy;&amp;ucy;&amp;scy;&amp;iecy;.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714488"/>
            <a:ext cx="3657600" cy="243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Acy;&amp;scy;&amp;tcy;&amp;rcy;&amp;acy;&amp;khcy;&amp;acy;&amp;ncy;&amp;softcy; &amp;icy; &amp;Acy;&amp;tcy;&amp;ycy;&amp;rcy;&amp;acy;&amp;ucy; &amp;gcy;&amp;ocy;&amp;rcy;&amp;ocy;&amp;dcy;&amp;acy;-&amp;pcy;&amp;ocy;&amp;bcy;&amp;rcy;&amp;acy;&amp;tcy;&amp;icy;&amp;mcy;&amp;ycy; - &amp;Lcy;&amp;ucy;&amp;chcy;&amp;shcy;&amp;icy;&amp;jcy; &amp;gcy;&amp;ocy;&amp;rcy;&amp;ocy;&amp;dcy; - &amp;Fcy;&amp;ocy;&amp;rcy;&amp;ucy;&amp;mcy;.&amp;Acy;&amp;scy;&amp;tcy;&amp;rcy;&amp;acy;&amp;khcy;&amp;acy;&amp;ncy;&amp;softcy;.&amp;Rcy;&amp;u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357694"/>
            <a:ext cx="3605811" cy="225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Чем богато Каспийское море?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Уникальны рыбные богатства Каспийского моря. В мелководной северной части Каспия нагуливается крупнейшее в мире стадо осетровых: белуга, осетр, стерлядь, севрюга, шип, белорыбица. (Еще недавно Каспий давал 90% мирового улова белой рыбы, 95% черной икры.) Большую ценность представляют также сельдь, килька, лещ, судак, вобла, сазан и другие. </a:t>
            </a:r>
            <a:endParaRPr lang="ru-RU" dirty="0"/>
          </a:p>
        </p:txBody>
      </p:sp>
      <p:pic>
        <p:nvPicPr>
          <p:cNvPr id="5" name="Содержимое 4" descr="&amp;Vcy; &amp;Kcy;&amp;acy;&amp;scy;&amp;pcy;&amp;icy;&amp;jcy;&amp;scy;&amp;kcy;&amp;ocy;&amp;mcy; &amp;mcy;&amp;ocy;&amp;rcy;&amp;iecy; &amp;pcy;&amp;iecy;&amp;rcy;&amp;iecy;&amp;scy;&amp;tcy;&amp;acy;&amp;ncy;&amp;ucy;&amp;tcy; &amp;vcy;&amp;ycy;&amp;lcy;&amp;acy;&amp;vcy;&amp;lcy;&amp;icy;&amp;vcy;&amp;acy;&amp;tcy;&amp;softcy; &amp;ocy;&amp;scy;&amp;iecy;&amp;tcy;&amp;rcy;&amp;acy; - &amp;Rcy;&amp;acy;&amp;mcy;&amp;bcy;&amp;lcy;&amp;iecy;&amp;rcy;-&amp;Ncy;&amp;ocy;…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428736"/>
            <a:ext cx="357188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www.wap.inform.kz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857628"/>
            <a:ext cx="4052069" cy="2296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Ресурсы Каспия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Богатые месторождения нефти открыты как на побережье, так и на дне моря, в основном вблизи Азербайджана и Туркмении. Побережье Каспия — это и месторождения природного газа. </a:t>
            </a:r>
            <a:endParaRPr lang="ru-RU" dirty="0"/>
          </a:p>
        </p:txBody>
      </p:sp>
      <p:pic>
        <p:nvPicPr>
          <p:cNvPr id="5" name="Содержимое 4" descr="&amp;Tcy;&amp;ucy;&amp;rcy;&amp;kcy;&amp;mcy;&amp;iecy;&amp;ncy;&amp;icy;&amp;scy;&amp;tcy;&amp;acy;&amp;ncy; &amp;pcy;&amp;rcy;&amp;icy;&amp;scy;&amp;tcy;&amp;ucy;&amp;pcy;&amp;icy;&amp;lcy; &amp;kcy; &amp;pcy;&amp;rcy;&amp;ocy;&amp;mcy;&amp;ycy;&amp;shcy;&amp;lcy;&amp;iecy;&amp;ncy;&amp;ncy;&amp;ocy;&amp;jcy; &amp;dcy;&amp;ocy;&amp;bcy;&amp;ycy;&amp;chcy;&amp;iecy; &amp;gcy;&amp;acy;&amp;zcy;&amp;acy; &amp;ncy;&amp;acy; &amp;Kcy;&amp;acy;&amp;scy;&amp;pcy;&amp;icy;&amp;icy; - &amp;Scy;&amp;Mcy;&amp;Icy; - &amp;Fcy;&amp;ocy;&amp;rcy;&amp;scy;&amp;acy;&amp;jcy;&amp;tcy; &amp;tscy;&amp;iecy;&amp;ncy;&amp;tcy;&amp;rcy; barometer.kg - &amp;icy;&amp;ncy;&amp;fcy;&amp;ocy;&amp;rcy;&amp;mcy;&amp;acy;&amp;tscy;&amp;icy;&amp;ocy;&amp;ncy;&amp;ncy;&amp;ocy;-&amp;acy;&amp;ncy;&amp;acy;&amp;lcy;&amp;icy;&amp;tcy;&amp;icy;&amp;chcy;&amp;iecy;&amp;scy;&amp;kcy;&amp;icy;&amp;jcy; &amp;pcy;&amp;ocy;&amp;rcy;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64305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quot;&amp;Rcy;&amp;ocy;&amp;scy;&amp;ncy;&amp;iecy;&amp;fcy;&amp;tcy;&amp;softcy;&quot; &amp;pcy;&amp;ocy;&amp;mcy;&amp;ocy;&amp;zhcy;&amp;iecy;&amp;tcy; &amp;ncy;&amp;ocy;&amp;rcy;&amp;vcy;&amp;iecy;&amp;zhcy;&amp;tscy;&amp;acy;&amp;mcy; &amp;dcy;&amp;ocy;&amp;bcy;&amp;ycy;&amp;vcy;&amp;acy;&amp;tcy;&amp;softcy; &amp;ncy;&amp;iecy;&amp;fcy;&amp;tcy;&amp;softcy; &amp;scy;&amp;ocy; &amp;dcy;&amp;ncy;&amp;acy; &amp;Bcy;&amp;acy;&amp;rcy;&amp;iecy;&amp;ncy;&amp;tscy;&amp;iecy;&amp;vcy;&amp;acy; &amp;mcy;&amp;ocy;&amp;rcy;&amp;yacy; &amp;Vcy; &amp;Rcy;&amp;ocy;&amp;scy;&amp;scy;&amp;icy;&amp;icy; &amp;Gcy;&amp;ocy;&amp;rcy;&amp;ocy;&amp;dcy;&amp;scy;&amp;kcy;&amp;ocy;&amp;jcy; &amp;pcy;&amp;ocy;&amp;rcy;&amp;tcy;&amp;acy;&amp;lcy; &amp;Mcy;&amp;ocy;&amp;scy;&amp;kcy;&amp;vcy;&amp;ycy;: &amp;ncy;&amp;ocy;&amp;vcy;&amp;ocy;&amp;scy;&amp;tcy;&amp;icy;, &amp;pcy;&amp;ocy;&amp;gcy;&amp;ocy;&amp;dcy;&amp;acy;, &amp;acy;&amp;fcy;&amp;icy;&amp;shcy;&amp;acy;, &amp;rcy;&amp;acy;&amp;bcy;&amp;o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4429132"/>
            <a:ext cx="2857520" cy="214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5472122" cy="4525963"/>
          </a:xfrm>
        </p:spPr>
        <p:txBody>
          <a:bodyPr/>
          <a:lstStyle/>
          <a:p>
            <a:pPr algn="ctr"/>
            <a:r>
              <a:rPr lang="ru-RU" dirty="0" smtClean="0"/>
              <a:t>Южные моря имеют большое значение для нашей страны, являются ее южными  воротами. Обладают рыбопромысловыми и рекреационными ресурсами.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00826" y="1722437"/>
            <a:ext cx="1357322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5543560" cy="4525963"/>
          </a:xfrm>
        </p:spPr>
        <p:txBody>
          <a:bodyPr/>
          <a:lstStyle/>
          <a:p>
            <a:r>
              <a:rPr lang="ru-RU" dirty="0" smtClean="0"/>
              <a:t>Д/</a:t>
            </a:r>
            <a:r>
              <a:rPr lang="ru-RU" dirty="0" err="1" smtClean="0"/>
              <a:t>з</a:t>
            </a:r>
            <a:r>
              <a:rPr lang="ru-RU" dirty="0" smtClean="0"/>
              <a:t>  А. И. Алексеев</a:t>
            </a:r>
          </a:p>
          <a:p>
            <a:r>
              <a:rPr lang="ru-RU" dirty="0" smtClean="0"/>
              <a:t>П39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/>
              <a:t>В чем заключается своеобразие Черного моря?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Черное море — самое теплое и приветливое  , у берегов России оно не замерзает. Это внутреннее море занимает обширную и глубокую плоскодонную котловину глубиной 2 тыс. м (наибольшая глубина 2245 м). Характерной чертой моря является небольшое количество заливов и бухт и практически полное отсутствие островов. </a:t>
            </a:r>
            <a:endParaRPr lang="ru-RU" dirty="0"/>
          </a:p>
        </p:txBody>
      </p:sp>
      <p:pic>
        <p:nvPicPr>
          <p:cNvPr id="5" name="Содержимое 4" descr="black-sea-map.gif black sea images wallpapers imagesbee.com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071678"/>
            <a:ext cx="4038600" cy="2875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428604"/>
            <a:ext cx="4714908" cy="12379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двухэтажность</a:t>
            </a:r>
            <a:r>
              <a:rPr lang="ru-RU" dirty="0" smtClean="0"/>
              <a:t>» </a:t>
            </a:r>
            <a:br>
              <a:rPr lang="ru-RU" dirty="0" smtClean="0"/>
            </a:br>
            <a:r>
              <a:rPr lang="ru-RU" dirty="0" smtClean="0"/>
              <a:t> Черного моря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Верхний 100-метровый слой воды хорошо перемешивается и, соответственно, насыщен кислородом. Глубже перемешивания не происходит, воды все более застаиваются, и со 100—200 м кислород вытесняется ядовитым газом сероводородом. На глубине 1500 м его содержание достигает такой концентрации, что здесь живут только анаэробные бактерии — это практически мертвая зона. </a:t>
            </a:r>
            <a:endParaRPr lang="ru-RU" dirty="0"/>
          </a:p>
        </p:txBody>
      </p:sp>
      <p:pic>
        <p:nvPicPr>
          <p:cNvPr id="5" name="Содержимое 4" descr="&amp;KHcy;&amp;acy;&amp;rcy;&amp;acy;&amp;kcy;&amp;tcy;&amp;iecy;&amp;rcy;&amp;icy;&amp;scy;&amp;tcy;&amp;icy;&amp;kcy;&amp;acy; &amp;CHcy;&amp;iecy;&amp;rcy;&amp;ncy;&amp;ocy;&amp;gcy;&amp;ocy; &amp;mcy;&amp;ocy;&amp;rcy;&amp;yacy; &amp;kcy;&amp;acy;&amp;kcy; &amp;ecy;&amp;kcy;&amp;ocy;&amp;lcy;&amp;ocy;&amp;gcy;&amp;icy;&amp;chcy;&amp;iecy;&amp;scy;&amp;kcy;&amp;ocy;&amp;gcy;&amp;ocy; &amp;ocy;&amp;bcy;&amp;hardcy;&amp;iecy;&amp;kcy;&amp;tcy;&amp;acy;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85992"/>
            <a:ext cx="4138642" cy="288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Рыбные ресурсы Черного моря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Из рыб встречаются средиземноморские виды — кефаль, скумбрия (это основные промысловые виды), а также анчоус, ставрида и пресноводные — судак, лещ, тарань и другие. Совсем немного сохранилось проходных видов — осетровые, сельди. </a:t>
            </a:r>
            <a:endParaRPr lang="ru-RU" dirty="0"/>
          </a:p>
        </p:txBody>
      </p:sp>
      <p:pic>
        <p:nvPicPr>
          <p:cNvPr id="5" name="Содержимое 4" descr="&amp;Vcy; &amp;Kcy;&amp;rcy;&amp;ycy;&amp;mcy;&amp;ucy; &amp;vcy;&amp;ycy;&amp;lcy;&amp;ocy;&amp;vcy;&amp;icy;&amp;lcy;&amp;icy; &amp;pcy;&amp;ocy;&amp;chcy;&amp;tcy;&amp;icy; 7 &amp;tcy;&amp;ycy;&amp;scy;. &amp;tcy;&amp;ocy;&amp;ncy;&amp;ncy; &amp;rcy;&amp;ycy;&amp;bcy;&amp;ycy; &quot; ARENA.in.ua - &amp;Scy;&amp;Mcy;&amp;Icy; &amp;icy; &amp;Ncy;&amp;ocy;&amp;vcy;&amp;ocy;&amp;scy;&amp;tcy;&amp;icy; &amp;Ucy;&amp;kcy;&amp;rcy;&amp;acy;&amp;icy;&amp;ncy;&amp;ycy; &amp;icy; &amp;Mcy;&amp;icy;&amp;rcy;&amp;acy;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571744"/>
            <a:ext cx="4038600" cy="283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Новороссийск — крупнейший порт России на Черном море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Новороссийск — крупнейший порт России с грузооборотом до 40 </a:t>
            </a:r>
            <a:r>
              <a:rPr lang="ru-RU" dirty="0" err="1" smtClean="0"/>
              <a:t>млн</a:t>
            </a:r>
            <a:r>
              <a:rPr lang="ru-RU" dirty="0" smtClean="0"/>
              <a:t> т. Это основной порт по отгрузке за рубеж российской нефти, поступающей сюда по нефтепроводу из Западной Сибири и Поволжья. </a:t>
            </a:r>
            <a:r>
              <a:rPr lang="ru-RU" dirty="0" err="1" smtClean="0"/>
              <a:t>Цемесская</a:t>
            </a:r>
            <a:r>
              <a:rPr lang="ru-RU" dirty="0" smtClean="0"/>
              <a:t> бухта — очень удобная гавань, в нее могут заходить самые большие суда. </a:t>
            </a:r>
            <a:endParaRPr lang="ru-RU" dirty="0"/>
          </a:p>
        </p:txBody>
      </p:sp>
      <p:pic>
        <p:nvPicPr>
          <p:cNvPr id="5" name="Содержимое 4" descr="&amp;Ocy;&amp;bcy;&amp;shchcy;&amp;iecy;&amp;scy;&amp;tcy;&amp;vcy;&amp;iecy;&amp;ncy;&amp;ncy;&amp;ocy;&amp;iecy; &amp;dcy;&amp;ocy;&amp;scy;&amp;tcy;&amp;ocy;&amp;yacy;&amp;ncy;&amp;icy;&amp;iecy; &amp;vcy;&amp;icy;&amp;kcy;&amp;icy;&amp;pcy;&amp;iecy;&amp;dcy;&amp;icy;&amp;yacy; - &amp;Ncy;&amp;ocy;&amp;ucy;&amp;tcy;&amp;bcy;&amp;ucy;&amp;kcy;&amp;icy; &amp;icy; &amp;pcy;&amp;lcy;&amp;acy;&amp;ncy;&amp;shcy;&amp;iecy;&amp;tcy;&amp;ncy;&amp;ycy;&amp;iecy; &amp;kcy;&amp;ocy;&amp;mcy;&amp;pcy;&amp;softcy;&amp;yucy;&amp;tcy;&amp;iecy;&amp;rcy;&amp;ycy;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643050"/>
            <a:ext cx="364333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Ocy;&amp;bcy;&amp;hardcy;&amp;iecy;&amp;kcy;&amp;tcy;&amp;ycy;, &amp;ncy;&amp;ocy;&amp;scy;&amp;yacy;&amp;shchcy;&amp;icy;&amp;iecy; &amp;icy;&amp;mcy;&amp;yacy; &amp;Fcy;. &amp;Ecy;. &amp;Dcy;&amp;zcy;&amp;iecy;&amp;rcy;&amp;zhcy;&amp;icy;&amp;ncy;&amp;scy;&amp;kcy;&amp;ocy;&amp;gcy;&amp;o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357694"/>
            <a:ext cx="373760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Климат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dirty="0" smtClean="0"/>
              <a:t> Осенью и зимой здесь случаются ветры ураганной силы — бора, дующие с северо-востока через горные перевалы. </a:t>
            </a:r>
            <a:endParaRPr lang="ru-RU" dirty="0"/>
          </a:p>
        </p:txBody>
      </p:sp>
      <p:pic>
        <p:nvPicPr>
          <p:cNvPr id="6" name="Рисунок 5" descr="Abrek - &amp;YAcy; &amp;bcy;&amp;ucy;&amp;dcy;&amp;ucy; &amp;vcy;&amp;iecy;&amp;tcy;&amp;rcy;&amp;ocy;&amp;m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571744"/>
            <a:ext cx="4071966" cy="308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92074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Рекреационные ресурсы</a:t>
            </a:r>
            <a:endParaRPr lang="ru-RU" dirty="0"/>
          </a:p>
        </p:txBody>
      </p:sp>
      <p:pic>
        <p:nvPicPr>
          <p:cNvPr id="5" name="Содержимое 4" descr="&amp;Pcy;&amp;ocy;&amp;lcy;&amp;iecy;&amp;zcy;&amp;ncy;&amp;acy;&amp;yacy; &amp;icy;&amp;ncy;&amp;fcy;&amp;ocy;&amp;rcy;&amp;mcy;&amp;acy;&amp;tscy;&amp;icy;&amp;yacy; - Part 52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&amp;Ocy;&amp;tcy;&amp;dcy;&amp;ycy;&amp;khcy; &amp;ncy;&amp;acy; &amp;CHcy;&amp;iecy;&amp;rcy;&amp;ncy;&amp;ocy;&amp;mcy; &amp;mcy;&amp;ocy;&amp;rcy;&amp;iecy;, &amp;chcy;&amp;acy;&amp;scy;&amp;tcy;&amp;ncy;&amp;ycy;&amp;jcy; &amp;scy;&amp;iecy;&amp;kcy;&amp;tcy;&amp;ocy;&amp;rcy;, &amp;Scy;&amp;ocy;&amp;chcy;&amp;i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4214818"/>
            <a:ext cx="3713466" cy="2371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&amp;Ocy;&amp;tcy;&amp;dcy;&amp;ycy;&amp;khcy; &amp;vcy; &amp;ocy;&amp;tcy;&amp;iecy;&amp;lcy;&amp;iecy; &amp;ncy;&amp;acy; &amp;chcy;&amp;iecy;&amp;rcy;&amp;ncy;&amp;ocy;&amp;mcy;&amp;ocy;&amp;rcy;&amp;scy;&amp;kcy;&amp;ocy;&amp;mcy; &amp;pcy;&amp;ocy;&amp;bcy;&amp;iecy;&amp;rcy;&amp;iecy;&amp;zhcy;&amp;softcy;&amp;iecy;, &amp;gcy;&amp;ocy;&amp;rcy;&amp;ocy;&amp;dcy; &amp;YAcy;&amp;lcy;&amp;tcy;&amp;acy;; &amp;fcy;&amp;ocy;&amp;tcy;&amp;ocy; 500079, &amp;fcy;&amp;ocy;&amp;tcy;&amp;ocy;&amp;gcy;&amp;rcy;&amp;acy;&amp;fcy; Dmitriy N.. &amp;Fcy;&amp;ocy;&amp;tcy;&amp;ocy;&amp;bcy;&amp;acy;&amp;ncy;&amp;kcy; &amp;Lcy;&amp;ocy;&amp;rcy;&amp;icy; - &amp;Pcy;&amp;rcy;&amp;ocy;&amp;dcy;&amp;acy;&amp;zhcy;&amp;acy; &amp;fcy;&amp;ocy;&amp;tcy;&amp;ocy;&amp;gcy;&amp;rcy;&amp;acy;&amp;fcy;&amp;icy;&amp;jcy;, &amp;icy;&amp;lcy;&amp;lcy;&amp;yucy;&amp;scy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428736"/>
            <a:ext cx="375414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&amp;Ocy;&amp;tcy;&amp;dcy;&amp;ycy;&amp;khcy; &amp;ncy;&amp;acy; &amp;CHcy;&amp;iecy;&amp;rcy;&amp;ncy;&amp;ocy;&amp;mcy;&amp;ocy;&amp;rcy;&amp;scy;&amp;kcy;&amp;ocy;&amp;mcy; &amp;pcy;&amp;ocy;&amp;bcy;&amp;iecy;&amp;rcy;&amp;iecy;&amp;zhcy;&amp;softcy;&amp;iecy;: &amp;pcy;&amp;rcy;&amp;ocy;&amp;dcy;&amp;acy;&amp;mcy; &amp;vcy; &amp;rcy;&amp;acy;&amp;zcy;&amp;dcy;&amp;iecy;&amp;lcy;&amp;iecy; &amp;Scy;&amp;pcy;&amp;ocy;&amp;rcy;&amp;tcy; &amp;icy; &amp;ocy;&amp;tcy;&amp;dcy;&amp;ycy;&amp;khcy; &amp;pcy;&amp;ocy; &amp;vcy;&amp;ycy;&amp;gcy;&amp;ocy;&amp;dcy;&amp;ncy;&amp;ocy;&amp;jcy; &amp;tscy;&amp;iecy;&amp;ncy;&amp;iecy;, &amp;vcy; &amp;pcy;&amp;rcy;&amp;ocy;&amp;dcy;&amp;acy;&amp;zhcy;&amp;iecy; &amp;Ocy;&amp;tcy;&amp;dcy;&amp;ycy;&amp;khcy; &amp;ncy;&amp;acy; &amp;CHcy;&amp;iecy;&amp;rcy;&amp;ncy;&amp;ocy;&amp;mcy;&amp;ocy;&amp;rcy;&amp;scy;&amp;kcy;&amp;ocy;&amp;mcy; &amp;pcy;&amp;ocy;&amp;bcy;&amp;iecy;&amp;rcy;&amp;iecy;&amp;zhcy;&amp;softcy;&amp;iecy; &amp;scy; &amp;fcy;&amp;ocy;"/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786190"/>
            <a:ext cx="3824286" cy="245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Особенность Азовского моря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Через узкий (всего 3 км) и неглубокий (до 7 м) Керченский пролив осуществляется </a:t>
            </a:r>
            <a:r>
              <a:rPr lang="ru-RU" dirty="0" err="1" smtClean="0"/>
              <a:t>водообмен</a:t>
            </a:r>
            <a:r>
              <a:rPr lang="ru-RU" dirty="0" smtClean="0"/>
              <a:t> с Черным морем. Длительное время Азовское море отличалось необычайной продуктивностью, являясь мировым рекордсменом по запасам рыбы на единицу площади. Этому способствовали </a:t>
            </a:r>
            <a:r>
              <a:rPr lang="ru-RU" dirty="0" err="1" smtClean="0"/>
              <a:t>мелко-водность</a:t>
            </a:r>
            <a:r>
              <a:rPr lang="ru-RU" dirty="0" smtClean="0"/>
              <a:t> моря, хорошая </a:t>
            </a:r>
            <a:r>
              <a:rPr lang="ru-RU" dirty="0" err="1" smtClean="0"/>
              <a:t>прогреваемость</a:t>
            </a:r>
            <a:r>
              <a:rPr lang="ru-RU" dirty="0" smtClean="0"/>
              <a:t> и освещенность всей толщи воды, отличное перемешивание и насыщение вод кислородом. </a:t>
            </a:r>
            <a:endParaRPr lang="ru-RU" dirty="0"/>
          </a:p>
        </p:txBody>
      </p:sp>
      <p:pic>
        <p:nvPicPr>
          <p:cNvPr id="5" name="Содержимое 4" descr="&amp;Gcy;&amp;lcy;&amp;ucy;&amp;bcy;&amp;icy;&amp;ncy;&amp;acy; &amp;Acy;&amp;zcy;&amp;ocy;&amp;vcy;&amp;scy;&amp;kcy;&amp;ocy;&amp;gcy;&amp;ocy; &amp;mcy;&amp;ocy;&amp;rcy;&amp;yacy; &amp;vcy;&amp;scy;&amp;iecy;&amp;gcy;&amp;ocy; 14,4 &amp;mcy;&amp;iecy;&amp;tcy;&amp;rcy;&amp;acy;.. &amp;Fcy;&amp;acy;&amp;kcy;&amp;tcy;&amp;ycy; &amp;icy;&amp;zcy; &amp;zhcy;&amp;icy;&amp;zcy;&amp;ncy;&amp;icy;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468687"/>
            <a:ext cx="4038600" cy="303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Рыбные 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Главными промысловыми видами были осетровые (белуга, осетр, севрюга), судак, лещ, сазан, тарань и сельди. </a:t>
            </a:r>
            <a:endParaRPr lang="ru-RU" dirty="0"/>
          </a:p>
        </p:txBody>
      </p:sp>
      <p:pic>
        <p:nvPicPr>
          <p:cNvPr id="5" name="Содержимое 4" descr="&amp;Ocy;&amp;tcy;&amp;dcy;&amp;ycy;&amp;khcy; &amp;ncy;&amp;acy; &amp;Acy;&amp;zcy;&amp;ocy;&amp;vcy;&amp;scy;&amp;kcy;&amp;ocy;&amp;mcy; &amp;mcy;&amp;ocy;&amp;rcy;&amp;iecy; 2014 - &amp;pcy;&amp;acy;&amp;ncy;&amp;scy;&amp;icy;&amp;ocy;&amp;ncy;&amp;acy;&amp;tcy;&amp;ycy;, &amp;chcy;&amp;acy;&amp;scy;&amp;tcy;&amp;ncy;&amp;ycy;&amp;jcy; &amp;scy;&amp;iecy;&amp;kcy;&amp;tcy;&amp;ocy;&amp;rcy;, &amp;tscy;&amp;iecy;&amp;ncy;&amp;ycy; &amp;ncy;&amp;acy; &amp;zhcy;&amp;icy;&amp;lcy;&amp;softcy;&amp;iecy; - &amp;Ncy;&amp;ocy;&amp;vcy;&amp;ocy;&amp;scy;&amp;tcy;&amp;icy; &amp;Acy;&amp;zcy;&amp;ocy;&amp;vcy;&amp;softcy;&amp;yacy; 15.03.13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571613"/>
            <a:ext cx="368141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Vcy; &amp;Bcy;&amp;iecy;&amp;rcy;&amp;dcy;&amp;yacy;&amp;ncy;&amp;scy;&amp;kcy;&amp;iecy; &amp;ucy;&amp;scy;&amp;tcy;&amp;acy;&amp;ncy;&amp;ocy;&amp;vcy;&amp;yacy;&amp;tcy; &amp;kcy;&amp;vcy;&amp;ocy;&amp;tcy;&amp;ycy; &amp;ncy;&amp;acy; &amp;vcy;&amp;ycy;&amp;lcy;&amp;ocy;&amp;vcy; &amp;rcy;&amp;ycy;&amp;bcy;&amp;ycy; &amp;Ncy;&amp;ocy;&amp;vcy;&amp;ocy;&amp;scy;&amp;tcy;&amp;ncy;&amp;ocy;&amp;jcy; &amp;icy;&amp;ncy;&amp;tcy;&amp;iecy;&amp;rcy;&amp;ncy;&amp;iecy;&amp;tcy;-&amp;pcy;&amp;ocy;&amp;rcy;&amp;tcy;&amp;acy;&amp;l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1522" y="4143380"/>
            <a:ext cx="4502478" cy="2515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297</TotalTime>
  <Words>770</Words>
  <Application>Microsoft Office PowerPoint</Application>
  <PresentationFormat>Экран (4:3)</PresentationFormat>
  <Paragraphs>38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Яркая</vt:lpstr>
      <vt:lpstr>Южные моря России</vt:lpstr>
      <vt:lpstr>В чем заключается своеобразие Черного моря?  </vt:lpstr>
      <vt:lpstr>«двухэтажность»   Черного моря </vt:lpstr>
      <vt:lpstr>Рыбные ресурсы Черного моря </vt:lpstr>
      <vt:lpstr>Новороссийск — крупнейший порт России на Черном море </vt:lpstr>
      <vt:lpstr>Климат</vt:lpstr>
      <vt:lpstr>Рекреационные ресурсы</vt:lpstr>
      <vt:lpstr>Особенность Азовского моря  </vt:lpstr>
      <vt:lpstr>Рыбные  ресурсы</vt:lpstr>
      <vt:lpstr>Проблемы Азовского моря</vt:lpstr>
      <vt:lpstr>Великий Каспий</vt:lpstr>
      <vt:lpstr>Природные особенности Каспия</vt:lpstr>
      <vt:lpstr>Проблемы Каспия</vt:lpstr>
      <vt:lpstr>Дербент — старейший город</vt:lpstr>
      <vt:lpstr>Чем богато Каспийское море?  </vt:lpstr>
      <vt:lpstr>Ресурсы Каспия</vt:lpstr>
      <vt:lpstr>Выводы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Южные моря России</dc:title>
  <cp:lastModifiedBy>UserXP</cp:lastModifiedBy>
  <cp:revision>33</cp:revision>
  <dcterms:modified xsi:type="dcterms:W3CDTF">2015-05-06T08:17:00Z</dcterms:modified>
</cp:coreProperties>
</file>