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8" r:id="rId1"/>
  </p:sldMasterIdLst>
  <p:sldIdLst>
    <p:sldId id="289" r:id="rId2"/>
    <p:sldId id="293" r:id="rId3"/>
    <p:sldId id="294" r:id="rId4"/>
    <p:sldId id="295" r:id="rId5"/>
    <p:sldId id="296" r:id="rId6"/>
    <p:sldId id="257" r:id="rId7"/>
    <p:sldId id="285" r:id="rId8"/>
    <p:sldId id="286" r:id="rId9"/>
    <p:sldId id="288" r:id="rId10"/>
    <p:sldId id="303" r:id="rId11"/>
    <p:sldId id="304" r:id="rId12"/>
    <p:sldId id="308" r:id="rId13"/>
    <p:sldId id="306" r:id="rId14"/>
    <p:sldId id="307" r:id="rId15"/>
    <p:sldId id="309" r:id="rId16"/>
    <p:sldId id="302" r:id="rId17"/>
    <p:sldId id="305" r:id="rId18"/>
    <p:sldId id="301" r:id="rId19"/>
    <p:sldId id="258" r:id="rId20"/>
    <p:sldId id="333" r:id="rId21"/>
    <p:sldId id="363" r:id="rId22"/>
    <p:sldId id="356" r:id="rId23"/>
    <p:sldId id="357" r:id="rId24"/>
    <p:sldId id="358" r:id="rId25"/>
    <p:sldId id="359" r:id="rId26"/>
    <p:sldId id="360" r:id="rId27"/>
    <p:sldId id="361" r:id="rId28"/>
    <p:sldId id="362" r:id="rId29"/>
    <p:sldId id="345" r:id="rId30"/>
    <p:sldId id="334" r:id="rId31"/>
    <p:sldId id="355" r:id="rId32"/>
    <p:sldId id="335" r:id="rId33"/>
    <p:sldId id="336" r:id="rId34"/>
    <p:sldId id="337" r:id="rId35"/>
    <p:sldId id="338" r:id="rId36"/>
    <p:sldId id="331" r:id="rId37"/>
    <p:sldId id="347" r:id="rId38"/>
    <p:sldId id="344" r:id="rId39"/>
    <p:sldId id="339" r:id="rId40"/>
    <p:sldId id="340" r:id="rId41"/>
    <p:sldId id="342" r:id="rId42"/>
    <p:sldId id="265" r:id="rId43"/>
    <p:sldId id="266" r:id="rId44"/>
    <p:sldId id="270" r:id="rId45"/>
    <p:sldId id="290" r:id="rId4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4626" autoAdjust="0"/>
  </p:normalViewPr>
  <p:slideViewPr>
    <p:cSldViewPr>
      <p:cViewPr>
        <p:scale>
          <a:sx n="70" d="100"/>
          <a:sy n="70" d="100"/>
        </p:scale>
        <p:origin x="-1572" y="-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09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elete val="1"/>
            <c:txPr>
              <a:bodyPr/>
              <a:lstStyle/>
              <a:p>
                <a:pPr>
                  <a:defRPr sz="4000"/>
                </a:pPr>
                <a:endParaRPr lang="ru-RU"/>
              </a:p>
            </c:txPr>
          </c:dLbls>
          <c:cat>
            <c:strRef>
              <c:f>Лист1!$A$2:$A$5</c:f>
              <c:strCache>
                <c:ptCount val="3"/>
                <c:pt idx="0">
                  <c:v>Не употребляют</c:v>
                </c:pt>
                <c:pt idx="1">
                  <c:v>Иногда</c:v>
                </c:pt>
                <c:pt idx="2">
                  <c:v>Употребляют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36.700000000000003</c:v>
                </c:pt>
                <c:pt idx="1">
                  <c:v>36.700000000000003</c:v>
                </c:pt>
                <c:pt idx="2">
                  <c:v>26.5</c:v>
                </c:pt>
              </c:numCache>
            </c:numRef>
          </c:val>
        </c:ser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7527208952932005"/>
          <c:y val="5.1874871196655965E-2"/>
          <c:w val="0.22879385946534964"/>
          <c:h val="0.3253860600758246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3200" smtClean="0"/>
                      <a:t>1</a:t>
                    </a:r>
                    <a:r>
                      <a:rPr lang="ru-RU" smtClean="0"/>
                      <a:t>0</a:t>
                    </a:r>
                    <a:endParaRPr lang="ru-RU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32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 ответили</c:v>
                </c:pt>
                <c:pt idx="2">
                  <c:v>Не ответили</c:v>
                </c:pt>
              </c:strCache>
            </c:strRef>
          </c:cat>
          <c:val>
            <c:numRef>
              <c:f>Лист1!$B$2:$B$5</c:f>
              <c:numCache>
                <c:formatCode>dd/mmm</c:formatCode>
                <c:ptCount val="4"/>
                <c:pt idx="0" formatCode="General">
                  <c:v>58</c:v>
                </c:pt>
                <c:pt idx="1">
                  <c:v>22</c:v>
                </c:pt>
                <c:pt idx="2" formatCode="General">
                  <c:v>22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D5F4E-2AF3-49F3-8E23-CB58B098A6C0}" type="datetimeFigureOut">
              <a:rPr lang="ru-RU"/>
              <a:pPr>
                <a:defRPr/>
              </a:pPr>
              <a:t>06.05.2015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89FFE-D25C-489F-842D-81DF597DD2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F5841-E6E4-476A-B15D-4A5E13E96E27}" type="datetimeFigureOut">
              <a:rPr lang="ru-RU"/>
              <a:pPr>
                <a:defRPr/>
              </a:pPr>
              <a:t>06.05.2015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6DC54-AD55-4CB1-AF9D-01157E08A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791200" y="457200"/>
            <a:ext cx="18288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457200"/>
            <a:ext cx="53340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67191-5CD9-491D-B8AA-0EA1AB888879}" type="datetimeFigureOut">
              <a:rPr lang="ru-RU"/>
              <a:pPr>
                <a:defRPr/>
              </a:pPr>
              <a:t>06.05.2015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8923F-8EC4-4AC1-B13A-2FBAFEB6D4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A7099-6E7E-44D1-9130-3128E46858C5}" type="datetimeFigureOut">
              <a:rPr lang="ru-RU"/>
              <a:pPr>
                <a:defRPr/>
              </a:pPr>
              <a:t>06.05.2015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4DCCF-5947-4326-980E-DF52C790D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44E5B-1CFE-4B06-A1B3-9B427996FEA1}" type="datetimeFigureOut">
              <a:rPr lang="ru-RU"/>
              <a:pPr>
                <a:defRPr/>
              </a:pPr>
              <a:t>06.05.2015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05EED-FEC3-45E1-8307-F07FAB482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828800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8600" y="1828800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E7364-2DB7-4154-9012-D9942C6295B0}" type="datetimeFigureOut">
              <a:rPr lang="ru-RU"/>
              <a:pPr>
                <a:defRPr/>
              </a:pPr>
              <a:t>06.05.2015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E04BF-6B8D-4463-B88E-9DA135C1F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5DEC-4330-4D33-88B3-513540D7CEBF}" type="datetimeFigureOut">
              <a:rPr lang="ru-RU"/>
              <a:pPr>
                <a:defRPr/>
              </a:pPr>
              <a:t>06.05.2015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A4923-ADA4-42C6-9711-5FE0CBCB5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51445-B51F-4284-B2CF-BE5F1303EF0E}" type="datetimeFigureOut">
              <a:rPr lang="ru-RU"/>
              <a:pPr>
                <a:defRPr/>
              </a:pPr>
              <a:t>06.05.2015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FC32F-FEFB-4958-A82F-62D92C2C1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FABE0-247A-4985-A5E8-EA6B356D713A}" type="datetimeFigureOut">
              <a:rPr lang="ru-RU"/>
              <a:pPr>
                <a:defRPr/>
              </a:pPr>
              <a:t>06.05.2015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2B263-E055-4E2D-B103-938CBAB4D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BDA97-39D7-41C6-87EC-DF0BE11D245B}" type="datetimeFigureOut">
              <a:rPr lang="ru-RU"/>
              <a:pPr>
                <a:defRPr/>
              </a:pPr>
              <a:t>06.05.2015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BFD9D-7310-4001-851E-B557EC460F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D40B5-3BD6-44B8-85C3-C6182F42A6AE}" type="datetimeFigureOut">
              <a:rPr lang="ru-RU"/>
              <a:pPr>
                <a:defRPr/>
              </a:pPr>
              <a:t>06.05.2015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D9A3D-1479-48EE-94A5-755D8E726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457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828800"/>
            <a:ext cx="7315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00CC"/>
                </a:solidFill>
                <a:latin typeface="+mn-lt"/>
              </a:defRPr>
            </a:lvl1pPr>
          </a:lstStyle>
          <a:p>
            <a:pPr>
              <a:defRPr/>
            </a:pPr>
            <a:fld id="{30F2C2DA-8C9A-4CF3-86BA-2C43778E2BAD}" type="datetimeFigureOut">
              <a:rPr lang="ru-RU"/>
              <a:pPr>
                <a:defRPr/>
              </a:pPr>
              <a:t>06.05.2015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096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CC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CC"/>
                </a:solidFill>
                <a:latin typeface="+mn-lt"/>
              </a:defRPr>
            </a:lvl1pPr>
          </a:lstStyle>
          <a:p>
            <a:pPr>
              <a:defRPr/>
            </a:pPr>
            <a:fld id="{F0CFFAF9-DC26-47B5-B8C9-B4ED63040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0000C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0000CC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00CC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00CC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14313" y="4572000"/>
            <a:ext cx="7672387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i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6000750"/>
            <a:ext cx="7115175" cy="8572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500" dirty="0" err="1" smtClean="0"/>
              <a:t>Коелга</a:t>
            </a:r>
            <a:r>
              <a:rPr lang="ru-RU" sz="2500" dirty="0" smtClean="0"/>
              <a:t> 2015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980728"/>
            <a:ext cx="45720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Исследовательский проект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solidFill>
                  <a:srgbClr val="C00000"/>
                </a:solidFill>
                <a:latin typeface="Arial Black" pitchFamily="34" charset="0"/>
              </a:rPr>
              <a:t>Охрана русского языка. Нужна ли она сегодня?</a:t>
            </a:r>
            <a:endParaRPr lang="ru-RU" sz="44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4397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Сленг</a:t>
            </a: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71500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Термин  "сленг" появился в русской лексикологии относительно недавно; в отличие от "жаргона" он не зафиксирован ни в Словаре Даля, ни в Энциклопедии Брокгауза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Ефрона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Проникновение этого слова в русский язык было связано с изучением англоязычных культур.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процессе изучения живого разговорного языка стало понятно, что понятия "жаргона" и "арго"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исторически указывают на ограниченность группы их носителей, а также на узость семантического поля лексических единиц.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 сленгом понимают разновидность разговорной речи, оцениваемую обществом как подчеркнуто неофициальная ("бытовая", "фамильярная", "доверительная").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507037"/>
          </a:xfrm>
        </p:spPr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Таким образом, сленг, по мнению многих исследователей, является вторичным образованием по сравнению с жаргонами и арго, адаптирующим к своим нуждам заимствованные единицы.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Значение слова "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сленг" близко к понятиям "разговорной речи" и "просторечия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", однако в отличие от них оно имеет ощутимую социальную маркировку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Тем не менее, далеко не все исследователи допускают возможность считать сленг одним из  многочисленных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социолектов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Опираясь на данные терминологии, можно сделать вывод: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средством общения в подростковой среде следует считать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СЛЕНГ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а не арго или жаргон.</a:t>
            </a:r>
          </a:p>
          <a:p>
            <a:pPr marL="365760" indent="-256032" fontAlgn="auto">
              <a:spcAft>
                <a:spcPts val="0"/>
              </a:spcAft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4429125" cy="6858000"/>
          </a:xfrm>
        </p:spPr>
        <p:txBody>
          <a:bodyPr>
            <a:normAutofit fontScale="700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Дидро говорит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 молодые люди "вынуждены говорить обо всем при помощи весьма незначительного количества терминов, благодаря чему они употребляют иногда некоторые из них очень удачно".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потому вместо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общеупотребимого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"поесть"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молодежном сленге скажут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"подточить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 (как гусеница ест и одновременно стачивает, срезает слой за слоем части листа); вместо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"хорошо"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"шоколадно"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(поскольку, что может быть лучше и слаще для ребенка, чем шоколад);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вместо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"не понимать"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или "заикаться" -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"буксовать"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(вспоминая о том, как буксует машина на скользкой дороге) и т.д.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i="1" dirty="0" smtClean="0"/>
          </a:p>
        </p:txBody>
      </p:sp>
      <p:pic>
        <p:nvPicPr>
          <p:cNvPr id="25603" name="Picture 8" descr="Картинка 10 из 76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0"/>
            <a:ext cx="4714875" cy="630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1. Развитие компьютерных технологий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0" y="1357313"/>
            <a:ext cx="3886200" cy="5500687"/>
          </a:xfrm>
        </p:spPr>
        <p:txBody>
          <a:bodyPr>
            <a:normAutofit fontScale="700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Интернет, его широкие возможности, быстро развивающиеся компьютерные технологии всегда привлекали молодых людей. В связи с этим появляется много новых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сленгизмов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Вот некоторые из них: 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Вирусняк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компьютерный вирус,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тырнет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нэтик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Интернет,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смайлы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смешные мордочки в чатах,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глюк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системы,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глючит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неполадки в работе компьютера,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мыло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кинуть в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офф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оставить сообщение,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юмылить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посылать письма по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блохи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ошибки в программе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038600" y="1143000"/>
            <a:ext cx="4533900" cy="4800600"/>
          </a:xfrm>
        </p:spPr>
        <p:txBody>
          <a:bodyPr/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Фотожаба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Фотошоп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оперативка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операционная система, </a:t>
            </a:r>
            <a:r>
              <a:rPr lang="ru-RU" sz="20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мыха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компьютерная мышка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Юзер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пользователь компьютером, </a:t>
            </a:r>
            <a:r>
              <a:rPr lang="ru-RU" sz="20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геймер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игрок, 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форточки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всплывающие окна, 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железо, железяки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компьютер, </a:t>
            </a:r>
            <a:r>
              <a:rPr lang="ru-RU" sz="20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гамить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играть.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7413" name="Picture 5" descr="Картинка 18 из 64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4200" y="3857625"/>
            <a:ext cx="47498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2" grpId="0" build="p" autoUpdateAnimBg="0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2.Английский язык, немецкий и французский языки.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71625"/>
            <a:ext cx="8229600" cy="5072063"/>
          </a:xfrm>
        </p:spPr>
        <p:txBody>
          <a:bodyPr>
            <a:normAutofit fontScale="550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многие молодёжные слова – это слова, которые заимствованы с английского языка, но так и не переведены на русский язык. Интересно следующее: сленг понимают даже те люди, которые никогда в жизни не учили английский язык, настолько сленг  влился в современную речь.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Ноу</a:t>
            </a:r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проблемз</a:t>
            </a:r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No problems</a:t>
            </a:r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 - Без проблем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Плиз</a:t>
            </a:r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о’кей</a:t>
            </a:r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сори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 некоторых английских слов наблюдаются русские элементы словообразования. Например, следующие выражения: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Фейсом</a:t>
            </a:r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об </a:t>
            </a:r>
            <a:r>
              <a:rPr lang="ru-RU" sz="4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тейбл</a:t>
            </a:r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– лицом об стол (головой об стену), </a:t>
            </a:r>
            <a:r>
              <a:rPr lang="ru-RU" sz="4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фейс</a:t>
            </a:r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– лицо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48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Картинка 7 из 45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28875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Прямоугольник 4"/>
          <p:cNvSpPr>
            <a:spLocks noChangeArrowheads="1"/>
          </p:cNvSpPr>
          <p:nvPr/>
        </p:nvSpPr>
        <p:spPr bwMode="auto">
          <a:xfrm>
            <a:off x="2286000" y="1858963"/>
            <a:ext cx="6000750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5125" indent="-255588">
              <a:buFont typeface="Wingdings 3" pitchFamily="18" charset="2"/>
              <a:buChar char="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статье «Современный русский литературный язык» (1939г.) академик Л.В.Щерба писал об этом так: </a:t>
            </a:r>
            <a:r>
              <a:rPr lang="ru-RU" sz="2800" dirty="0">
                <a:solidFill>
                  <a:srgbClr val="00B050"/>
                </a:solidFill>
                <a:latin typeface="Monotype Corsiva" pitchFamily="66" charset="0"/>
              </a:rPr>
              <a:t>«Литературный язык принимает многое, навязываемое ему разговорным языком и диалектами, и таким образом и совершается его развитие, но лишь тогда, когда он приспособил новое к своей системе, подправив и переделав его соответствующим образом».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304800" y="357188"/>
            <a:ext cx="4052888" cy="6215062"/>
          </a:xfrm>
        </p:spPr>
        <p:txBody>
          <a:bodyPr>
            <a:normAutofit fontScale="700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Арго </a:t>
            </a:r>
            <a:r>
              <a:rPr lang="ru-RU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это тайный язык, которым пользуются члены закрытой группы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низы общества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а 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жаргон - атрибут негерметичной группы - это социальный диалект определенной возрастной общности или профессиональной корпорации.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b="1" u="sng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настоящее время (с середины 60 -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годов) уже нельзя говорить о жаргоне как замкнутом речевом обиходе какой-либо социальной группы: жаргон молодежи - скорее сниженный стиль речи, средство непринужденного общения в кругу сверстников"</a:t>
            </a:r>
            <a:endParaRPr lang="ru-RU" sz="3200" b="1" u="sng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4" descr="Картинка 15 из 64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6413" y="1643063"/>
            <a:ext cx="4827587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332656"/>
            <a:ext cx="8124825" cy="5715000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None/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692697"/>
            <a:ext cx="4572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Зафиксированное  в словаре Даля слово "жаргон" воспринимается как заимствование из французского языка и соответственно просто переводится  как "наречье", "говор", "произношение", "местная речь».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 природе молодежного жаргона, который привлекает пристальное внимание исследователей, существуют различные мнения. Некоторые лингвисты отказывают жаргону в систематичности и целостности, представляя его как "особый словарь" некой социальной группы.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Жаргон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786437"/>
          </a:xfrm>
        </p:spPr>
        <p:txBody>
          <a:bodyPr>
            <a:normAutofit fontScale="325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1200" dirty="0" smtClean="0">
                <a:solidFill>
                  <a:srgbClr val="0070C0"/>
                </a:solidFill>
              </a:rPr>
              <a:t>М.Копыленко пишет: </a:t>
            </a:r>
            <a:r>
              <a:rPr lang="ru-RU" sz="11200" b="1" dirty="0" smtClean="0">
                <a:solidFill>
                  <a:srgbClr val="002060"/>
                </a:solidFill>
                <a:latin typeface="Monotype Corsiva" pitchFamily="66" charset="0"/>
              </a:rPr>
              <a:t>"Значительная часть носителей русского языка в возрасте от 14-15 до 24-25 лет употребляет в общении со сверстниками несколько сот специфических слов и </a:t>
            </a:r>
            <a:r>
              <a:rPr lang="ru-RU" sz="11200" b="1" dirty="0" err="1" smtClean="0">
                <a:solidFill>
                  <a:srgbClr val="002060"/>
                </a:solidFill>
                <a:latin typeface="Monotype Corsiva" pitchFamily="66" charset="0"/>
              </a:rPr>
              <a:t>сильноидиоматических</a:t>
            </a:r>
            <a:r>
              <a:rPr lang="ru-RU" sz="11200" b="1" dirty="0" smtClean="0">
                <a:solidFill>
                  <a:srgbClr val="002060"/>
                </a:solidFill>
                <a:latin typeface="Monotype Corsiva" pitchFamily="66" charset="0"/>
              </a:rPr>
              <a:t> словосочетаний, именуемых молодежным жаргоном.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3400" dirty="0" smtClean="0"/>
              <a:t>                   </a:t>
            </a:r>
            <a:endParaRPr lang="ru-RU" sz="3400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sz="3400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188640"/>
            <a:ext cx="7315200" cy="85725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Скверна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071563"/>
            <a:ext cx="7124700" cy="55721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latin typeface="Times New Roman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Скверна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мерзость, гадость, пакость, всё гнусное, противное, отвратительное, непотребное, что мерзит плотски и духовно; нечистота, грязь и гниль, тление, мертвечина, извержения, кал, смрад, вонь, непотребство, разврат, нравственное растление, всё богопротивное.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(Из словаря В.И. Даля)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5" descr="Картинка 1 из 633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13" y="0"/>
            <a:ext cx="207168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2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Паспорт проектной  работы.</a:t>
            </a: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Название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Охрана русского языка. Нужна ли она сегодня?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Руководитель проекта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Булгакова Г.М.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Учебный предмет в рамках проекта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русский язык.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Учебные  дисциплины, близкие к теме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литература, история.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 проектной группы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обучающиеся 6 класса: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Тибилиус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Аня,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Ловыгина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Лена, Мальцев Ваня,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Шурубура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Женя,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Климин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Лёва,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Шабунин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Игорь.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исследовательский.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анализ речи современных школьников и общественности с точки зрения количественного и качественного использования ими ненормативной лексики.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провели опрос среди жителей с.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Коелга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обучающихся школы «Эврика».</a:t>
            </a:r>
          </a:p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Нами были опрошены продавцы и покупатели 13 магазинов, работники почты, детской школы искусств, библиотеки, учителя общеобразовательной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школы, детского сада «Солнышко», родители. Некоторые категорически отказывались участвовать в опросе.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Количество опрошенных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: 117  человек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 опрошенных: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от 10 до 60  лет.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/>
          </a:bodyPr>
          <a:lstStyle/>
          <a:p>
            <a:pPr marL="0" lvl="0" indent="0">
              <a:spcBef>
                <a:spcPct val="0"/>
              </a:spcBef>
              <a:buNone/>
              <a:tabLst>
                <a:tab pos="228600" algn="l"/>
              </a:tabLst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Участники опроса считают, что нужно говорить правильно, потому что </a:t>
            </a:r>
          </a:p>
          <a:p>
            <a:pPr marL="0" lvl="0" indent="0" eaLnBrk="0" hangingPunct="0">
              <a:spcBef>
                <a:spcPct val="0"/>
              </a:spcBef>
              <a:tabLst>
                <a:tab pos="228600" algn="l"/>
              </a:tabLst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правильная речь показывает красоту русского языка; </a:t>
            </a:r>
          </a:p>
          <a:p>
            <a:pPr marL="0" lvl="0" indent="0" eaLnBrk="0" hangingPunct="0">
              <a:spcBef>
                <a:spcPct val="0"/>
              </a:spcBef>
              <a:tabLst>
                <a:tab pos="228600" algn="l"/>
              </a:tabLst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говорит об образованности человека;</a:t>
            </a:r>
          </a:p>
          <a:p>
            <a:pPr marL="0" lvl="0" indent="0" eaLnBrk="0" hangingPunct="0">
              <a:spcBef>
                <a:spcPct val="0"/>
              </a:spcBef>
              <a:tabLst>
                <a:tab pos="228600" algn="l"/>
              </a:tabLst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помогает людям понимать друг друга.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Спросив у жителей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с.Коелга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исправят ли они собеседника, если он допустит ошибку, мы узнали,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58 %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исправят,  </a:t>
            </a:r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 16 %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- нет. А </a:t>
            </a:r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11%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- иногда исправят. Остальные на этот вопрос не ответили.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5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Те, кто исправят ошибку, сделают это, потому что</a:t>
            </a:r>
          </a:p>
          <a:p>
            <a:pPr lvl="0"/>
            <a:r>
              <a:rPr lang="ru-RU" dirty="0" smtClean="0"/>
              <a:t> нужно уважать свой родной язык;</a:t>
            </a:r>
          </a:p>
          <a:p>
            <a:pPr lvl="0"/>
            <a:r>
              <a:rPr lang="ru-RU" dirty="0" smtClean="0"/>
              <a:t> чтобы человек знал, как говорить правильно;</a:t>
            </a:r>
          </a:p>
          <a:p>
            <a:pPr lvl="0"/>
            <a:r>
              <a:rPr lang="ru-RU" dirty="0" smtClean="0"/>
              <a:t>чтобы в дальнейшем человек не допускал ошибок;</a:t>
            </a:r>
          </a:p>
          <a:p>
            <a:pPr lvl="0"/>
            <a:r>
              <a:rPr lang="ru-RU" dirty="0" smtClean="0"/>
              <a:t>исправят, если уверены, что это ошибка;</a:t>
            </a:r>
          </a:p>
          <a:p>
            <a:pPr lvl="0"/>
            <a:r>
              <a:rPr lang="ru-RU" dirty="0" smtClean="0"/>
              <a:t>приятно слушать, когда человек говорит правильно;</a:t>
            </a:r>
          </a:p>
          <a:p>
            <a:pPr lvl="0"/>
            <a:r>
              <a:rPr lang="ru-RU" dirty="0" smtClean="0"/>
              <a:t>это плохо, когда говорят неправильно;</a:t>
            </a:r>
          </a:p>
          <a:p>
            <a:pPr lvl="0"/>
            <a:r>
              <a:rPr lang="ru-RU" dirty="0" smtClean="0"/>
              <a:t>чтобы говорящий обратил внимание на допущенную ошибку;</a:t>
            </a:r>
          </a:p>
          <a:p>
            <a:pPr lvl="0"/>
            <a:r>
              <a:rPr lang="ru-RU" dirty="0" smtClean="0"/>
              <a:t>не могу слушать неправильную речь;</a:t>
            </a:r>
          </a:p>
          <a:p>
            <a:pPr lvl="0"/>
            <a:r>
              <a:rPr lang="ru-RU" dirty="0" smtClean="0"/>
              <a:t>режет слух;</a:t>
            </a:r>
          </a:p>
          <a:p>
            <a:pPr lvl="0"/>
            <a:r>
              <a:rPr lang="ru-RU" dirty="0" smtClean="0"/>
              <a:t>чтобы поделиться знаниями;</a:t>
            </a:r>
          </a:p>
          <a:p>
            <a:pPr lvl="0"/>
            <a:r>
              <a:rPr lang="ru-RU" dirty="0" smtClean="0"/>
              <a:t>для справедливости;</a:t>
            </a:r>
          </a:p>
          <a:p>
            <a:pPr lvl="0"/>
            <a:r>
              <a:rPr lang="ru-RU" dirty="0" smtClean="0"/>
              <a:t>человек, говорящий на русском языке, ни в коем случае не должен допускать ошибки в речи;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должен знать свой язык и его грамматику, так как грамотность украшает человека;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в жизни всё делать правильно;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в следующий раз знал, как говорить правильно;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слышать нормальную человеческую речь;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обида за незнание русского языка;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проявление  невоспитанности, когда человек говорит неправильно;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стремиться к лучшему;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грамотным человеком приятно общаться;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иначе русский язык совсем забудется;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терпеть не могу безграмотных; сама грамотностью обладаю и других учить буду.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 fontScale="85000" lnSpcReduction="20000"/>
          </a:bodyPr>
          <a:lstStyle/>
          <a:p>
            <a:r>
              <a:rPr lang="ru-RU" sz="3500" dirty="0" smtClean="0">
                <a:solidFill>
                  <a:srgbClr val="FF0000"/>
                </a:solidFill>
              </a:rPr>
              <a:t>А ответившие, что нет, назвали следующие причины 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уважения к собеседнику;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как не имеют необходимых знаний;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считают это некорректным;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привыкла поправлять;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и так нравится;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так понимаю, о чём говорят;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хочу показаться умником;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сам думает.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образом, мы выяснили, что большинство жителей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с.Коелга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считают, что необходимо говорить правильно.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304800" y="285750"/>
            <a:ext cx="7981950" cy="565785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Акция «говори правильно»!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Звонит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Красивее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Каталог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Торты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Жалюзи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Договор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Квартал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Звонишь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Облегчить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Баловать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Средства</a:t>
            </a:r>
          </a:p>
          <a:p>
            <a:endParaRPr lang="ru-RU" dirty="0" smtClean="0"/>
          </a:p>
        </p:txBody>
      </p:sp>
      <p:pic>
        <p:nvPicPr>
          <p:cNvPr id="3" name="Picture 2" descr="C:\Users\Жогло.Жогло-ПК\Desktop\imag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26672">
            <a:off x="3685621" y="2113808"/>
            <a:ext cx="3108706" cy="403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 fontScale="92500" lnSpcReduction="10000"/>
          </a:bodyPr>
          <a:lstStyle/>
          <a:p>
            <a:pPr marL="0" lvl="0" indent="449263" algn="ctr">
              <a:spcBef>
                <a:spcPct val="0"/>
              </a:spcBef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Результаты:</a:t>
            </a: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49263" eaLnBrk="0" hangingPunct="0">
              <a:spcBef>
                <a:spcPct val="0"/>
              </a:spcBef>
              <a:buNone/>
            </a:pPr>
            <a:r>
              <a:rPr lang="ru-RU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Допустили ошибки: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49263" eaLnBrk="0" hangingPunct="0">
              <a:spcBef>
                <a:spcPct val="0"/>
              </a:spcBef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звонит – 21%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49263" eaLnBrk="0" hangingPunct="0">
              <a:spcBef>
                <a:spcPct val="0"/>
              </a:spcBef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красивее – 42%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49263" eaLnBrk="0" hangingPunct="0">
              <a:spcBef>
                <a:spcPct val="0"/>
              </a:spcBef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каталог – 34%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49263" eaLnBrk="0" hangingPunct="0">
              <a:spcBef>
                <a:spcPct val="0"/>
              </a:spcBef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торты – 24%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49263" eaLnBrk="0" hangingPunct="0">
              <a:spcBef>
                <a:spcPct val="0"/>
              </a:spcBef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жалюзи – 51%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49263" eaLnBrk="0" hangingPunct="0">
              <a:spcBef>
                <a:spcPct val="0"/>
              </a:spcBef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договор -43%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49263" eaLnBrk="0" hangingPunct="0">
              <a:spcBef>
                <a:spcPct val="0"/>
              </a:spcBef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квартал -54%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49263" eaLnBrk="0" hangingPunct="0">
              <a:spcBef>
                <a:spcPct val="0"/>
              </a:spcBef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звонишь -25%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49263" eaLnBrk="0" hangingPunct="0">
              <a:spcBef>
                <a:spcPct val="0"/>
              </a:spcBef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облегчить -53%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49263" eaLnBrk="0" hangingPunct="0">
              <a:spcBef>
                <a:spcPct val="0"/>
              </a:spcBef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баловать -73%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49263" eaLnBrk="0" hangingPunct="0">
              <a:spcBef>
                <a:spcPct val="0"/>
              </a:spcBef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средства -37%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/>
          </a:bodyPr>
          <a:lstStyle/>
          <a:p>
            <a:pPr marL="0" lvl="0" indent="449263" eaLnBrk="0" hangingPunct="0">
              <a:spcBef>
                <a:spcPct val="0"/>
              </a:spcBef>
              <a:buNone/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 сожалению, звучащее слово, которое способствовало формированию культуры речи детей и взрослых, ушло в прошлое.     </a:t>
            </a:r>
            <a:endParaRPr lang="ru-RU" sz="16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49263" algn="ctr" eaLnBrk="0" hangingPunct="0">
              <a:spcBef>
                <a:spcPct val="0"/>
              </a:spcBef>
              <a:buNone/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Помочь в такой ситуации может только 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орфоэпический словарь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449263" eaLnBrk="0" hangingPunct="0">
              <a:spcBef>
                <a:spcPct val="0"/>
              </a:spcBef>
              <a:buNone/>
            </a:pPr>
            <a:endParaRPr lang="ru-RU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49263" algn="ctr" eaLnBrk="0" hangingPunct="0">
              <a:spcBef>
                <a:spcPct val="0"/>
              </a:spcBef>
              <a:buNone/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Заглядывайте  в него почаще!</a:t>
            </a:r>
            <a:endParaRPr lang="ru-RU" sz="16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None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Бранные слова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3125" y="1828800"/>
            <a:ext cx="6357938" cy="48863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Бранные слова оскорбляют уста, из которых исходят, столько же, сколько уши, в которые входят»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Екатерина Великая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5" descr="Картинка 1 из 64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2428875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2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 Познакомиться с теоретическими работами по жаргонизмам и заимствованиям;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Определить, выделить и описать источники жаргонизмов;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Описать иноязычные заимствования и жаргонно-арготическую лексику в радио- и телепередачах.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None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Из числа опрошенных  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36,7%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не употребляют бранные слова; </a:t>
            </a:r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36,7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иногда употребляют, а 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26, 5%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употребляют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ctr" fontAlgn="auto"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Цифры не радуют.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2"/>
          <p:cNvGraphicFramePr>
            <a:graphicFrameLocks noGrp="1"/>
          </p:cNvGraphicFramePr>
          <p:nvPr>
            <p:ph idx="1"/>
          </p:nvPr>
        </p:nvGraphicFramePr>
        <p:xfrm>
          <a:off x="179512" y="428625"/>
          <a:ext cx="8472487" cy="642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Где Вы чаще всего </a:t>
            </a:r>
            <a:r>
              <a:rPr lang="ru-RU" b="1" i="1" dirty="0" smtClean="0">
                <a:solidFill>
                  <a:srgbClr val="FF0000"/>
                </a:solidFill>
              </a:rPr>
              <a:t>слышите жаргонные слова</a:t>
            </a:r>
            <a:r>
              <a:rPr lang="ru-RU" dirty="0" smtClean="0">
                <a:solidFill>
                  <a:srgbClr val="FF0000"/>
                </a:solidFill>
              </a:rPr>
              <a:t>?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На работе - 7 </a:t>
            </a:r>
          </a:p>
          <a:p>
            <a:pPr lvl="0"/>
            <a:r>
              <a:rPr lang="ru-RU" dirty="0" smtClean="0"/>
              <a:t>На улице - 51 </a:t>
            </a:r>
          </a:p>
          <a:p>
            <a:pPr lvl="0"/>
            <a:r>
              <a:rPr lang="ru-RU" dirty="0" smtClean="0"/>
              <a:t>Общественные места - 7 </a:t>
            </a:r>
          </a:p>
          <a:p>
            <a:pPr lvl="0"/>
            <a:r>
              <a:rPr lang="ru-RU" dirty="0" smtClean="0"/>
              <a:t>Радио и телевидение - 7 </a:t>
            </a:r>
          </a:p>
          <a:p>
            <a:pPr lvl="0"/>
            <a:r>
              <a:rPr lang="ru-RU" dirty="0" smtClean="0"/>
              <a:t>Везде - 30 </a:t>
            </a:r>
          </a:p>
          <a:p>
            <a:pPr marL="365760" indent="-256032" fontAlgn="auto">
              <a:spcAft>
                <a:spcPts val="0"/>
              </a:spcAft>
              <a:buNone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Школа - 12</a:t>
            </a:r>
          </a:p>
          <a:p>
            <a:pPr lvl="0"/>
            <a:r>
              <a:rPr lang="ru-RU" dirty="0" smtClean="0"/>
              <a:t>Среди друзей - 14</a:t>
            </a:r>
          </a:p>
          <a:p>
            <a:pPr lvl="0"/>
            <a:r>
              <a:rPr lang="ru-RU" dirty="0" smtClean="0"/>
              <a:t>В магазине - 2</a:t>
            </a:r>
          </a:p>
          <a:p>
            <a:pPr lvl="0"/>
            <a:r>
              <a:rPr lang="ru-RU" dirty="0" smtClean="0"/>
              <a:t>Дома - 2 </a:t>
            </a:r>
          </a:p>
          <a:p>
            <a:pPr lvl="0"/>
            <a:r>
              <a:rPr lang="ru-RU" dirty="0" smtClean="0"/>
              <a:t>Интернет - 3</a:t>
            </a:r>
          </a:p>
          <a:p>
            <a:pPr lvl="0"/>
            <a:r>
              <a:rPr lang="ru-RU" dirty="0" smtClean="0"/>
              <a:t>Транспорт -1</a:t>
            </a:r>
          </a:p>
          <a:p>
            <a:pPr lvl="0"/>
            <a:r>
              <a:rPr lang="ru-RU" dirty="0" smtClean="0"/>
              <a:t> От себя -1</a:t>
            </a:r>
          </a:p>
          <a:p>
            <a:pPr lvl="0"/>
            <a:r>
              <a:rPr lang="ru-RU" dirty="0" smtClean="0"/>
              <a:t>Нигде - 4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u="sng" dirty="0" smtClean="0">
                <a:solidFill>
                  <a:srgbClr val="FF0000"/>
                </a:solidFill>
              </a:rPr>
              <a:t>Вот основные причины употребления жаргонных и бранных слов в речи: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pPr lvl="0"/>
            <a:r>
              <a:rPr lang="ru-RU" dirty="0" smtClean="0"/>
              <a:t>все употребляют, и я тоже</a:t>
            </a:r>
          </a:p>
          <a:p>
            <a:pPr lvl="0"/>
            <a:r>
              <a:rPr lang="ru-RU" dirty="0" smtClean="0"/>
              <a:t>чтобы кратко изложить мысли</a:t>
            </a:r>
          </a:p>
          <a:p>
            <a:pPr lvl="0"/>
            <a:r>
              <a:rPr lang="ru-RU" dirty="0" smtClean="0"/>
              <a:t>привычка</a:t>
            </a:r>
          </a:p>
          <a:p>
            <a:pPr lvl="0"/>
            <a:r>
              <a:rPr lang="ru-RU" dirty="0" smtClean="0"/>
              <a:t>не хватает в речи нормальных слов</a:t>
            </a:r>
          </a:p>
          <a:p>
            <a:pPr lvl="0"/>
            <a:r>
              <a:rPr lang="ru-RU" dirty="0" smtClean="0"/>
              <a:t>спонтанно</a:t>
            </a:r>
          </a:p>
          <a:p>
            <a:pPr lvl="0"/>
            <a:r>
              <a:rPr lang="ru-RU" dirty="0" smtClean="0"/>
              <a:t>нравится</a:t>
            </a:r>
          </a:p>
          <a:p>
            <a:pPr lvl="0"/>
            <a:r>
              <a:rPr lang="ru-RU" dirty="0" smtClean="0"/>
              <a:t>передать эмоции</a:t>
            </a:r>
          </a:p>
          <a:p>
            <a:pPr marL="365760" indent="-256032" fontAlgn="auto">
              <a:spcAft>
                <a:spcPts val="0"/>
              </a:spcAft>
              <a:buNone/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смешно</a:t>
            </a:r>
          </a:p>
          <a:p>
            <a:pPr lvl="0"/>
            <a:r>
              <a:rPr lang="ru-RU" dirty="0" smtClean="0"/>
              <a:t>когда собеседники не понимают нормальных слов</a:t>
            </a:r>
          </a:p>
          <a:p>
            <a:pPr lvl="0"/>
            <a:r>
              <a:rPr lang="ru-RU" dirty="0" smtClean="0"/>
              <a:t>для связки слов</a:t>
            </a:r>
          </a:p>
          <a:p>
            <a:pPr lvl="0"/>
            <a:r>
              <a:rPr lang="ru-RU" dirty="0" smtClean="0"/>
              <a:t>чтобы  акцентировать внимание собеседника на чём-то важном</a:t>
            </a:r>
          </a:p>
          <a:p>
            <a:pPr lvl="0"/>
            <a:r>
              <a:rPr lang="ru-RU" dirty="0" smtClean="0"/>
              <a:t>не все понимают русский язык</a:t>
            </a:r>
          </a:p>
          <a:p>
            <a:pPr lvl="0"/>
            <a:r>
              <a:rPr lang="ru-RU" dirty="0" smtClean="0"/>
              <a:t>для ясности</a:t>
            </a:r>
          </a:p>
          <a:p>
            <a:pPr lvl="0"/>
            <a:r>
              <a:rPr lang="ru-RU" dirty="0" smtClean="0"/>
              <a:t>так проще разговаривать</a:t>
            </a:r>
          </a:p>
          <a:p>
            <a:pPr lvl="0"/>
            <a:r>
              <a:rPr lang="ru-RU" dirty="0" smtClean="0"/>
              <a:t>это норма для меня</a:t>
            </a:r>
          </a:p>
          <a:p>
            <a:pPr lvl="0"/>
            <a:r>
              <a:rPr lang="ru-RU" dirty="0" smtClean="0"/>
              <a:t>доходит лучше</a:t>
            </a:r>
          </a:p>
          <a:p>
            <a:pPr lvl="0"/>
            <a:r>
              <a:rPr lang="ru-RU" dirty="0" smtClean="0"/>
              <a:t>для простоты общения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Правильно ли говорят, что злые дела начинаются со злых слов?</a:t>
            </a:r>
          </a:p>
          <a:p>
            <a:pPr>
              <a:buNone/>
            </a:pPr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58%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-говорят « да » (68ч)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9,5%-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говорит « нет » (11ч).  И всего </a:t>
            </a:r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0,5%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)человека ответили, что не всегда. Остальные на этот вопрос не ответили </a:t>
            </a:r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22%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313" y="285750"/>
          <a:ext cx="8472487" cy="642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2000" dirty="0" smtClean="0">
                <a:solidFill>
                  <a:srgbClr val="FF0000"/>
                </a:solidFill>
              </a:rPr>
              <a:t>Наш язык – важнейшая часть нашего общего поведения в жизни…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Д.С.Лихачёв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Получается, что многие даже не догадываются, что существует научно доказанная цепочка: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Внутренний мир     -----        слово               поступок   -----           характер    -------          судьба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это значит, что от сквернословия нужно избавляться!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5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Те, кто исправят ошибку, сделают это, потому что</a:t>
            </a:r>
          </a:p>
          <a:p>
            <a:pPr lvl="0"/>
            <a:r>
              <a:rPr lang="ru-RU" dirty="0" smtClean="0"/>
              <a:t> нужно уважать свой родной язык;</a:t>
            </a:r>
          </a:p>
          <a:p>
            <a:pPr lvl="0"/>
            <a:r>
              <a:rPr lang="ru-RU" dirty="0" smtClean="0"/>
              <a:t> чтобы человек знал, как говорить правильно;</a:t>
            </a:r>
          </a:p>
          <a:p>
            <a:pPr lvl="0"/>
            <a:r>
              <a:rPr lang="ru-RU" dirty="0" smtClean="0"/>
              <a:t>чтобы в дальнейшем человек не допускал ошибок;</a:t>
            </a:r>
          </a:p>
          <a:p>
            <a:pPr lvl="0"/>
            <a:r>
              <a:rPr lang="ru-RU" dirty="0" smtClean="0"/>
              <a:t>исправят, если уверены, что это ошибка;</a:t>
            </a:r>
          </a:p>
          <a:p>
            <a:pPr lvl="0"/>
            <a:r>
              <a:rPr lang="ru-RU" dirty="0" smtClean="0"/>
              <a:t>приятно слушать, когда человек говорит правильно;</a:t>
            </a:r>
          </a:p>
          <a:p>
            <a:pPr lvl="0"/>
            <a:r>
              <a:rPr lang="ru-RU" dirty="0" smtClean="0"/>
              <a:t>это плохо, когда говорят неправильно;</a:t>
            </a:r>
          </a:p>
          <a:p>
            <a:pPr lvl="0"/>
            <a:r>
              <a:rPr lang="ru-RU" dirty="0" smtClean="0"/>
              <a:t>чтобы говорящий обратил внимание на допущенную ошибку;</a:t>
            </a:r>
          </a:p>
          <a:p>
            <a:pPr lvl="0"/>
            <a:r>
              <a:rPr lang="ru-RU" dirty="0" smtClean="0"/>
              <a:t>не могу слушать неправильную речь;</a:t>
            </a:r>
          </a:p>
          <a:p>
            <a:pPr lvl="0"/>
            <a:r>
              <a:rPr lang="ru-RU" dirty="0" smtClean="0"/>
              <a:t>режет слух;</a:t>
            </a:r>
          </a:p>
          <a:p>
            <a:pPr lvl="0"/>
            <a:r>
              <a:rPr lang="ru-RU" dirty="0" smtClean="0"/>
              <a:t>чтобы поделиться знаниями;</a:t>
            </a:r>
          </a:p>
          <a:p>
            <a:pPr lvl="0"/>
            <a:r>
              <a:rPr lang="ru-RU" dirty="0" smtClean="0"/>
              <a:t>для справедливости;</a:t>
            </a:r>
          </a:p>
          <a:p>
            <a:pPr lvl="0"/>
            <a:r>
              <a:rPr lang="ru-RU" dirty="0" smtClean="0"/>
              <a:t>человек, говорящий на русском языке, ни в коем случае не должен допускать ошибки в речи;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/>
          </a:bodyPr>
          <a:lstStyle/>
          <a:p>
            <a:pPr marL="365760" indent="-256032" algn="ctr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 проекта:</a:t>
            </a:r>
          </a:p>
          <a:p>
            <a:pPr marL="365760" indent="-256032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влияют иноязычные заимствования и жаргонная лексика на речевую культуру людей?</a:t>
            </a:r>
          </a:p>
          <a:p>
            <a:pPr marL="365760" indent="-256032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Нужно ли говорить грамотно? </a:t>
            </a:r>
          </a:p>
          <a:p>
            <a:pPr marL="365760" indent="-256032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 ли говорят, что злые дела начинаются со злых слов? </a:t>
            </a:r>
          </a:p>
          <a:p>
            <a:pPr marL="365760" indent="-256032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появляются жаргонные слова в речи молодежи?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pic>
        <p:nvPicPr>
          <p:cNvPr id="4" name="Picture 2" descr="Картинка 31 из 117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0"/>
            <a:ext cx="2520280" cy="1640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должен знать свой язык и его грамматику, так как грамотность украшает человека;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в жизни всё делать правильно;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в следующий раз знал, как говорить правильно;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слышать нормальную человеческую речь;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обида за незнание русского языка;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проявление  невоспитанности, когда человек говорит неправильно;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стремиться к лучшему;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грамотным человеком приятно общаться;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иначе русский язык совсем забудется;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терпеть не могу безграмотных; сама грамотностью обладаю и других учить буду.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 fontScale="85000" lnSpcReduction="20000"/>
          </a:bodyPr>
          <a:lstStyle/>
          <a:p>
            <a:r>
              <a:rPr lang="ru-RU" sz="3500" dirty="0" smtClean="0">
                <a:solidFill>
                  <a:srgbClr val="FF0000"/>
                </a:solidFill>
              </a:rPr>
              <a:t>А ответившие, что нет, назвали следующие причины 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уважения к собеседнику;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как не имеют необходимых знаний;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считают это некорректным;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привыкла поправлять;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и так нравится;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так понимаю, о чём говорят;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хочу показаться умником;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сам думает.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образом, мы выяснили, что большинство жителей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с.Коелга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считают, что необходимо говорить правильно.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b="1" i="1" dirty="0" smtClean="0"/>
              <a:t>Работа над проектом позволила нам сделать </a:t>
            </a:r>
            <a:r>
              <a:rPr lang="ru-RU" sz="2700" b="1" i="1" dirty="0" smtClean="0"/>
              <a:t>следующие выводы: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078412"/>
          </a:xfrm>
        </p:spPr>
        <p:txBody>
          <a:bodyPr>
            <a:normAutofit fontScale="62500" lnSpcReduction="2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Во-первых,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сленговая лексика ограничена интересами людей.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Во-вторых,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сленг сводит общение к примитивной, грубой и даже непристойной коммуникации! Очевидно, что литературная речь гораздо богаче и выразительней, а молодёжный сленг больше напоминает речь уголовников, а не культурных людей.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В-третьих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употребление жаргонизмов делает речь  небрежной, неточной.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В-четвёртых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газеты, телевидение изобилуют разнообразными отступлениями от литературной нормы, а это отрицательно влияет на речевую культуру людей.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В-пятых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употребление жаргонных и бранных слов можно назвать болезнью, потому что подхватив этот вирус в детстве, очень трудно вылечиться от него в зрелом возрасте.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В-шестых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мы выяснили, что ВАЖНО ЗНАТЬ ЯЗЫК, УМЕТЬ ВЛАДЕТЬ ЕГО БОГАТСТВОМ не только на уроке, но и в повседневной жизни,  так как в речи человека отражается его культура, воспитанность. 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786438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Организовать цензурный комитет, который бы пропускал всю информацию.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Проводить серьёзный набор кадров в СМИ.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Написать письмо в Останкино с предложением запретить некоторые телепередачи, оказывающие негативное влияние на подрастающее поколение, внимательнее относиться к выбору современных шлягеров, обладающих бедным содержанием и множеством ошибок.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Ежегодно 21 февраля проводить общешкольное мероприятие «День русского языка»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Продолжать изучение норм языка на уроках, внимательнее относиться к своей речи и речи окружающих, корректно исправлять ошибки.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2400" i="1" dirty="0" smtClean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 bwMode="auto">
          <a:xfrm>
            <a:off x="609600" y="427038"/>
            <a:ext cx="8229600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Мы предлагаем следующие  пути решения проблемы засорения ненормативными словами  речи людей:</a:t>
            </a: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b="1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Памятка!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избавиться от сквернословия! 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Изменить внутренний мир.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Совершать добрые, искренние поступки.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Если слово уже подступило к горлу и готово вырваться, нужно стиснуть зубы, но не выпустить зло в мир.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Укреплять волю (зарядка, утренний подъём и т. д.).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3286125" y="457200"/>
            <a:ext cx="4333875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Содержимое 1"/>
          <p:cNvSpPr>
            <a:spLocks noGrp="1"/>
          </p:cNvSpPr>
          <p:nvPr>
            <p:ph idx="1"/>
          </p:nvPr>
        </p:nvSpPr>
        <p:spPr>
          <a:xfrm>
            <a:off x="304800" y="3573016"/>
            <a:ext cx="8553450" cy="24482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«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Обращайтесь почтительно с этим могущественным орудием (языком); в руках умелых оно в состоянии совершать чудеса!»                 </a:t>
            </a:r>
          </a:p>
          <a:p>
            <a:pPr marL="0" indent="0" algn="r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                  </a:t>
            </a:r>
            <a:r>
              <a:rPr lang="ru-RU" b="1" dirty="0" smtClean="0">
                <a:solidFill>
                  <a:srgbClr val="7030A0"/>
                </a:solidFill>
              </a:rPr>
              <a:t>И.С.Тургенев </a:t>
            </a:r>
            <a:endParaRPr lang="ru-RU" dirty="0" smtClean="0">
              <a:solidFill>
                <a:srgbClr val="7030A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pic>
        <p:nvPicPr>
          <p:cNvPr id="4" name="Рисунок 3" descr="общени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32656"/>
            <a:ext cx="6048671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757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143000"/>
            <a:ext cx="8124825" cy="5715000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 для учителя:</a:t>
            </a:r>
          </a:p>
          <a:p>
            <a:pPr marL="365760" indent="-256032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ситуации заинтересованности обучающихся  русским языком</a:t>
            </a:r>
          </a:p>
          <a:p>
            <a:pPr marL="365760" indent="-256032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развитие  познавательных интересов</a:t>
            </a:r>
          </a:p>
          <a:p>
            <a:pPr marL="365760" indent="-256032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формирование речевой, коммуникативной и информационной компетентности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0"/>
            <a:ext cx="7315200" cy="1143000"/>
          </a:xfrm>
        </p:spPr>
        <p:txBody>
          <a:bodyPr/>
          <a:lstStyle/>
          <a:p>
            <a:endParaRPr lang="ru-RU" dirty="0" smtClean="0"/>
          </a:p>
        </p:txBody>
      </p:sp>
      <p:sp>
        <p:nvSpPr>
          <p:cNvPr id="3075" name="Содержимое 3"/>
          <p:cNvSpPr>
            <a:spLocks noGrp="1"/>
          </p:cNvSpPr>
          <p:nvPr>
            <p:ph idx="1"/>
          </p:nvPr>
        </p:nvSpPr>
        <p:spPr>
          <a:xfrm>
            <a:off x="304800" y="1828800"/>
            <a:ext cx="3052763" cy="110013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6" name="Содержимое 1"/>
          <p:cNvSpPr txBox="1">
            <a:spLocks/>
          </p:cNvSpPr>
          <p:nvPr/>
        </p:nvSpPr>
        <p:spPr bwMode="auto">
          <a:xfrm>
            <a:off x="3429000" y="857250"/>
            <a:ext cx="5000625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/>
          </a:bodyPr>
          <a:lstStyle/>
          <a:p>
            <a:pPr marL="365760" indent="-256032" fontAlgn="auto">
              <a:spcBef>
                <a:spcPct val="20000"/>
              </a:spcBef>
              <a:spcAft>
                <a:spcPts val="0"/>
              </a:spcAft>
              <a:buFont typeface="Wingdings 3"/>
              <a:buChar char=""/>
              <a:defRPr/>
            </a:pPr>
            <a:endParaRPr lang="ru-RU" sz="3200" kern="0" dirty="0">
              <a:solidFill>
                <a:srgbClr val="0000CC"/>
              </a:solidFill>
              <a:latin typeface="+mn-lt"/>
            </a:endParaRPr>
          </a:p>
        </p:txBody>
      </p:sp>
      <p:pic>
        <p:nvPicPr>
          <p:cNvPr id="9" name="Picture 4" descr="Feb14^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9049951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04800" y="142875"/>
            <a:ext cx="7315200" cy="45765"/>
          </a:xfrm>
        </p:spPr>
        <p:txBody>
          <a:bodyPr/>
          <a:lstStyle/>
          <a:p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304800" y="1071563"/>
            <a:ext cx="8053388" cy="4872037"/>
          </a:xfrm>
        </p:spPr>
        <p:txBody>
          <a:bodyPr/>
          <a:lstStyle/>
          <a:p>
            <a:pPr algn="just" eaLnBrk="1" fontAlgn="auto" hangingPunct="1">
              <a:lnSpc>
                <a:spcPct val="17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16 октября 2009 года в Москве состоялась конференция «Языковая культура», на которой были оглашены цифры, вызывающие опасение: </a:t>
            </a:r>
          </a:p>
          <a:p>
            <a:pPr algn="just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61%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населения РФ употребляет бранную лексику, </a:t>
            </a:r>
          </a:p>
          <a:p>
            <a:pPr algn="just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28%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говорит на компьютерном языке, </a:t>
            </a:r>
          </a:p>
          <a:p>
            <a:pPr algn="just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лишь </a:t>
            </a:r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5%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говорит на чистом литературном языке.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Норма языковая 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Book Antiqua" pitchFamily="18" charset="0"/>
              </a:rPr>
              <a:t>(литературная норма или норма литературного языка)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5123" name="Picture 2" descr="Картинка 13 из 64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0538" y="5072063"/>
            <a:ext cx="2303462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indent="342900" algn="just">
              <a:buFont typeface="Arial" charset="0"/>
              <a:buNone/>
              <a:defRPr/>
            </a:pPr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 единообразное, общепризнанное, образцовое употребление единиц языка (слов, словосочетаний, предложений). </a:t>
            </a:r>
          </a:p>
          <a:p>
            <a:pPr indent="342900" algn="just">
              <a:buFont typeface="Arial" charset="0"/>
              <a:buNone/>
              <a:defRPr/>
            </a:pPr>
            <a:endParaRPr lang="ru-RU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buFont typeface="Arial" charset="0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Правильность как письменной, так и устной речи определяется соответствием её языковой норме. </a:t>
            </a:r>
          </a:p>
          <a:p>
            <a:pPr indent="457200" algn="just">
              <a:buFont typeface="Arial" charset="0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Норма защищает литературный язык от потока диалектных, просторечных и жаргонных явлений, помогает ему сохранить свою целостность, что необходимо для выполнения им своей основной функции – культурной.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ru-RU" sz="36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492896"/>
            <a:ext cx="7315200" cy="3450704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«Обращаться с языком кое-как – значит, и мыслить кое-как: неточно, приблизительно, неверно»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А.Н. Толстой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J007870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88640"/>
            <a:ext cx="5940425" cy="23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8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532</TotalTime>
  <Words>2400</Words>
  <Application>Microsoft Office PowerPoint</Application>
  <PresentationFormat>Экран (4:3)</PresentationFormat>
  <Paragraphs>265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Тема8</vt:lpstr>
      <vt:lpstr>Слайд 1</vt:lpstr>
      <vt:lpstr> </vt:lpstr>
      <vt:lpstr> </vt:lpstr>
      <vt:lpstr> </vt:lpstr>
      <vt:lpstr> </vt:lpstr>
      <vt:lpstr>Слайд 6</vt:lpstr>
      <vt:lpstr>Слайд 7</vt:lpstr>
      <vt:lpstr>Норма языковая  (литературная норма или норма литературного языка) </vt:lpstr>
      <vt:lpstr>Слайд 9</vt:lpstr>
      <vt:lpstr>Сленг</vt:lpstr>
      <vt:lpstr>Слайд 11</vt:lpstr>
      <vt:lpstr>Слайд 12</vt:lpstr>
      <vt:lpstr>1. Развитие компьютерных технологий </vt:lpstr>
      <vt:lpstr>2.Английский язык, немецкий и французский языки.  </vt:lpstr>
      <vt:lpstr>Слайд 15</vt:lpstr>
      <vt:lpstr>Слайд 16</vt:lpstr>
      <vt:lpstr> </vt:lpstr>
      <vt:lpstr>Жаргон</vt:lpstr>
      <vt:lpstr>Скверна</vt:lpstr>
      <vt:lpstr> </vt:lpstr>
      <vt:lpstr> </vt:lpstr>
      <vt:lpstr> </vt:lpstr>
      <vt:lpstr> </vt:lpstr>
      <vt:lpstr> </vt:lpstr>
      <vt:lpstr> </vt:lpstr>
      <vt:lpstr>Слайд 26</vt:lpstr>
      <vt:lpstr> </vt:lpstr>
      <vt:lpstr> </vt:lpstr>
      <vt:lpstr>Бранные слова</vt:lpstr>
      <vt:lpstr> </vt:lpstr>
      <vt:lpstr>Слайд 31</vt:lpstr>
      <vt:lpstr> </vt:lpstr>
      <vt:lpstr> </vt:lpstr>
      <vt:lpstr> </vt:lpstr>
      <vt:lpstr> </vt:lpstr>
      <vt:lpstr> </vt:lpstr>
      <vt:lpstr>Слайд 37</vt:lpstr>
      <vt:lpstr>Наш язык – важнейшая часть нашего общего поведения в жизни… Д.С.Лихачёв </vt:lpstr>
      <vt:lpstr> </vt:lpstr>
      <vt:lpstr> </vt:lpstr>
      <vt:lpstr> </vt:lpstr>
      <vt:lpstr>Работа над проектом позволила нам сделать следующие выводы: </vt:lpstr>
      <vt:lpstr> </vt:lpstr>
      <vt:lpstr>Памятка!  </vt:lpstr>
      <vt:lpstr>Слайд 45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Охрана русского языка. Нужна ли она сегодня?</dc:title>
  <dc:creator>Галина</dc:creator>
  <cp:lastModifiedBy>Admin</cp:lastModifiedBy>
  <cp:revision>62</cp:revision>
  <dcterms:created xsi:type="dcterms:W3CDTF">2009-03-22T15:47:46Z</dcterms:created>
  <dcterms:modified xsi:type="dcterms:W3CDTF">2015-05-06T00:22:10Z</dcterms:modified>
</cp:coreProperties>
</file>