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61" r:id="rId2"/>
    <p:sldId id="258" r:id="rId3"/>
    <p:sldId id="267" r:id="rId4"/>
    <p:sldId id="268" r:id="rId5"/>
    <p:sldId id="269" r:id="rId6"/>
    <p:sldId id="276" r:id="rId7"/>
    <p:sldId id="271" r:id="rId8"/>
    <p:sldId id="272" r:id="rId9"/>
    <p:sldId id="275" r:id="rId10"/>
    <p:sldId id="273" r:id="rId11"/>
    <p:sldId id="274"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FD5F"/>
    <a:srgbClr val="EBEB6F"/>
    <a:srgbClr val="D1EF63"/>
    <a:srgbClr val="FABA86"/>
    <a:srgbClr val="EB7115"/>
    <a:srgbClr val="B1B7ED"/>
    <a:srgbClr val="FDDFFB"/>
    <a:srgbClr val="96CDF2"/>
    <a:srgbClr val="F0E27C"/>
    <a:srgbClr val="F2B4BE"/>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Светлый стиль 1 - акцент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F2DE63D5-997A-4646-A377-4702673A728D}" styleName="Светлый стиль 2 - акцент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12C8C85-51F0-491E-9774-3900AFEF0FD7}" styleName="Светлый стиль 2 - акцент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Светлый стиль 2 - акцент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3827" autoAdjust="0"/>
  </p:normalViewPr>
  <p:slideViewPr>
    <p:cSldViewPr>
      <p:cViewPr>
        <p:scale>
          <a:sx n="60" d="100"/>
          <a:sy n="60" d="100"/>
        </p:scale>
        <p:origin x="-1656" y="-27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E1C150-10A0-4F6E-82B8-1B2E42FF25B4}" type="datetimeFigureOut">
              <a:rPr lang="ru-RU" smtClean="0"/>
              <a:pPr/>
              <a:t>24.09.2011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BC5829-8193-480F-8022-4381D7CC343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BBC5829-8193-480F-8022-4381D7CC343F}" type="slidenum">
              <a:rPr lang="ru-RU" smtClean="0"/>
              <a:pPr/>
              <a:t>10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24.09.2011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24.09.2011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24.09.2011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24.09.2011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24.09.2011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24.09.2011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24.09.2011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24.09.2011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24.09.2011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24.09.2011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24.09.2011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1E76B"/>
            </a:gs>
            <a:gs pos="50000">
              <a:srgbClr val="F0EE8E"/>
            </a:gs>
            <a:gs pos="100000">
              <a:schemeClr val="accent6">
                <a:lumMod val="60000"/>
                <a:lumOff val="40000"/>
              </a:schemeClr>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24.09.2011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5.jpeg"/><Relationship Id="rId7" Type="http://schemas.openxmlformats.org/officeDocument/2006/relationships/image" Target="../media/image18.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hyperlink" Target="http://d.yimg.com/us.yimg.com/p/sp/getty/cb/fullj.f21dddfe903bd95bafd2a36a9065c591/f21dddfe903bd95bafd2a36a9065c591-getty-tennis-aus-open-sharapova.jpg" TargetMode="Externa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ivacevichi.slanet.by/~src1072601/Ochen_mnogo_knig_Doncova_Stil_Kalinina_Kulikova_Romanova.jpg" TargetMode="External"/><Relationship Id="rId1" Type="http://schemas.openxmlformats.org/officeDocument/2006/relationships/slideLayout" Target="../slideLayouts/slideLayout2.xm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All Users\Документы\Мои рисунки\май 2010 371.jpg"/>
          <p:cNvPicPr>
            <a:picLocks noChangeAspect="1" noChangeArrowheads="1"/>
          </p:cNvPicPr>
          <p:nvPr/>
        </p:nvPicPr>
        <p:blipFill>
          <a:blip r:embed="rId2" cstate="print"/>
          <a:srcRect/>
          <a:stretch>
            <a:fillRect/>
          </a:stretch>
        </p:blipFill>
        <p:spPr bwMode="auto">
          <a:xfrm flipH="1">
            <a:off x="3214678" y="0"/>
            <a:ext cx="3000364" cy="5072074"/>
          </a:xfrm>
          <a:prstGeom prst="rect">
            <a:avLst/>
          </a:prstGeom>
          <a:ln>
            <a:noFill/>
          </a:ln>
          <a:effectLst>
            <a:softEdge rad="112500"/>
          </a:effectLst>
        </p:spPr>
      </p:pic>
      <p:sp>
        <p:nvSpPr>
          <p:cNvPr id="2" name="Заголовок 1"/>
          <p:cNvSpPr>
            <a:spLocks noGrp="1"/>
          </p:cNvSpPr>
          <p:nvPr>
            <p:ph type="ctrTitle"/>
          </p:nvPr>
        </p:nvSpPr>
        <p:spPr>
          <a:xfrm>
            <a:off x="0" y="5715016"/>
            <a:ext cx="3786182" cy="857231"/>
          </a:xfrm>
        </p:spPr>
        <p:txBody>
          <a:bodyPr>
            <a:normAutofit fontScale="90000"/>
            <a:scene3d>
              <a:camera prst="orthographicFront"/>
              <a:lightRig rig="glow" dir="tl">
                <a:rot lat="0" lon="0" rev="5400000"/>
              </a:lightRig>
            </a:scene3d>
            <a:sp3d contourW="12700">
              <a:bevelT w="25400" h="25400"/>
              <a:contourClr>
                <a:schemeClr val="accent6">
                  <a:shade val="73000"/>
                </a:schemeClr>
              </a:contourClr>
            </a:sp3d>
          </a:bodyPr>
          <a:lstStyle/>
          <a:p>
            <a:r>
              <a:rPr lang="en-US"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Sergunova</a:t>
            </a:r>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Karina</a:t>
            </a:r>
            <a:endParaRPr lang="ru-RU"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6" name="Рисунок 5" descr="C:\Documents and Settings\All Users\Документы\Мои рисунки\Испания июнь 2010 218.jpg"/>
          <p:cNvPicPr/>
          <p:nvPr/>
        </p:nvPicPr>
        <p:blipFill>
          <a:blip r:embed="rId3" cstate="print"/>
          <a:srcRect/>
          <a:stretch>
            <a:fillRect/>
          </a:stretch>
        </p:blipFill>
        <p:spPr bwMode="auto">
          <a:xfrm>
            <a:off x="6286512" y="0"/>
            <a:ext cx="2582757" cy="6858000"/>
          </a:xfrm>
          <a:prstGeom prst="rect">
            <a:avLst/>
          </a:prstGeom>
          <a:ln>
            <a:noFill/>
          </a:ln>
          <a:effectLst>
            <a:softEdge rad="112500"/>
          </a:effectLst>
        </p:spPr>
      </p:pic>
      <p:sp>
        <p:nvSpPr>
          <p:cNvPr id="5" name="Выноска-облако 4"/>
          <p:cNvSpPr/>
          <p:nvPr/>
        </p:nvSpPr>
        <p:spPr>
          <a:xfrm>
            <a:off x="2143108" y="0"/>
            <a:ext cx="2214578" cy="1285836"/>
          </a:xfrm>
          <a:prstGeom prst="cloudCallout">
            <a:avLst>
              <a:gd name="adj1" fmla="val 53916"/>
              <a:gd name="adj2" fmla="val 53807"/>
            </a:avLst>
          </a:prstGeom>
          <a:solidFill>
            <a:srgbClr val="F0EE8E"/>
          </a:solidFill>
          <a:ln>
            <a:solidFill>
              <a:srgbClr val="D4F3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accent3">
                    <a:lumMod val="50000"/>
                  </a:schemeClr>
                </a:solidFill>
              </a:rPr>
              <a:t>Hello, I am Karina </a:t>
            </a:r>
            <a:r>
              <a:rPr lang="en-US" dirty="0" err="1" smtClean="0">
                <a:solidFill>
                  <a:schemeClr val="accent3">
                    <a:lumMod val="50000"/>
                  </a:schemeClr>
                </a:solidFill>
              </a:rPr>
              <a:t>Sergunova</a:t>
            </a:r>
            <a:r>
              <a:rPr lang="en-US" dirty="0" smtClean="0">
                <a:solidFill>
                  <a:schemeClr val="accent3">
                    <a:lumMod val="50000"/>
                  </a:schemeClr>
                </a:solidFill>
              </a:rPr>
              <a:t>.</a:t>
            </a:r>
            <a:endParaRPr lang="ru-RU" dirty="0">
              <a:solidFill>
                <a:schemeClr val="accent3">
                  <a:lumMod val="50000"/>
                </a:schemeClr>
              </a:solidFill>
            </a:endParaRPr>
          </a:p>
        </p:txBody>
      </p:sp>
      <p:pic>
        <p:nvPicPr>
          <p:cNvPr id="2050" name="Picture 2" descr="C:\Documents and Settings\Администратор\Рабочий стол\всё\Я я яяяя\Новая папка (2)\P1010450.JPG"/>
          <p:cNvPicPr>
            <a:picLocks noChangeAspect="1" noChangeArrowheads="1"/>
          </p:cNvPicPr>
          <p:nvPr/>
        </p:nvPicPr>
        <p:blipFill>
          <a:blip r:embed="rId4" cstate="print"/>
          <a:srcRect/>
          <a:stretch>
            <a:fillRect/>
          </a:stretch>
        </p:blipFill>
        <p:spPr bwMode="auto">
          <a:xfrm>
            <a:off x="4643438" y="3571876"/>
            <a:ext cx="2071702" cy="3000372"/>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0"/>
            <a:ext cx="2971792" cy="654032"/>
          </a:xfrm>
        </p:spPr>
        <p:txBody>
          <a:bodyPr>
            <a:normAutofit fontScale="90000"/>
          </a:bodyPr>
          <a:lstStyle/>
          <a:p>
            <a:r>
              <a:rPr lang="en-US" dirty="0" smtClean="0">
                <a:solidFill>
                  <a:srgbClr val="FABA86"/>
                </a:solidFill>
              </a:rPr>
              <a:t>My friend.</a:t>
            </a:r>
            <a:endParaRPr lang="ru-RU" dirty="0">
              <a:solidFill>
                <a:srgbClr val="FABA86"/>
              </a:solidFill>
            </a:endParaRPr>
          </a:p>
        </p:txBody>
      </p:sp>
      <p:sp>
        <p:nvSpPr>
          <p:cNvPr id="3" name="Содержимое 2"/>
          <p:cNvSpPr>
            <a:spLocks noGrp="1"/>
          </p:cNvSpPr>
          <p:nvPr>
            <p:ph idx="1"/>
          </p:nvPr>
        </p:nvSpPr>
        <p:spPr>
          <a:xfrm>
            <a:off x="0" y="785794"/>
            <a:ext cx="5000660" cy="5572164"/>
          </a:xfrm>
        </p:spPr>
        <p:txBody>
          <a:bodyPr>
            <a:normAutofit fontScale="40000" lnSpcReduction="20000"/>
          </a:bodyPr>
          <a:lstStyle/>
          <a:p>
            <a:r>
              <a:rPr lang="en-US" sz="6000" dirty="0" smtClean="0">
                <a:solidFill>
                  <a:srgbClr val="EB7115"/>
                </a:solidFill>
              </a:rPr>
              <a:t>I’ve got a best friend. My friend’s name is</a:t>
            </a:r>
            <a:r>
              <a:rPr lang="ru-RU" sz="6000" dirty="0" smtClean="0">
                <a:solidFill>
                  <a:srgbClr val="EB7115"/>
                </a:solidFill>
              </a:rPr>
              <a:t> </a:t>
            </a:r>
            <a:r>
              <a:rPr lang="en-US" sz="6000" dirty="0" smtClean="0">
                <a:solidFill>
                  <a:srgbClr val="EB7115"/>
                </a:solidFill>
              </a:rPr>
              <a:t>Lisa. She is tall and slim. She has got fair hair and grey eyes. She is very beautiful. Lisa is very good at PE but she isn’t good at Music. Lisa has got a big collection of books. Her books are small and big. They are lots of </a:t>
            </a:r>
            <a:r>
              <a:rPr lang="en-US" sz="6000" dirty="0" err="1" smtClean="0">
                <a:solidFill>
                  <a:srgbClr val="EB7115"/>
                </a:solidFill>
              </a:rPr>
              <a:t>colours</a:t>
            </a:r>
            <a:r>
              <a:rPr lang="en-US" sz="6000" dirty="0" smtClean="0">
                <a:solidFill>
                  <a:srgbClr val="EB7115"/>
                </a:solidFill>
              </a:rPr>
              <a:t> : blue, red, green… Lisa’s </a:t>
            </a:r>
            <a:r>
              <a:rPr lang="en-US" sz="6000" dirty="0" err="1" smtClean="0">
                <a:solidFill>
                  <a:srgbClr val="EB7115"/>
                </a:solidFill>
              </a:rPr>
              <a:t>favourite</a:t>
            </a:r>
            <a:r>
              <a:rPr lang="en-US" sz="6000" dirty="0" smtClean="0">
                <a:solidFill>
                  <a:srgbClr val="EB7115"/>
                </a:solidFill>
              </a:rPr>
              <a:t> book is </a:t>
            </a:r>
            <a:r>
              <a:rPr lang="en-US" sz="6000" dirty="0" err="1" smtClean="0">
                <a:solidFill>
                  <a:srgbClr val="EB7115"/>
                </a:solidFill>
              </a:rPr>
              <a:t>Marusya</a:t>
            </a:r>
            <a:r>
              <a:rPr lang="en-US" sz="6000" dirty="0" smtClean="0">
                <a:solidFill>
                  <a:srgbClr val="EB7115"/>
                </a:solidFill>
              </a:rPr>
              <a:t>. Lisa is from a small family. She hasn’t got sisters or brothers. Her parents are nice people. Lisa has got a kitten. Her name is </a:t>
            </a:r>
            <a:r>
              <a:rPr lang="en-US" sz="6000" dirty="0" err="1" smtClean="0">
                <a:solidFill>
                  <a:srgbClr val="EB7115"/>
                </a:solidFill>
              </a:rPr>
              <a:t>Asya</a:t>
            </a:r>
            <a:r>
              <a:rPr lang="en-US" sz="6000" dirty="0" smtClean="0">
                <a:solidFill>
                  <a:srgbClr val="EB7115"/>
                </a:solidFill>
              </a:rPr>
              <a:t>. She is very funny, crazy about toy  rats, she is very </a:t>
            </a:r>
            <a:r>
              <a:rPr lang="en-US" sz="6000" dirty="0" err="1" smtClean="0">
                <a:solidFill>
                  <a:srgbClr val="EB7115"/>
                </a:solidFill>
              </a:rPr>
              <a:t>beautifull</a:t>
            </a:r>
            <a:r>
              <a:rPr lang="en-US" sz="6000" dirty="0" smtClean="0">
                <a:solidFill>
                  <a:srgbClr val="EB7115"/>
                </a:solidFill>
              </a:rPr>
              <a:t>. She is grey, his eyes are orange. Lisa likes her very much.            </a:t>
            </a:r>
          </a:p>
          <a:p>
            <a:pPr>
              <a:buNone/>
            </a:pPr>
            <a:r>
              <a:rPr lang="en-US" dirty="0" smtClean="0">
                <a:solidFill>
                  <a:srgbClr val="00B0F0"/>
                </a:solidFill>
              </a:rPr>
              <a:t>             </a:t>
            </a:r>
          </a:p>
          <a:p>
            <a:endParaRPr lang="ru-RU" dirty="0"/>
          </a:p>
        </p:txBody>
      </p:sp>
      <p:pic>
        <p:nvPicPr>
          <p:cNvPr id="5" name="Picture 1"/>
          <p:cNvPicPr>
            <a:picLocks noChangeAspect="1" noChangeArrowheads="1"/>
          </p:cNvPicPr>
          <p:nvPr/>
        </p:nvPicPr>
        <p:blipFill>
          <a:blip r:embed="rId3" cstate="print"/>
          <a:srcRect/>
          <a:stretch>
            <a:fillRect/>
          </a:stretch>
        </p:blipFill>
        <p:spPr bwMode="auto">
          <a:xfrm>
            <a:off x="6072166" y="0"/>
            <a:ext cx="3071834" cy="25717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098" name="Picture 2"/>
          <p:cNvPicPr>
            <a:picLocks noChangeAspect="1" noChangeArrowheads="1"/>
          </p:cNvPicPr>
          <p:nvPr/>
        </p:nvPicPr>
        <p:blipFill>
          <a:blip r:embed="rId4" cstate="print"/>
          <a:srcRect/>
          <a:stretch>
            <a:fillRect/>
          </a:stretch>
        </p:blipFill>
        <p:spPr bwMode="auto">
          <a:xfrm>
            <a:off x="5072066" y="3500438"/>
            <a:ext cx="4071934" cy="33575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split orient="vert"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3399"/>
            </a:gs>
            <a:gs pos="25000">
              <a:srgbClr val="FF6633"/>
            </a:gs>
            <a:gs pos="50000">
              <a:srgbClr val="FFFF00"/>
            </a:gs>
            <a:gs pos="75000">
              <a:srgbClr val="01A78F"/>
            </a:gs>
            <a:gs pos="100000">
              <a:srgbClr val="3366FF"/>
            </a:gs>
          </a:gsLst>
          <a:lin ang="5400000" scaled="0"/>
          <a:tileRect/>
        </a:gradFill>
        <a:effectLst/>
      </p:bgPr>
    </p:bg>
    <p:spTree>
      <p:nvGrpSpPr>
        <p:cNvPr id="1" name=""/>
        <p:cNvGrpSpPr/>
        <p:nvPr/>
      </p:nvGrpSpPr>
      <p:grpSpPr>
        <a:xfrm>
          <a:off x="0" y="0"/>
          <a:ext cx="0" cy="0"/>
          <a:chOff x="0" y="0"/>
          <a:chExt cx="0" cy="0"/>
        </a:xfrm>
      </p:grpSpPr>
      <p:pic>
        <p:nvPicPr>
          <p:cNvPr id="3074" name="Picture 2" descr="http://im7-tub.yandex.net/i?id=195791397-67-72"/>
          <p:cNvPicPr>
            <a:picLocks noChangeAspect="1" noChangeArrowheads="1"/>
          </p:cNvPicPr>
          <p:nvPr/>
        </p:nvPicPr>
        <p:blipFill>
          <a:blip r:embed="rId2"/>
          <a:srcRect/>
          <a:stretch>
            <a:fillRect/>
          </a:stretch>
        </p:blipFill>
        <p:spPr bwMode="auto">
          <a:xfrm>
            <a:off x="4143372" y="0"/>
            <a:ext cx="4572000" cy="4143380"/>
          </a:xfrm>
          <a:prstGeom prst="rect">
            <a:avLst/>
          </a:prstGeom>
          <a:noFill/>
        </p:spPr>
      </p:pic>
      <p:sp>
        <p:nvSpPr>
          <p:cNvPr id="2" name="Заголовок 1"/>
          <p:cNvSpPr>
            <a:spLocks noGrp="1"/>
          </p:cNvSpPr>
          <p:nvPr>
            <p:ph type="title"/>
          </p:nvPr>
        </p:nvSpPr>
        <p:spPr>
          <a:xfrm>
            <a:off x="4714876" y="2428868"/>
            <a:ext cx="3929090" cy="3500462"/>
          </a:xfrm>
        </p:spPr>
        <p:txBody>
          <a:bodyPr>
            <a:noAutofit/>
          </a:bodyPr>
          <a:lstStyle/>
          <a:p>
            <a:r>
              <a:rPr lang="en-US" sz="13800" dirty="0" smtClean="0">
                <a:solidFill>
                  <a:srgbClr val="FF0000"/>
                </a:solidFill>
              </a:rPr>
              <a:t>Bye!</a:t>
            </a:r>
            <a:endParaRPr lang="ru-RU" sz="16600" dirty="0">
              <a:solidFill>
                <a:srgbClr val="FF0000"/>
              </a:solidFill>
            </a:endParaRPr>
          </a:p>
        </p:txBody>
      </p:sp>
      <p:pic>
        <p:nvPicPr>
          <p:cNvPr id="3076" name="Picture 4" descr="http://im8-tub.yandex.net/i?id=392939360-01-72"/>
          <p:cNvPicPr>
            <a:picLocks noChangeAspect="1" noChangeArrowheads="1"/>
          </p:cNvPicPr>
          <p:nvPr/>
        </p:nvPicPr>
        <p:blipFill>
          <a:blip r:embed="rId3"/>
          <a:srcRect/>
          <a:stretch>
            <a:fillRect/>
          </a:stretch>
        </p:blipFill>
        <p:spPr bwMode="auto">
          <a:xfrm>
            <a:off x="0" y="2071678"/>
            <a:ext cx="4500594" cy="4500594"/>
          </a:xfrm>
          <a:prstGeom prst="rect">
            <a:avLst/>
          </a:prstGeom>
          <a:noFill/>
        </p:spPr>
      </p:pic>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50000">
              <a:srgbClr val="F0EE8E"/>
            </a:gs>
            <a:gs pos="100000">
              <a:srgbClr val="F3E697"/>
            </a:gs>
          </a:gsLst>
          <a:lin ang="5400000" scaled="0"/>
          <a:tileRect/>
        </a:gradFill>
        <a:effectLst/>
      </p:bgPr>
    </p:bg>
    <p:spTree>
      <p:nvGrpSpPr>
        <p:cNvPr id="1" name=""/>
        <p:cNvGrpSpPr/>
        <p:nvPr/>
      </p:nvGrpSpPr>
      <p:grpSpPr>
        <a:xfrm>
          <a:off x="0" y="0"/>
          <a:ext cx="0" cy="0"/>
          <a:chOff x="0" y="0"/>
          <a:chExt cx="0" cy="0"/>
        </a:xfrm>
      </p:grpSpPr>
      <p:sp>
        <p:nvSpPr>
          <p:cNvPr id="2" name="Вертикальный свиток 1"/>
          <p:cNvSpPr/>
          <p:nvPr/>
        </p:nvSpPr>
        <p:spPr>
          <a:xfrm>
            <a:off x="857224" y="0"/>
            <a:ext cx="6500858" cy="6858000"/>
          </a:xfrm>
          <a:prstGeom prst="verticalScroll">
            <a:avLst/>
          </a:prstGeom>
          <a:solidFill>
            <a:srgbClr val="EBEB6F">
              <a:alpha val="47000"/>
            </a:srgbClr>
          </a:solidFill>
          <a:ln>
            <a:solidFill>
              <a:srgbClr val="D1EF6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i="1" dirty="0" smtClean="0">
                <a:solidFill>
                  <a:schemeClr val="accent3">
                    <a:lumMod val="75000"/>
                  </a:schemeClr>
                </a:solidFill>
              </a:rPr>
              <a:t>My Portfolio</a:t>
            </a:r>
            <a:endParaRPr lang="ru-RU" sz="6600" i="1" dirty="0">
              <a:solidFill>
                <a:schemeClr val="accent3">
                  <a:lumMod val="75000"/>
                </a:schemeClr>
              </a:solidFill>
            </a:endParaRPr>
          </a:p>
        </p:txBody>
      </p:sp>
    </p:spTree>
  </p:cSld>
  <p:clrMapOvr>
    <a:masterClrMapping/>
  </p:clrMapOvr>
  <p:transition>
    <p:diamon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tileRect/>
        </a:gradFill>
        <a:effectLst/>
      </p:bgPr>
    </p:bg>
    <p:spTree>
      <p:nvGrpSpPr>
        <p:cNvPr id="1" name=""/>
        <p:cNvGrpSpPr/>
        <p:nvPr/>
      </p:nvGrpSpPr>
      <p:grpSpPr>
        <a:xfrm>
          <a:off x="0" y="0"/>
          <a:ext cx="0" cy="0"/>
          <a:chOff x="0" y="0"/>
          <a:chExt cx="0" cy="0"/>
        </a:xfrm>
      </p:grpSpPr>
      <p:pic>
        <p:nvPicPr>
          <p:cNvPr id="2051" name="Picture 3" descr="C:\Documents and Settings\Администратор\Рабочий стол\всё\Я я яяяя\Новая папка (2)\май 2010 296.jpg"/>
          <p:cNvPicPr>
            <a:picLocks noChangeAspect="1" noChangeArrowheads="1"/>
          </p:cNvPicPr>
          <p:nvPr/>
        </p:nvPicPr>
        <p:blipFill>
          <a:blip r:embed="rId2" cstate="print"/>
          <a:srcRect/>
          <a:stretch>
            <a:fillRect/>
          </a:stretch>
        </p:blipFill>
        <p:spPr bwMode="auto">
          <a:xfrm>
            <a:off x="0" y="0"/>
            <a:ext cx="2500298" cy="219329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2" name="Заголовок 1"/>
          <p:cNvSpPr>
            <a:spLocks noGrp="1"/>
          </p:cNvSpPr>
          <p:nvPr>
            <p:ph type="title"/>
          </p:nvPr>
        </p:nvSpPr>
        <p:spPr>
          <a:xfrm>
            <a:off x="2214546" y="1357298"/>
            <a:ext cx="3614734" cy="868346"/>
          </a:xfrm>
        </p:spPr>
        <p:txBody>
          <a:bodyPr/>
          <a:lstStyle/>
          <a:p>
            <a:r>
              <a:rPr lang="en-US" b="1" dirty="0" smtClean="0">
                <a:ln w="1905"/>
                <a:solidFill>
                  <a:srgbClr val="FFFF00"/>
                </a:solidFill>
                <a:effectLst>
                  <a:innerShdw blurRad="69850" dist="43180" dir="5400000">
                    <a:srgbClr val="000000">
                      <a:alpha val="65000"/>
                    </a:srgbClr>
                  </a:innerShdw>
                </a:effectLst>
              </a:rPr>
              <a:t>About Myself.</a:t>
            </a:r>
            <a:endParaRPr lang="ru-RU" b="1" dirty="0">
              <a:ln w="1905"/>
              <a:solidFill>
                <a:srgbClr val="FFFF00"/>
              </a:solidFill>
              <a:effectLst>
                <a:innerShdw blurRad="69850" dist="43180" dir="5400000">
                  <a:srgbClr val="000000">
                    <a:alpha val="65000"/>
                  </a:srgbClr>
                </a:innerShdw>
              </a:effectLst>
            </a:endParaRPr>
          </a:p>
        </p:txBody>
      </p:sp>
      <p:sp>
        <p:nvSpPr>
          <p:cNvPr id="9" name="Содержимое 8"/>
          <p:cNvSpPr>
            <a:spLocks noGrp="1"/>
          </p:cNvSpPr>
          <p:nvPr>
            <p:ph idx="1"/>
          </p:nvPr>
        </p:nvSpPr>
        <p:spPr>
          <a:xfrm>
            <a:off x="0" y="2285968"/>
            <a:ext cx="6429388" cy="4572032"/>
          </a:xfrm>
          <a:effectLst>
            <a:glow rad="101600">
              <a:schemeClr val="accent6">
                <a:satMod val="175000"/>
                <a:alpha val="40000"/>
              </a:schemeClr>
            </a:glow>
          </a:effectLst>
        </p:spPr>
        <p:txBody>
          <a:bodyPr>
            <a:normAutofit lnSpcReduction="10000"/>
          </a:bodyPr>
          <a:lstStyle/>
          <a:p>
            <a:r>
              <a:rPr lang="en-US" b="1" dirty="0" smtClean="0">
                <a:ln w="1905"/>
                <a:solidFill>
                  <a:srgbClr val="76FD5F"/>
                </a:solidFill>
                <a:effectLst>
                  <a:innerShdw blurRad="69850" dist="43180" dir="5400000">
                    <a:srgbClr val="000000">
                      <a:alpha val="65000"/>
                    </a:srgbClr>
                  </a:innerShdw>
                </a:effectLst>
              </a:rPr>
              <a:t>My name is Karina. I’m twelve years old. I</a:t>
            </a:r>
            <a:r>
              <a:rPr lang="ru-RU" b="1" dirty="0" smtClean="0">
                <a:ln w="1905"/>
                <a:solidFill>
                  <a:srgbClr val="76FD5F"/>
                </a:solidFill>
                <a:effectLst>
                  <a:innerShdw blurRad="69850" dist="43180" dir="5400000">
                    <a:srgbClr val="000000">
                      <a:alpha val="65000"/>
                    </a:srgbClr>
                  </a:innerShdw>
                </a:effectLst>
              </a:rPr>
              <a:t> </a:t>
            </a:r>
            <a:r>
              <a:rPr lang="en-US" b="1" dirty="0" smtClean="0">
                <a:ln w="1905"/>
                <a:solidFill>
                  <a:srgbClr val="76FD5F"/>
                </a:solidFill>
                <a:effectLst>
                  <a:innerShdw blurRad="69850" dist="43180" dir="5400000">
                    <a:srgbClr val="000000">
                      <a:alpha val="65000"/>
                    </a:srgbClr>
                  </a:innerShdw>
                </a:effectLst>
              </a:rPr>
              <a:t>am tall and slim. I have got long fair hair. I’m from Russia. </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I’m Russian. I live in Moscow. </a:t>
            </a:r>
            <a:r>
              <a:rPr lang="en-US" b="1" dirty="0" smtClean="0">
                <a:ln w="1905"/>
                <a:solidFill>
                  <a:srgbClr val="00B0F0"/>
                </a:solidFill>
                <a:effectLst>
                  <a:innerShdw blurRad="69850" dist="43180" dir="5400000">
                    <a:srgbClr val="000000">
                      <a:alpha val="65000"/>
                    </a:srgbClr>
                  </a:innerShdw>
                </a:effectLst>
              </a:rPr>
              <a:t>My </a:t>
            </a:r>
            <a:r>
              <a:rPr lang="en-US" b="1" dirty="0" err="1" smtClean="0">
                <a:ln w="1905"/>
                <a:solidFill>
                  <a:srgbClr val="00B0F0"/>
                </a:solidFill>
                <a:effectLst>
                  <a:innerShdw blurRad="69850" dist="43180" dir="5400000">
                    <a:srgbClr val="000000">
                      <a:alpha val="65000"/>
                    </a:srgbClr>
                  </a:innerShdw>
                </a:effectLst>
              </a:rPr>
              <a:t>adress</a:t>
            </a:r>
            <a:r>
              <a:rPr lang="en-US" b="1" dirty="0" smtClean="0">
                <a:ln w="1905"/>
                <a:solidFill>
                  <a:srgbClr val="00B0F0"/>
                </a:solidFill>
                <a:effectLst>
                  <a:innerShdw blurRad="69850" dist="43180" dir="5400000">
                    <a:srgbClr val="000000">
                      <a:alpha val="65000"/>
                    </a:srgbClr>
                  </a:innerShdw>
                </a:effectLst>
              </a:rPr>
              <a:t> is : flat 16, 5 </a:t>
            </a:r>
            <a:r>
              <a:rPr lang="en-US" b="1" dirty="0" err="1" smtClean="0">
                <a:ln w="1905"/>
                <a:solidFill>
                  <a:srgbClr val="00B0F0"/>
                </a:solidFill>
                <a:effectLst>
                  <a:innerShdw blurRad="69850" dist="43180" dir="5400000">
                    <a:srgbClr val="000000">
                      <a:alpha val="65000"/>
                    </a:srgbClr>
                  </a:innerShdw>
                </a:effectLst>
              </a:rPr>
              <a:t>Eniseyskaya</a:t>
            </a:r>
            <a:r>
              <a:rPr lang="en-US" b="1" dirty="0" smtClean="0">
                <a:ln w="1905"/>
                <a:solidFill>
                  <a:srgbClr val="00B0F0"/>
                </a:solidFill>
                <a:effectLst>
                  <a:innerShdw blurRad="69850" dist="43180" dir="5400000">
                    <a:srgbClr val="000000">
                      <a:alpha val="65000"/>
                    </a:srgbClr>
                  </a:innerShdw>
                </a:effectLst>
              </a:rPr>
              <a:t> Street, Moscow, Russia.        </a:t>
            </a:r>
          </a:p>
          <a:p>
            <a:r>
              <a:rPr lang="en-US" b="1" dirty="0" smtClean="0">
                <a:ln w="1905"/>
                <a:solidFill>
                  <a:srgbClr val="C00000"/>
                </a:solidFill>
                <a:effectLst>
                  <a:innerShdw blurRad="69850" dist="43180" dir="5400000">
                    <a:srgbClr val="000000">
                      <a:alpha val="65000"/>
                    </a:srgbClr>
                  </a:innerShdw>
                </a:effectLst>
              </a:rPr>
              <a:t>Now I can :              </a:t>
            </a:r>
          </a:p>
          <a:p>
            <a:pPr>
              <a:buNone/>
            </a:pPr>
            <a:r>
              <a:rPr lang="en-US" b="1" dirty="0" smtClean="0">
                <a:ln w="1905"/>
                <a:solidFill>
                  <a:srgbClr val="C00000"/>
                </a:solidFill>
                <a:effectLst>
                  <a:innerShdw blurRad="69850" dist="43180" dir="5400000">
                    <a:srgbClr val="000000">
                      <a:alpha val="65000"/>
                    </a:srgbClr>
                  </a:innerShdw>
                </a:effectLst>
              </a:rPr>
              <a:t>- Say where I’m from and where I live</a:t>
            </a:r>
            <a:endParaRPr lang="ru-RU" b="1" dirty="0">
              <a:ln w="1905"/>
              <a:solidFill>
                <a:srgbClr val="C00000"/>
              </a:solidFill>
              <a:effectLst>
                <a:innerShdw blurRad="69850" dist="43180" dir="5400000">
                  <a:srgbClr val="000000">
                    <a:alpha val="65000"/>
                  </a:srgbClr>
                </a:innerShdw>
              </a:effectLst>
            </a:endParaRPr>
          </a:p>
        </p:txBody>
      </p:sp>
      <p:pic>
        <p:nvPicPr>
          <p:cNvPr id="10" name="Picture 6" descr="C:\Documents and Settings\Администратор\Рабочий стол\Новая папка (2)\фото июнь 2011 360.jpg"/>
          <p:cNvPicPr>
            <a:picLocks noChangeAspect="1" noChangeArrowheads="1"/>
          </p:cNvPicPr>
          <p:nvPr/>
        </p:nvPicPr>
        <p:blipFill>
          <a:blip r:embed="rId3" cstate="print"/>
          <a:srcRect/>
          <a:stretch>
            <a:fillRect/>
          </a:stretch>
        </p:blipFill>
        <p:spPr bwMode="auto">
          <a:xfrm>
            <a:off x="7715272" y="0"/>
            <a:ext cx="1428728" cy="5929330"/>
          </a:xfrm>
          <a:prstGeom prst="rect">
            <a:avLst/>
          </a:prstGeom>
          <a:ln>
            <a:noFill/>
          </a:ln>
          <a:effectLst>
            <a:softEdge rad="112500"/>
          </a:effectLst>
        </p:spPr>
      </p:pic>
      <p:pic>
        <p:nvPicPr>
          <p:cNvPr id="2057" name="Picture 9" descr="C:\Documents and Settings\Администратор\Рабочий стол\фото общее\фото июнь 2011 147.jpg"/>
          <p:cNvPicPr>
            <a:picLocks noChangeAspect="1" noChangeArrowheads="1"/>
          </p:cNvPicPr>
          <p:nvPr/>
        </p:nvPicPr>
        <p:blipFill>
          <a:blip r:embed="rId4" cstate="print"/>
          <a:srcRect/>
          <a:stretch>
            <a:fillRect/>
          </a:stretch>
        </p:blipFill>
        <p:spPr bwMode="auto">
          <a:xfrm>
            <a:off x="6286512" y="2714620"/>
            <a:ext cx="1576383" cy="4143380"/>
          </a:xfrm>
          <a:prstGeom prst="rect">
            <a:avLst/>
          </a:prstGeom>
          <a:noFill/>
        </p:spPr>
      </p:pic>
      <p:pic>
        <p:nvPicPr>
          <p:cNvPr id="2052" name="Picture 4"/>
          <p:cNvPicPr>
            <a:picLocks noChangeAspect="1" noChangeArrowheads="1"/>
          </p:cNvPicPr>
          <p:nvPr/>
        </p:nvPicPr>
        <p:blipFill>
          <a:blip r:embed="rId5" cstate="print"/>
          <a:srcRect/>
          <a:stretch>
            <a:fillRect/>
          </a:stretch>
        </p:blipFill>
        <p:spPr bwMode="auto">
          <a:xfrm>
            <a:off x="6215074" y="0"/>
            <a:ext cx="1563679" cy="3038933"/>
          </a:xfrm>
          <a:prstGeom prst="rect">
            <a:avLst/>
          </a:prstGeom>
          <a:ln>
            <a:noFill/>
          </a:ln>
          <a:effectLst>
            <a:softEdge rad="112500"/>
          </a:effectLst>
        </p:spPr>
      </p:pic>
    </p:spTree>
  </p:cSld>
  <p:clrMapOvr>
    <a:masterClrMapping/>
  </p:clrMapOvr>
  <p:transition>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100000">
              <a:srgbClr val="005CBF"/>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2686040" cy="1296950"/>
          </a:xfrm>
        </p:spPr>
        <p:txBody>
          <a:bodyPr>
            <a:normAutofit fontScale="90000"/>
          </a:bodyPr>
          <a:lstStyle/>
          <a:p>
            <a:r>
              <a:rPr 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My family. </a:t>
            </a:r>
            <a:endParaRPr lang="ru-RU"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3" name="Содержимое 2"/>
          <p:cNvSpPr>
            <a:spLocks noGrp="1"/>
          </p:cNvSpPr>
          <p:nvPr>
            <p:ph idx="1"/>
          </p:nvPr>
        </p:nvSpPr>
        <p:spPr>
          <a:xfrm>
            <a:off x="0" y="1357298"/>
            <a:ext cx="3714744" cy="5500702"/>
          </a:xfrm>
        </p:spPr>
        <p:txBody>
          <a:bodyPr>
            <a:normAutofit fontScale="85000" lnSpcReduction="10000"/>
          </a:bodyPr>
          <a:lstStyle/>
          <a:p>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I’m from small family. I have got a brother. His name is </a:t>
            </a:r>
            <a:r>
              <a:rPr lang="en-US" b="1" dirty="0" err="1"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Danila</a:t>
            </a: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and he is five. My parents’ names are Larisa and </a:t>
            </a:r>
            <a:r>
              <a:rPr lang="en-US" b="1" dirty="0" err="1"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Gennadiy</a:t>
            </a: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They are 36 and 39 years old. They are nice people. We are good family. I love my family very much.                  </a:t>
            </a:r>
          </a:p>
          <a:p>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Now I can :          </a:t>
            </a:r>
          </a:p>
          <a:p>
            <a:pPr>
              <a:buNone/>
            </a:pPr>
            <a:r>
              <a:rPr lang="en-US"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Say how old I am</a:t>
            </a:r>
            <a:endParaRPr lang="en-US"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1026" name="Picture 2" descr="C:\Documents and Settings\All Users\Документы\Мои рисунки\Изображение 611.jpg"/>
          <p:cNvPicPr>
            <a:picLocks noChangeAspect="1" noChangeArrowheads="1"/>
          </p:cNvPicPr>
          <p:nvPr/>
        </p:nvPicPr>
        <p:blipFill>
          <a:blip r:embed="rId2"/>
          <a:srcRect/>
          <a:stretch>
            <a:fillRect/>
          </a:stretch>
        </p:blipFill>
        <p:spPr bwMode="auto">
          <a:xfrm>
            <a:off x="3714744" y="428604"/>
            <a:ext cx="5064132" cy="5619768"/>
          </a:xfrm>
          <a:prstGeom prst="ellipse">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100000">
              <a:schemeClr val="accent3">
                <a:lumMod val="20000"/>
                <a:lumOff val="80000"/>
              </a:schemeClr>
            </a:gs>
            <a:gs pos="0">
              <a:schemeClr val="accent3">
                <a:lumMod val="40000"/>
                <a:lumOff val="60000"/>
              </a:schemeClr>
            </a:gs>
            <a:gs pos="50000">
              <a:schemeClr val="accent5">
                <a:lumMod val="40000"/>
                <a:lumOff val="60000"/>
              </a:schemeClr>
            </a:gs>
            <a:gs pos="75000">
              <a:srgbClr val="01A78F"/>
            </a:gs>
            <a:gs pos="100000">
              <a:srgbClr val="3366FF"/>
            </a:gs>
          </a:gsLst>
          <a:path path="circle">
            <a:fillToRect t="100000" r="100000"/>
          </a:path>
          <a:tileRect l="-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14480" y="0"/>
            <a:ext cx="2357454" cy="1142984"/>
          </a:xfrm>
        </p:spPr>
        <p:txBody>
          <a:bodyPr>
            <a:normAutofit fontScale="90000"/>
          </a:bodyPr>
          <a:lstStyle/>
          <a:p>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My School.</a:t>
            </a:r>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Содержимое 2"/>
          <p:cNvSpPr>
            <a:spLocks noGrp="1"/>
          </p:cNvSpPr>
          <p:nvPr>
            <p:ph idx="1"/>
          </p:nvPr>
        </p:nvSpPr>
        <p:spPr>
          <a:xfrm>
            <a:off x="4071934" y="0"/>
            <a:ext cx="5072066" cy="5500702"/>
          </a:xfrm>
        </p:spPr>
        <p:txBody>
          <a:bodyPr>
            <a:normAutofit fontScale="92500"/>
          </a:bodyPr>
          <a:lstStyle/>
          <a:p>
            <a:r>
              <a:rPr lang="en-US"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I’m a student. I’m in year five. My </a:t>
            </a:r>
            <a:r>
              <a:rPr lang="en-US" sz="2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favourite</a:t>
            </a:r>
            <a:r>
              <a:rPr lang="en-US"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teacher is Tatiana </a:t>
            </a:r>
            <a:r>
              <a:rPr lang="en-US" sz="2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Victorovna</a:t>
            </a:r>
            <a:r>
              <a:rPr lang="en-US"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She is very nice teacher. My </a:t>
            </a:r>
            <a:r>
              <a:rPr lang="en-US" sz="2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favourite</a:t>
            </a:r>
            <a:r>
              <a:rPr lang="en-US"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subjects are : PE, English, </a:t>
            </a:r>
            <a:r>
              <a:rPr lang="en-US" sz="2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Maths</a:t>
            </a:r>
            <a:r>
              <a:rPr lang="en-US"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History and Art. I’m good at English but I’m not good at Art. In my school I’ve got friends. They are nice people and good friends. I like them very much.         </a:t>
            </a:r>
          </a:p>
          <a:p>
            <a:pPr>
              <a:buNone/>
            </a:pP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Now I can : </a:t>
            </a:r>
          </a:p>
          <a:p>
            <a:pPr>
              <a:buNone/>
            </a:pP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Say what year I’m in       </a:t>
            </a:r>
          </a:p>
          <a:p>
            <a:pPr>
              <a:buNone/>
            </a:pP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Say who my </a:t>
            </a:r>
            <a:r>
              <a:rPr lang="en-US" sz="24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favourite</a:t>
            </a: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teacher is   </a:t>
            </a:r>
          </a:p>
          <a:p>
            <a:pPr>
              <a:buNone/>
            </a:pP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Say what my </a:t>
            </a:r>
            <a:r>
              <a:rPr lang="en-US" sz="24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favourite</a:t>
            </a: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sports are         </a:t>
            </a:r>
          </a:p>
          <a:p>
            <a:pPr>
              <a:buNone/>
            </a:pP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Say what I’m good at   </a:t>
            </a:r>
          </a:p>
          <a:p>
            <a:pPr>
              <a:buNone/>
            </a:pP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Talk about my family                 </a:t>
            </a:r>
          </a:p>
        </p:txBody>
      </p:sp>
      <p:pic>
        <p:nvPicPr>
          <p:cNvPr id="1026" name="Picture 2" descr="C:\Documents and Settings\All Users\Документы\Мои рисунки\фото Египет 2010 406.jpg"/>
          <p:cNvPicPr>
            <a:picLocks noChangeAspect="1" noChangeArrowheads="1"/>
          </p:cNvPicPr>
          <p:nvPr/>
        </p:nvPicPr>
        <p:blipFill>
          <a:blip r:embed="rId2" cstate="print"/>
          <a:srcRect/>
          <a:stretch>
            <a:fillRect/>
          </a:stretch>
        </p:blipFill>
        <p:spPr bwMode="auto">
          <a:xfrm>
            <a:off x="0" y="1785926"/>
            <a:ext cx="3929057" cy="3929090"/>
          </a:xfrm>
          <a:prstGeom prst="rect">
            <a:avLst/>
          </a:prstGeom>
          <a:ln>
            <a:noFill/>
          </a:ln>
          <a:effectLst>
            <a:softEdge rad="112500"/>
          </a:effectLst>
        </p:spPr>
      </p:pic>
      <p:pic>
        <p:nvPicPr>
          <p:cNvPr id="4" name="Picture 2" descr="C:\Documents and Settings\Администратор\Мои документы\Мои рисунки\m_be16fbec.jpg"/>
          <p:cNvPicPr>
            <a:picLocks noChangeAspect="1" noChangeArrowheads="1"/>
          </p:cNvPicPr>
          <p:nvPr/>
        </p:nvPicPr>
        <p:blipFill>
          <a:blip r:embed="rId3"/>
          <a:srcRect/>
          <a:stretch>
            <a:fillRect/>
          </a:stretch>
        </p:blipFill>
        <p:spPr bwMode="auto">
          <a:xfrm>
            <a:off x="7572396" y="4357694"/>
            <a:ext cx="1571604" cy="25003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strips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1EF63"/>
            </a:gs>
            <a:gs pos="50000">
              <a:srgbClr val="EBEB6F"/>
            </a:gs>
            <a:gs pos="64000">
              <a:srgbClr val="76FD5F">
                <a:alpha val="59000"/>
              </a:srgb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My timetable.</a:t>
            </a:r>
            <a:endParaRPr lang="ru-RU" dirty="0"/>
          </a:p>
        </p:txBody>
      </p:sp>
      <p:graphicFrame>
        <p:nvGraphicFramePr>
          <p:cNvPr id="4" name="Содержимое 3"/>
          <p:cNvGraphicFramePr>
            <a:graphicFrameLocks noGrp="1"/>
          </p:cNvGraphicFramePr>
          <p:nvPr>
            <p:ph idx="1"/>
          </p:nvPr>
        </p:nvGraphicFramePr>
        <p:xfrm>
          <a:off x="457200" y="1571612"/>
          <a:ext cx="8115330" cy="4000528"/>
        </p:xfrm>
        <a:graphic>
          <a:graphicData uri="http://schemas.openxmlformats.org/drawingml/2006/table">
            <a:tbl>
              <a:tblPr firstRow="1" bandRow="1">
                <a:tableStyleId>{5A111915-BE36-4E01-A7E5-04B1672EAD32}</a:tableStyleId>
              </a:tblPr>
              <a:tblGrid>
                <a:gridCol w="1352555"/>
                <a:gridCol w="1352555"/>
                <a:gridCol w="1352555"/>
                <a:gridCol w="1352555"/>
                <a:gridCol w="1352555"/>
                <a:gridCol w="1352555"/>
              </a:tblGrid>
              <a:tr h="596008">
                <a:tc>
                  <a:txBody>
                    <a:bodyPr/>
                    <a:lstStyle/>
                    <a:p>
                      <a:r>
                        <a:rPr lang="en-US" dirty="0" smtClean="0"/>
                        <a:t>Monday</a:t>
                      </a:r>
                      <a:endParaRPr lang="ru-RU" dirty="0"/>
                    </a:p>
                  </a:txBody>
                  <a:tcPr/>
                </a:tc>
                <a:tc>
                  <a:txBody>
                    <a:bodyPr/>
                    <a:lstStyle/>
                    <a:p>
                      <a:r>
                        <a:rPr lang="en-US" dirty="0" smtClean="0"/>
                        <a:t>Tuesday</a:t>
                      </a:r>
                      <a:endParaRPr lang="ru-RU" dirty="0"/>
                    </a:p>
                  </a:txBody>
                  <a:tcPr/>
                </a:tc>
                <a:tc>
                  <a:txBody>
                    <a:bodyPr/>
                    <a:lstStyle/>
                    <a:p>
                      <a:r>
                        <a:rPr lang="en-US" dirty="0" smtClean="0"/>
                        <a:t>Wednesday</a:t>
                      </a:r>
                      <a:r>
                        <a:rPr lang="en-US" baseline="0" dirty="0" smtClean="0"/>
                        <a:t> </a:t>
                      </a:r>
                      <a:endParaRPr lang="ru-RU" dirty="0"/>
                    </a:p>
                  </a:txBody>
                  <a:tcPr/>
                </a:tc>
                <a:tc>
                  <a:txBody>
                    <a:bodyPr/>
                    <a:lstStyle/>
                    <a:p>
                      <a:r>
                        <a:rPr lang="en-US" dirty="0" smtClean="0"/>
                        <a:t>Thursday</a:t>
                      </a:r>
                      <a:endParaRPr lang="ru-RU" dirty="0"/>
                    </a:p>
                  </a:txBody>
                  <a:tcPr/>
                </a:tc>
                <a:tc>
                  <a:txBody>
                    <a:bodyPr/>
                    <a:lstStyle/>
                    <a:p>
                      <a:r>
                        <a:rPr lang="en-US" dirty="0" smtClean="0"/>
                        <a:t>Friday</a:t>
                      </a:r>
                      <a:endParaRPr lang="ru-RU" dirty="0"/>
                    </a:p>
                  </a:txBody>
                  <a:tcPr/>
                </a:tc>
                <a:tc>
                  <a:txBody>
                    <a:bodyPr/>
                    <a:lstStyle/>
                    <a:p>
                      <a:r>
                        <a:rPr lang="en-US" dirty="0" smtClean="0"/>
                        <a:t>Saturday</a:t>
                      </a:r>
                      <a:endParaRPr lang="ru-RU" dirty="0"/>
                    </a:p>
                  </a:txBody>
                  <a:tcPr/>
                </a:tc>
              </a:tr>
              <a:tr h="567420">
                <a:tc>
                  <a:txBody>
                    <a:bodyPr/>
                    <a:lstStyle/>
                    <a:p>
                      <a:endParaRPr lang="ru-RU" dirty="0"/>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r>
              <a:tr h="567420">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r>
              <a:tr h="567420">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r>
              <a:tr h="567420">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dirty="0"/>
                    </a:p>
                  </a:txBody>
                  <a:tcPr/>
                </a:tc>
              </a:tr>
              <a:tr h="567420">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r>
              <a:tr h="567420">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dirty="0"/>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0E27C"/>
            </a:gs>
            <a:gs pos="13000">
              <a:srgbClr val="EBEB6F"/>
            </a:gs>
            <a:gs pos="28000">
              <a:srgbClr val="FABA86"/>
            </a:gs>
            <a:gs pos="42999">
              <a:srgbClr val="D1EF63"/>
            </a:gs>
            <a:gs pos="58000">
              <a:srgbClr val="B1B7ED"/>
            </a:gs>
            <a:gs pos="72000">
              <a:srgbClr val="76FD5F"/>
            </a:gs>
            <a:gs pos="87000">
              <a:srgbClr val="FDDFFB"/>
            </a:gs>
            <a:gs pos="100000">
              <a:srgbClr val="96CDF2"/>
            </a:gs>
          </a:gsLst>
          <a:lin ang="81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rot="2276443">
            <a:off x="4309430" y="1114688"/>
            <a:ext cx="4043362" cy="939784"/>
          </a:xfrm>
        </p:spPr>
        <p:txBody>
          <a:bodyPr>
            <a:noAutofit/>
          </a:bodyPr>
          <a:lstStyle/>
          <a:p>
            <a:r>
              <a:rPr lang="en-US"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My Pet(s) and My </a:t>
            </a:r>
            <a:r>
              <a:rPr lang="en-US" sz="32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Favourite</a:t>
            </a:r>
            <a:r>
              <a:rPr lang="en-US" sz="32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Animal.</a:t>
            </a:r>
            <a:endParaRPr lang="ru-RU" sz="32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3" name="Содержимое 2"/>
          <p:cNvSpPr>
            <a:spLocks noGrp="1"/>
          </p:cNvSpPr>
          <p:nvPr>
            <p:ph idx="1"/>
          </p:nvPr>
        </p:nvSpPr>
        <p:spPr>
          <a:xfrm rot="2317589">
            <a:off x="1304467" y="1257004"/>
            <a:ext cx="5529444" cy="4286256"/>
          </a:xfrm>
        </p:spPr>
        <p:txBody>
          <a:bodyPr>
            <a:normAutofit fontScale="92500" lnSpcReduction="10000"/>
          </a:bodyPr>
          <a:lstStyle/>
          <a:p>
            <a:r>
              <a:rPr lang="en-US" sz="28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I</a:t>
            </a:r>
            <a:r>
              <a:rPr lang="ru-RU" sz="28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a:t>
            </a:r>
            <a:r>
              <a:rPr lang="en-US" sz="28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like animals. I haven’t got pets but my best friend Ann has got a kitten. His name is </a:t>
            </a:r>
            <a:r>
              <a:rPr lang="en-US" sz="28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Timka</a:t>
            </a:r>
            <a:r>
              <a:rPr lang="en-US" sz="28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He is very funny, crazy about  rats, he is very </a:t>
            </a:r>
            <a:r>
              <a:rPr lang="en-US" sz="28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beautifull</a:t>
            </a:r>
            <a:r>
              <a:rPr lang="en-US" sz="28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He is grey, his eyes are blue, his tail and ears are white. I like him very much.           </a:t>
            </a:r>
          </a:p>
          <a:p>
            <a:r>
              <a:rPr lang="en-US" sz="28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Now I can :        </a:t>
            </a:r>
            <a:endParaRPr lang="en-US" sz="28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a:p>
            <a:pPr>
              <a:buFontTx/>
              <a:buChar char="-"/>
            </a:pPr>
            <a:r>
              <a:rPr lang="en-US" sz="28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Describe animals      </a:t>
            </a:r>
          </a:p>
          <a:p>
            <a:pPr>
              <a:buFontTx/>
              <a:buChar char="-"/>
            </a:pPr>
            <a:r>
              <a:rPr lang="en-US" sz="28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Talk about pets</a:t>
            </a:r>
          </a:p>
        </p:txBody>
      </p:sp>
      <p:pic>
        <p:nvPicPr>
          <p:cNvPr id="3074" name="Picture 2" descr="http://im7-tub.yandex.net/i?id=299756198-35-72"/>
          <p:cNvPicPr>
            <a:picLocks noChangeAspect="1" noChangeArrowheads="1"/>
          </p:cNvPicPr>
          <p:nvPr/>
        </p:nvPicPr>
        <p:blipFill>
          <a:blip r:embed="rId2"/>
          <a:srcRect/>
          <a:stretch>
            <a:fillRect/>
          </a:stretch>
        </p:blipFill>
        <p:spPr bwMode="auto">
          <a:xfrm>
            <a:off x="7143768" y="3838703"/>
            <a:ext cx="2000232" cy="30192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6" name="Picture 4" descr="http://im7-tub.yandex.net/i?id=265857608-45-72"/>
          <p:cNvPicPr>
            <a:picLocks noChangeAspect="1" noChangeArrowheads="1"/>
          </p:cNvPicPr>
          <p:nvPr/>
        </p:nvPicPr>
        <p:blipFill>
          <a:blip r:embed="rId3"/>
          <a:srcRect/>
          <a:stretch>
            <a:fillRect/>
          </a:stretch>
        </p:blipFill>
        <p:spPr bwMode="auto">
          <a:xfrm>
            <a:off x="0" y="214290"/>
            <a:ext cx="2143108" cy="171448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3078" name="Picture 6" descr="http://im7-tub.yandex.net/i?id=23238556-44-72"/>
          <p:cNvPicPr>
            <a:picLocks noChangeAspect="1" noChangeArrowheads="1"/>
          </p:cNvPicPr>
          <p:nvPr/>
        </p:nvPicPr>
        <p:blipFill>
          <a:blip r:embed="rId4"/>
          <a:srcRect/>
          <a:stretch>
            <a:fillRect/>
          </a:stretch>
        </p:blipFill>
        <p:spPr bwMode="auto">
          <a:xfrm>
            <a:off x="0" y="4195771"/>
            <a:ext cx="2285984" cy="26622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p:plus/>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20000">
              <a:schemeClr val="accent1">
                <a:lumMod val="40000"/>
                <a:lumOff val="60000"/>
              </a:schemeClr>
            </a:gs>
            <a:gs pos="50000">
              <a:schemeClr val="accent2">
                <a:lumMod val="40000"/>
                <a:lumOff val="60000"/>
              </a:schemeClr>
            </a:gs>
            <a:gs pos="75000">
              <a:schemeClr val="accent3">
                <a:lumMod val="40000"/>
                <a:lumOff val="60000"/>
              </a:schemeClr>
            </a:gs>
            <a:gs pos="89999">
              <a:schemeClr val="accent4">
                <a:lumMod val="40000"/>
                <a:lumOff val="60000"/>
              </a:schemeClr>
            </a:gs>
            <a:gs pos="100000">
              <a:schemeClr val="accent6">
                <a:lumMod val="60000"/>
                <a:lumOff val="4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3186106" cy="714380"/>
          </a:xfrm>
        </p:spPr>
        <p:txBody>
          <a:bodyPr>
            <a:normAutofit/>
          </a:bodyPr>
          <a:lstStyle/>
          <a:p>
            <a:r>
              <a:rPr lang="en-US" sz="40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My Interests.</a:t>
            </a:r>
            <a:endParaRPr lang="ru-RU" sz="40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3" name="Содержимое 2"/>
          <p:cNvSpPr>
            <a:spLocks noGrp="1"/>
          </p:cNvSpPr>
          <p:nvPr>
            <p:ph idx="1"/>
          </p:nvPr>
        </p:nvSpPr>
        <p:spPr>
          <a:xfrm>
            <a:off x="0" y="785794"/>
            <a:ext cx="5143504" cy="5715040"/>
          </a:xfrm>
        </p:spPr>
        <p:txBody>
          <a:bodyPr>
            <a:normAutofit fontScale="92500" lnSpcReduction="20000"/>
          </a:bodyPr>
          <a:lstStyle/>
          <a:p>
            <a:r>
              <a:rPr lang="en-US"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My </a:t>
            </a:r>
            <a:r>
              <a:rPr lang="en-US" sz="28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favourite</a:t>
            </a:r>
            <a:r>
              <a:rPr lang="en-US"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school subject is English. I’m good at English. My </a:t>
            </a:r>
            <a:r>
              <a:rPr lang="en-US" sz="28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favourite</a:t>
            </a:r>
            <a:r>
              <a:rPr lang="en-US"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sports are dancing and swimming. I’m very good at dancing and at swimming. I take dancing lessons. My </a:t>
            </a:r>
            <a:r>
              <a:rPr lang="en-US" sz="28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favourite</a:t>
            </a:r>
            <a:r>
              <a:rPr lang="en-US"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sport star is </a:t>
            </a:r>
            <a:r>
              <a:rPr lang="en-US" sz="28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Sharapova</a:t>
            </a:r>
            <a:r>
              <a:rPr lang="en-US"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She is from Russia. She is slim and tall. She’s got long fair hair and brown eyes. She is very famous.        </a:t>
            </a:r>
          </a:p>
          <a:p>
            <a:r>
              <a:rPr lang="en-US"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Now I can :           </a:t>
            </a:r>
          </a:p>
          <a:p>
            <a:pPr>
              <a:buFontTx/>
              <a:buChar char="-"/>
            </a:pPr>
            <a:r>
              <a:rPr lang="en-US"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Talk about my </a:t>
            </a:r>
            <a:r>
              <a:rPr lang="en-US" sz="28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favourite</a:t>
            </a:r>
            <a:r>
              <a:rPr lang="en-US"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school subjects            </a:t>
            </a:r>
          </a:p>
          <a:p>
            <a:pPr>
              <a:buFontTx/>
              <a:buChar char="-"/>
            </a:pPr>
            <a:r>
              <a:rPr lang="en-US"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Say what my </a:t>
            </a:r>
            <a:r>
              <a:rPr lang="en-US" sz="28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favourite</a:t>
            </a:r>
            <a:r>
              <a:rPr lang="en-US"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sports are       </a:t>
            </a:r>
          </a:p>
          <a:p>
            <a:pPr>
              <a:buFontTx/>
              <a:buChar char="-"/>
            </a:pPr>
            <a:r>
              <a:rPr lang="en-US" sz="28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Say what I’m good at   </a:t>
            </a:r>
          </a:p>
          <a:p>
            <a:pPr>
              <a:buFontTx/>
              <a:buChar char="-"/>
            </a:pPr>
            <a:endParaRPr lang="en-US" sz="2800" dirty="0" smtClean="0"/>
          </a:p>
          <a:p>
            <a:pPr>
              <a:buFontTx/>
              <a:buChar char="-"/>
            </a:pPr>
            <a:endParaRPr lang="ru-RU" sz="2800" dirty="0"/>
          </a:p>
        </p:txBody>
      </p:sp>
      <p:pic>
        <p:nvPicPr>
          <p:cNvPr id="2053" name="Picture 5" descr="C:\Documents and Settings\Администратор\Рабочий стол\всё\Я я яяяя\Новая папка (2)\P1010472.JPG"/>
          <p:cNvPicPr>
            <a:picLocks noChangeAspect="1" noChangeArrowheads="1"/>
          </p:cNvPicPr>
          <p:nvPr/>
        </p:nvPicPr>
        <p:blipFill>
          <a:blip r:embed="rId2" cstate="print"/>
          <a:srcRect/>
          <a:stretch>
            <a:fillRect/>
          </a:stretch>
        </p:blipFill>
        <p:spPr bwMode="auto">
          <a:xfrm>
            <a:off x="5072066" y="0"/>
            <a:ext cx="2571768" cy="292893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1" name="Picture 3"/>
          <p:cNvPicPr>
            <a:picLocks noChangeAspect="1" noChangeArrowheads="1"/>
          </p:cNvPicPr>
          <p:nvPr/>
        </p:nvPicPr>
        <p:blipFill>
          <a:blip r:embed="rId3" cstate="print"/>
          <a:srcRect/>
          <a:stretch>
            <a:fillRect/>
          </a:stretch>
        </p:blipFill>
        <p:spPr bwMode="auto">
          <a:xfrm>
            <a:off x="6286512" y="2099154"/>
            <a:ext cx="2857488" cy="2472829"/>
          </a:xfrm>
          <a:prstGeom prst="roundRect">
            <a:avLst>
              <a:gd name="adj" fmla="val 11537"/>
            </a:avLst>
          </a:prstGeom>
          <a:solidFill>
            <a:srgbClr val="FFFFFF">
              <a:shade val="85000"/>
            </a:srgbClr>
          </a:solidFill>
          <a:ln>
            <a:noFill/>
          </a:ln>
          <a:effectLst>
            <a:reflection blurRad="12700" stA="38000" endPos="28000" dist="5000" dir="5400000" sy="-100000" algn="bl" rotWithShape="0"/>
          </a:effectLst>
        </p:spPr>
      </p:pic>
      <p:pic>
        <p:nvPicPr>
          <p:cNvPr id="2052" name="Picture 4" descr="C:\Documents and Settings\Администратор\Рабочий стол\всё\Я я яяяя\Новая папка (2)\фото июнь 2011 250.jpg"/>
          <p:cNvPicPr>
            <a:picLocks noChangeAspect="1" noChangeArrowheads="1"/>
          </p:cNvPicPr>
          <p:nvPr/>
        </p:nvPicPr>
        <p:blipFill>
          <a:blip r:embed="rId4"/>
          <a:srcRect/>
          <a:stretch>
            <a:fillRect/>
          </a:stretch>
        </p:blipFill>
        <p:spPr bwMode="auto">
          <a:xfrm>
            <a:off x="6572264" y="4000504"/>
            <a:ext cx="2571736" cy="28574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0" name="Picture 2" descr="Картинка 27 из 42745">
            <a:hlinkClick r:id="rId5"/>
          </p:cNvPr>
          <p:cNvPicPr>
            <a:picLocks noChangeAspect="1" noChangeArrowheads="1"/>
          </p:cNvPicPr>
          <p:nvPr/>
        </p:nvPicPr>
        <p:blipFill>
          <a:blip r:embed="rId6" cstate="print"/>
          <a:srcRect/>
          <a:stretch>
            <a:fillRect/>
          </a:stretch>
        </p:blipFill>
        <p:spPr bwMode="auto">
          <a:xfrm>
            <a:off x="7929554" y="0"/>
            <a:ext cx="1214446" cy="2428868"/>
          </a:xfrm>
          <a:prstGeom prst="rect">
            <a:avLst/>
          </a:prstGeom>
          <a:ln>
            <a:noFill/>
          </a:ln>
          <a:effectLst>
            <a:softEdge rad="112500"/>
          </a:effectLst>
        </p:spPr>
      </p:pic>
      <p:pic>
        <p:nvPicPr>
          <p:cNvPr id="8" name="Picture 2"/>
          <p:cNvPicPr>
            <a:picLocks noChangeAspect="1" noChangeArrowheads="1"/>
          </p:cNvPicPr>
          <p:nvPr/>
        </p:nvPicPr>
        <p:blipFill>
          <a:blip r:embed="rId7" cstate="print"/>
          <a:srcRect/>
          <a:stretch>
            <a:fillRect/>
          </a:stretch>
        </p:blipFill>
        <p:spPr bwMode="auto">
          <a:xfrm>
            <a:off x="4786314" y="3571876"/>
            <a:ext cx="2190800" cy="16430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p:cNvPicPr>
            <a:picLocks noChangeAspect="1" noChangeArrowheads="1"/>
          </p:cNvPicPr>
          <p:nvPr/>
        </p:nvPicPr>
        <p:blipFill>
          <a:blip r:embed="rId8" cstate="print"/>
          <a:srcRect/>
          <a:stretch>
            <a:fillRect/>
          </a:stretch>
        </p:blipFill>
        <p:spPr bwMode="auto">
          <a:xfrm>
            <a:off x="4929190" y="5357826"/>
            <a:ext cx="2000232" cy="1500174"/>
          </a:xfrm>
          <a:prstGeom prst="ellipse">
            <a:avLst/>
          </a:prstGeom>
          <a:ln>
            <a:noFill/>
          </a:ln>
          <a:effectLst>
            <a:softEdge rad="112500"/>
          </a:effectLst>
        </p:spPr>
      </p:pic>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F00"/>
            </a:gs>
            <a:gs pos="50000">
              <a:schemeClr val="accent2">
                <a:lumMod val="60000"/>
                <a:lumOff val="40000"/>
              </a:schemeClr>
            </a:gs>
            <a:gs pos="100000">
              <a:schemeClr val="accent6">
                <a:lumMod val="40000"/>
                <a:lumOff val="6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57752" y="5715016"/>
            <a:ext cx="3971924" cy="796908"/>
          </a:xfrm>
        </p:spPr>
        <p:txBody>
          <a:bodyPr/>
          <a:lstStyle/>
          <a:p>
            <a:r>
              <a:rPr lang="en-US" dirty="0" smtClean="0">
                <a:solidFill>
                  <a:srgbClr val="EB7115"/>
                </a:solidFill>
              </a:rPr>
              <a:t>M</a:t>
            </a:r>
            <a:r>
              <a:rPr lang="en-US" dirty="0" smtClean="0">
                <a:solidFill>
                  <a:srgbClr val="FFFF00"/>
                </a:solidFill>
              </a:rPr>
              <a:t>y</a:t>
            </a:r>
            <a:r>
              <a:rPr lang="en-US" dirty="0" smtClean="0"/>
              <a:t> </a:t>
            </a:r>
            <a:r>
              <a:rPr lang="en-US" dirty="0" smtClean="0">
                <a:solidFill>
                  <a:srgbClr val="76FD5F"/>
                </a:solidFill>
              </a:rPr>
              <a:t>C</a:t>
            </a:r>
            <a:r>
              <a:rPr lang="en-US" dirty="0" smtClean="0">
                <a:solidFill>
                  <a:srgbClr val="7030A0"/>
                </a:solidFill>
              </a:rPr>
              <a:t>o</a:t>
            </a:r>
            <a:r>
              <a:rPr lang="en-US" dirty="0" smtClean="0">
                <a:solidFill>
                  <a:schemeClr val="accent5">
                    <a:lumMod val="60000"/>
                    <a:lumOff val="40000"/>
                  </a:schemeClr>
                </a:solidFill>
              </a:rPr>
              <a:t>ll</a:t>
            </a:r>
            <a:r>
              <a:rPr lang="en-US" dirty="0" smtClean="0">
                <a:solidFill>
                  <a:schemeClr val="bg2">
                    <a:lumMod val="50000"/>
                  </a:schemeClr>
                </a:solidFill>
              </a:rPr>
              <a:t>e</a:t>
            </a:r>
            <a:r>
              <a:rPr lang="en-US" dirty="0" smtClean="0">
                <a:solidFill>
                  <a:srgbClr val="D1EF63"/>
                </a:solidFill>
              </a:rPr>
              <a:t>c</a:t>
            </a:r>
            <a:r>
              <a:rPr lang="en-US" dirty="0" smtClean="0">
                <a:solidFill>
                  <a:srgbClr val="FF0000"/>
                </a:solidFill>
              </a:rPr>
              <a:t>t</a:t>
            </a:r>
            <a:r>
              <a:rPr lang="en-US" dirty="0" smtClean="0">
                <a:solidFill>
                  <a:srgbClr val="B1B7ED"/>
                </a:solidFill>
              </a:rPr>
              <a:t>i</a:t>
            </a:r>
            <a:r>
              <a:rPr lang="en-US" dirty="0" smtClean="0">
                <a:solidFill>
                  <a:srgbClr val="FDDFFB"/>
                </a:solidFill>
              </a:rPr>
              <a:t>o</a:t>
            </a:r>
            <a:r>
              <a:rPr lang="en-US" dirty="0" smtClean="0">
                <a:solidFill>
                  <a:srgbClr val="EBEB6F"/>
                </a:solidFill>
              </a:rPr>
              <a:t>n</a:t>
            </a:r>
            <a:r>
              <a:rPr lang="en-US" dirty="0" smtClean="0">
                <a:solidFill>
                  <a:srgbClr val="C00000"/>
                </a:solidFill>
              </a:rPr>
              <a:t>s</a:t>
            </a:r>
            <a:r>
              <a:rPr lang="en-US" dirty="0" smtClean="0">
                <a:solidFill>
                  <a:srgbClr val="FFC000"/>
                </a:solidFill>
              </a:rPr>
              <a:t>.</a:t>
            </a:r>
            <a:r>
              <a:rPr lang="en-US" dirty="0" smtClean="0"/>
              <a:t> </a:t>
            </a:r>
            <a:endParaRPr lang="ru-RU" dirty="0"/>
          </a:p>
        </p:txBody>
      </p:sp>
      <p:sp>
        <p:nvSpPr>
          <p:cNvPr id="3" name="Содержимое 2"/>
          <p:cNvSpPr>
            <a:spLocks noGrp="1"/>
          </p:cNvSpPr>
          <p:nvPr>
            <p:ph idx="1"/>
          </p:nvPr>
        </p:nvSpPr>
        <p:spPr>
          <a:xfrm>
            <a:off x="4000464" y="0"/>
            <a:ext cx="5143536" cy="5715016"/>
          </a:xfrm>
        </p:spPr>
        <p:txBody>
          <a:bodyPr>
            <a:normAutofit fontScale="92500" lnSpcReduction="20000"/>
          </a:bodyPr>
          <a:lstStyle/>
          <a:p>
            <a:r>
              <a:rPr lang="en-US" dirty="0" smtClean="0">
                <a:solidFill>
                  <a:srgbClr val="FFFF00"/>
                </a:solidFill>
              </a:rPr>
              <a:t>I’ve got a big collection of books. I’ve got my books in my table, on my shelves and in my boxes. My </a:t>
            </a:r>
            <a:r>
              <a:rPr lang="en-US" dirty="0" err="1" smtClean="0">
                <a:solidFill>
                  <a:srgbClr val="FFFF00"/>
                </a:solidFill>
              </a:rPr>
              <a:t>favourite</a:t>
            </a:r>
            <a:r>
              <a:rPr lang="en-US" dirty="0" smtClean="0">
                <a:solidFill>
                  <a:srgbClr val="FFFF00"/>
                </a:solidFill>
              </a:rPr>
              <a:t> book  is “Six courageous”.</a:t>
            </a:r>
            <a:r>
              <a:rPr lang="en-US" dirty="0" smtClean="0"/>
              <a:t> </a:t>
            </a:r>
            <a:r>
              <a:rPr lang="en-US" dirty="0" smtClean="0">
                <a:solidFill>
                  <a:srgbClr val="76FD5F"/>
                </a:solidFill>
              </a:rPr>
              <a:t>My friend Ann has got a big collection of caps. Her caps are small and big. They are </a:t>
            </a:r>
            <a:r>
              <a:rPr lang="en-US" dirty="0" smtClean="0">
                <a:solidFill>
                  <a:srgbClr val="FF0000"/>
                </a:solidFill>
              </a:rPr>
              <a:t>lots of </a:t>
            </a:r>
            <a:r>
              <a:rPr lang="en-US" dirty="0" err="1" smtClean="0">
                <a:solidFill>
                  <a:srgbClr val="FF0000"/>
                </a:solidFill>
              </a:rPr>
              <a:t>colours</a:t>
            </a:r>
            <a:r>
              <a:rPr lang="en-US" dirty="0" smtClean="0">
                <a:solidFill>
                  <a:srgbClr val="FF0000"/>
                </a:solidFill>
              </a:rPr>
              <a:t> : blue, red, green… Ann’s </a:t>
            </a:r>
            <a:r>
              <a:rPr lang="en-US" dirty="0" err="1" smtClean="0">
                <a:solidFill>
                  <a:srgbClr val="FF0000"/>
                </a:solidFill>
              </a:rPr>
              <a:t>favourite</a:t>
            </a:r>
            <a:r>
              <a:rPr lang="en-US" dirty="0" smtClean="0">
                <a:solidFill>
                  <a:srgbClr val="FF0000"/>
                </a:solidFill>
              </a:rPr>
              <a:t> cap is small and blue.          </a:t>
            </a:r>
          </a:p>
          <a:p>
            <a:r>
              <a:rPr lang="en-US" dirty="0" smtClean="0">
                <a:solidFill>
                  <a:srgbClr val="EB7115"/>
                </a:solidFill>
              </a:rPr>
              <a:t>Now I can :                  </a:t>
            </a:r>
          </a:p>
          <a:p>
            <a:pPr>
              <a:buNone/>
            </a:pPr>
            <a:r>
              <a:rPr lang="en-US" dirty="0" smtClean="0">
                <a:solidFill>
                  <a:srgbClr val="EB7115"/>
                </a:solidFill>
              </a:rPr>
              <a:t>- Talk about my things/collections</a:t>
            </a:r>
            <a:endParaRPr lang="ru-RU" dirty="0">
              <a:solidFill>
                <a:srgbClr val="EB7115"/>
              </a:solidFill>
            </a:endParaRPr>
          </a:p>
        </p:txBody>
      </p:sp>
      <p:pic>
        <p:nvPicPr>
          <p:cNvPr id="5122" name="Picture 2" descr="Картинка 4 из 87000">
            <a:hlinkClick r:id="rId2"/>
          </p:cNvPr>
          <p:cNvPicPr>
            <a:picLocks noChangeAspect="1" noChangeArrowheads="1"/>
          </p:cNvPicPr>
          <p:nvPr/>
        </p:nvPicPr>
        <p:blipFill>
          <a:blip r:embed="rId3"/>
          <a:srcRect/>
          <a:stretch>
            <a:fillRect/>
          </a:stretch>
        </p:blipFill>
        <p:spPr bwMode="auto">
          <a:xfrm>
            <a:off x="214282" y="3500438"/>
            <a:ext cx="3693314" cy="335756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5124" name="Picture 4" descr="http://im8-tub.yandex.net/i?id=80860267-05-72"/>
          <p:cNvPicPr>
            <a:picLocks noChangeAspect="1" noChangeArrowheads="1"/>
          </p:cNvPicPr>
          <p:nvPr/>
        </p:nvPicPr>
        <p:blipFill>
          <a:blip r:embed="rId4"/>
          <a:srcRect/>
          <a:stretch>
            <a:fillRect/>
          </a:stretch>
        </p:blipFill>
        <p:spPr bwMode="auto">
          <a:xfrm>
            <a:off x="571472" y="357166"/>
            <a:ext cx="2857520" cy="291942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p:wedg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826</TotalTime>
  <Words>657</Words>
  <PresentationFormat>Экран (4:3)</PresentationFormat>
  <Paragraphs>46</Paragraphs>
  <Slides>11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Sergunova Karina</vt:lpstr>
      <vt:lpstr>Слайд 2</vt:lpstr>
      <vt:lpstr>About Myself.</vt:lpstr>
      <vt:lpstr>My family. </vt:lpstr>
      <vt:lpstr>My School.</vt:lpstr>
      <vt:lpstr>My timetable.</vt:lpstr>
      <vt:lpstr>My Pet(s) and My Favourite Animal.</vt:lpstr>
      <vt:lpstr>My Interests.</vt:lpstr>
      <vt:lpstr>My Collections. </vt:lpstr>
      <vt:lpstr>My friend.</vt:lpstr>
      <vt:lpstr>Bye!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Sergunova Karina</dc:title>
  <cp:lastModifiedBy>Ольга</cp:lastModifiedBy>
  <cp:revision>95</cp:revision>
  <dcterms:modified xsi:type="dcterms:W3CDTF">2011-09-24T13:12:20Z</dcterms:modified>
</cp:coreProperties>
</file>