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6E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F5376-D65C-47FA-8C57-6EE4B9C85DB5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589FD-8F11-4309-9C6C-9862A65DDE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gejzer.ru/wp-content/uploads/2013/12/kniga-aktualna-vo-vse-vremen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180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35743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«Моя любимая книга»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357826"/>
            <a:ext cx="5357818" cy="1500174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Сочинение Царенко Екатерины</a:t>
            </a:r>
          </a:p>
          <a:p>
            <a:pPr algn="l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Ученицы 6Б класса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0034" cy="214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r>
              <a:rPr lang="ru-RU" b="1" dirty="0" smtClean="0"/>
              <a:t>Джулия </a:t>
            </a:r>
            <a:r>
              <a:rPr lang="ru-RU" b="1" dirty="0" err="1" smtClean="0"/>
              <a:t>Кавенант</a:t>
            </a:r>
            <a:endParaRPr lang="ru-RU" b="1" dirty="0" smtClean="0"/>
          </a:p>
          <a:p>
            <a:r>
              <a:rPr lang="ru-RU" sz="2000" dirty="0" smtClean="0"/>
              <a:t>Главный герой</a:t>
            </a:r>
          </a:p>
          <a:p>
            <a:pPr fontAlgn="base">
              <a:buNone/>
            </a:pPr>
            <a:r>
              <a:rPr lang="ru-RU" dirty="0" smtClean="0"/>
              <a:t>     </a:t>
            </a:r>
            <a:r>
              <a:rPr lang="ru-RU" sz="2700" dirty="0" smtClean="0"/>
              <a:t>Сестра-близнец </a:t>
            </a:r>
            <a:r>
              <a:rPr lang="ru-RU" sz="2700" dirty="0"/>
              <a:t>Джейсона. Разумная, практичная девочка. Ко всему подходит с большой долей скепсиса и сарказма.</a:t>
            </a:r>
          </a:p>
          <a:p>
            <a:pPr fontAlgn="base">
              <a:buNone/>
            </a:pPr>
            <a:r>
              <a:rPr lang="ru-RU" sz="2700" dirty="0" smtClean="0"/>
              <a:t>     Любит </a:t>
            </a:r>
            <a:r>
              <a:rPr lang="ru-RU" sz="2700" dirty="0"/>
              <a:t>контролировать ситуации, но они всегда выходят из-под ее контроля.</a:t>
            </a:r>
          </a:p>
          <a:p>
            <a:endParaRPr lang="ru-RU" sz="2700" dirty="0"/>
          </a:p>
        </p:txBody>
      </p:sp>
      <p:pic>
        <p:nvPicPr>
          <p:cNvPr id="24578" name="Picture 2" descr="http://ulyssesmoore.ripol.ru/pic/jul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58884">
            <a:off x="5710056" y="659682"/>
            <a:ext cx="1905000" cy="2381250"/>
          </a:xfrm>
          <a:prstGeom prst="rect">
            <a:avLst/>
          </a:prstGeom>
          <a:noFill/>
        </p:spPr>
      </p:pic>
      <p:sp>
        <p:nvSpPr>
          <p:cNvPr id="4" name="Прямоугольный треугольник 3"/>
          <p:cNvSpPr/>
          <p:nvPr/>
        </p:nvSpPr>
        <p:spPr>
          <a:xfrm rot="592492">
            <a:off x="5479278" y="2325091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11278480">
            <a:off x="7256262" y="746711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0034" cy="285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357431"/>
            <a:ext cx="8286776" cy="4500570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b="1" dirty="0" smtClean="0"/>
              <a:t>      </a:t>
            </a:r>
            <a:r>
              <a:rPr lang="ru-RU" b="1" dirty="0" err="1" smtClean="0"/>
              <a:t>Рик</a:t>
            </a:r>
            <a:r>
              <a:rPr lang="ru-RU" b="1" dirty="0" smtClean="0"/>
              <a:t> Баннер</a:t>
            </a:r>
          </a:p>
          <a:p>
            <a:pPr fontAlgn="base">
              <a:buNone/>
            </a:pPr>
            <a:r>
              <a:rPr lang="ru-RU" sz="2600" dirty="0"/>
              <a:t> </a:t>
            </a:r>
            <a:r>
              <a:rPr lang="ru-RU" sz="2600" dirty="0" smtClean="0"/>
              <a:t>     Главный герой </a:t>
            </a:r>
          </a:p>
          <a:p>
            <a:pPr fontAlgn="base">
              <a:buNone/>
            </a:pPr>
            <a:r>
              <a:rPr lang="ru-RU" dirty="0"/>
              <a:t> </a:t>
            </a:r>
            <a:r>
              <a:rPr lang="ru-RU" dirty="0" smtClean="0"/>
              <a:t>        12-летний </a:t>
            </a:r>
            <a:r>
              <a:rPr lang="ru-RU" dirty="0"/>
              <a:t>рыжеволосый мальчик, коренной житель Килморской бухты. Приглашенный в гости к Джейсону и Джулии, </a:t>
            </a:r>
            <a:r>
              <a:rPr lang="ru-RU" dirty="0" err="1"/>
              <a:t>Рик</a:t>
            </a:r>
            <a:r>
              <a:rPr lang="ru-RU" dirty="0"/>
              <a:t> вовлечен в приключения, связанные с тайнами виллы </a:t>
            </a:r>
            <a:r>
              <a:rPr lang="ru-RU" dirty="0" smtClean="0"/>
              <a:t>Арго. </a:t>
            </a:r>
          </a:p>
          <a:p>
            <a:pPr fontAlgn="base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dirty="0" err="1" smtClean="0"/>
              <a:t>Рик</a:t>
            </a:r>
            <a:r>
              <a:rPr lang="ru-RU" dirty="0" smtClean="0"/>
              <a:t> </a:t>
            </a:r>
            <a:r>
              <a:rPr lang="ru-RU" dirty="0"/>
              <a:t>незаменим в вопросах помощи, поддержки, находчивости, сообразительности и выхода из критических ситуаций. Он всегда собран, решителен и </a:t>
            </a:r>
            <a:r>
              <a:rPr lang="ru-RU" dirty="0" smtClean="0"/>
              <a:t>серьезен.</a:t>
            </a:r>
          </a:p>
          <a:p>
            <a:pPr fontAlgn="base">
              <a:buNone/>
            </a:pPr>
            <a:r>
              <a:rPr lang="ru-RU" dirty="0"/>
              <a:t> </a:t>
            </a:r>
            <a:r>
              <a:rPr lang="ru-RU" dirty="0" smtClean="0"/>
              <a:t>      Владеет </a:t>
            </a:r>
            <a:r>
              <a:rPr lang="ru-RU" dirty="0"/>
              <a:t>множеством знаний по истории, географии, биологии. Человек дела. Отлично развитое логическое мышление.</a:t>
            </a:r>
          </a:p>
          <a:p>
            <a:endParaRPr lang="ru-RU" dirty="0"/>
          </a:p>
        </p:txBody>
      </p:sp>
      <p:pic>
        <p:nvPicPr>
          <p:cNvPr id="23554" name="Picture 2" descr="ri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75483">
            <a:off x="5786446" y="357166"/>
            <a:ext cx="1905000" cy="2381250"/>
          </a:xfrm>
          <a:prstGeom prst="rect">
            <a:avLst/>
          </a:prstGeom>
          <a:noFill/>
        </p:spPr>
      </p:pic>
      <p:sp>
        <p:nvSpPr>
          <p:cNvPr id="6" name="Прямоугольный треугольник 5"/>
          <p:cNvSpPr/>
          <p:nvPr/>
        </p:nvSpPr>
        <p:spPr>
          <a:xfrm rot="869541">
            <a:off x="5550715" y="1896462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1611930">
            <a:off x="7390459" y="525747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dirty="0" smtClean="0"/>
              <a:t>Двери времени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4729170" cy="5572140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dirty="0" smtClean="0"/>
              <a:t>  </a:t>
            </a:r>
            <a:endParaRPr lang="ru-RU" dirty="0"/>
          </a:p>
          <a:p>
            <a:pPr fontAlgn="base"/>
            <a:r>
              <a:rPr lang="ru-RU" dirty="0"/>
              <a:t>Волшебные двери, которые открывают проход в другое время и пространство.</a:t>
            </a:r>
          </a:p>
          <a:p>
            <a:pPr fontAlgn="base"/>
            <a:r>
              <a:rPr lang="ru-RU" dirty="0"/>
              <a:t>Последние известные Двери Времени, находятся в Килморской Бухте, где и разворачиваются события первой книги.</a:t>
            </a:r>
          </a:p>
          <a:p>
            <a:pPr fontAlgn="base"/>
            <a:r>
              <a:rPr lang="ru-RU" dirty="0"/>
              <a:t>Двери времени невозможно открыть никак иначе, кроме как </a:t>
            </a:r>
            <a:r>
              <a:rPr lang="ru-RU" dirty="0" smtClean="0"/>
              <a:t>особыми ключами</a:t>
            </a:r>
            <a:r>
              <a:rPr lang="ru-RU" dirty="0"/>
              <a:t>, причем для каждой двери такой ключ свой.</a:t>
            </a:r>
          </a:p>
          <a:p>
            <a:pPr fontAlgn="base"/>
            <a:r>
              <a:rPr lang="ru-RU" dirty="0"/>
              <a:t>Взломать, поджечь или выломать Дверь времени невозможно, но многие пытались, именно поэтому сейчас они выглядят несколько пугающе.</a:t>
            </a:r>
          </a:p>
          <a:p>
            <a:endParaRPr lang="ru-RU" dirty="0"/>
          </a:p>
        </p:txBody>
      </p:sp>
      <p:pic>
        <p:nvPicPr>
          <p:cNvPr id="25602" name="Picture 2" descr="doorti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11" y="1714488"/>
            <a:ext cx="3491889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8001024" cy="1143000"/>
          </a:xfrm>
        </p:spPr>
        <p:txBody>
          <a:bodyPr/>
          <a:lstStyle/>
          <a:p>
            <a:r>
              <a:rPr lang="ru-RU" dirty="0" smtClean="0"/>
              <a:t>Почему мне нравится эта книга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000372"/>
            <a:ext cx="8229600" cy="3857628"/>
          </a:xfrm>
        </p:spPr>
        <p:txBody>
          <a:bodyPr/>
          <a:lstStyle/>
          <a:p>
            <a:r>
              <a:rPr lang="ru-RU" dirty="0" smtClean="0"/>
              <a:t>Я люблю книги в стиле </a:t>
            </a:r>
            <a:r>
              <a:rPr lang="ru-RU" dirty="0" smtClean="0"/>
              <a:t>фантастики </a:t>
            </a:r>
            <a:r>
              <a:rPr lang="ru-RU" dirty="0" smtClean="0"/>
              <a:t>и приключения, больше всего из этого жанра мне нравится эта книга. В этой книге есть </a:t>
            </a:r>
            <a:r>
              <a:rPr lang="ru-RU" dirty="0" smtClean="0"/>
              <a:t>иллюстрации, </a:t>
            </a:r>
            <a:r>
              <a:rPr lang="ru-RU" dirty="0" smtClean="0"/>
              <a:t>и к каждой главе нарисована </a:t>
            </a:r>
            <a:r>
              <a:rPr lang="ru-RU" dirty="0" smtClean="0"/>
              <a:t>какая-либо </a:t>
            </a:r>
            <a:r>
              <a:rPr lang="ru-RU" dirty="0" smtClean="0"/>
              <a:t>миниатюра, очень чётко описаны </a:t>
            </a:r>
            <a:r>
              <a:rPr lang="ru-RU" dirty="0" smtClean="0"/>
              <a:t>биографии героев.</a:t>
            </a:r>
            <a:endParaRPr lang="ru-RU" dirty="0"/>
          </a:p>
        </p:txBody>
      </p:sp>
      <p:pic>
        <p:nvPicPr>
          <p:cNvPr id="26626" name="Picture 2" descr="http://go3.imgsmail.ru/imgpreview?key=663d49efec560b8e&amp;mb=imgdb_preview_8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142984"/>
            <a:ext cx="2133600" cy="1704976"/>
          </a:xfrm>
          <a:prstGeom prst="rect">
            <a:avLst/>
          </a:prstGeom>
          <a:noFill/>
        </p:spPr>
      </p:pic>
      <p:pic>
        <p:nvPicPr>
          <p:cNvPr id="26628" name="Picture 4" descr="http://s019.radikal.ru/i633/1212/1c/f7866d5645e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071546"/>
            <a:ext cx="3294089" cy="2014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solidFill>
                  <a:sysClr val="windowText" lastClr="000000"/>
                </a:solidFill>
                <a:effectLst>
                  <a:reflection blurRad="12700" stA="50000" endPos="50000" dist="5000" dir="5400000" sy="-100000" rotWithShape="0"/>
                </a:effectLst>
              </a:rPr>
              <a:t>Миниатюры</a:t>
            </a:r>
            <a:endParaRPr lang="ru-RU" b="1" cap="all" dirty="0">
              <a:ln w="0"/>
              <a:solidFill>
                <a:sysClr val="windowText" lastClr="0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15272" y="6286520"/>
            <a:ext cx="1614470" cy="57148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27650" name="Picture 2" descr="http://go4.imgsmail.ru/imgpreview?key=429bc264633002c2&amp;mb=imgdb_preview_10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2643182"/>
            <a:ext cx="3552592" cy="1947347"/>
          </a:xfrm>
          <a:prstGeom prst="rect">
            <a:avLst/>
          </a:prstGeom>
          <a:noFill/>
        </p:spPr>
      </p:pic>
      <p:sp>
        <p:nvSpPr>
          <p:cNvPr id="27654" name="AutoShape 6" descr="http://go3.imgsmail.ru/imgpreview?key=20f4ac0c974369c1&amp;mb=imgdb_preview_93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://go3.imgsmail.ru/imgpreview?key=20f4ac0c974369c1&amp;mb=imgdb_preview_93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http://go3.imgsmail.ru/imgpreview?key=4e320250450f4bdc&amp;mb=imgdb_preview_138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3500438"/>
            <a:ext cx="2991483" cy="1571612"/>
          </a:xfrm>
          <a:prstGeom prst="rect">
            <a:avLst/>
          </a:prstGeom>
        </p:spPr>
      </p:pic>
      <p:pic>
        <p:nvPicPr>
          <p:cNvPr id="10" name="Рисунок 9" descr="0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4413426"/>
            <a:ext cx="1643074" cy="2444574"/>
          </a:xfrm>
          <a:prstGeom prst="rect">
            <a:avLst/>
          </a:prstGeom>
        </p:spPr>
      </p:pic>
      <p:pic>
        <p:nvPicPr>
          <p:cNvPr id="27660" name="Picture 12" descr="http://go1.imgsmail.ru/imgpreview?key=1b8cb908d6e20e09&amp;mb=imgdb_preview_2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14488"/>
            <a:ext cx="2643174" cy="1740628"/>
          </a:xfrm>
          <a:prstGeom prst="rect">
            <a:avLst/>
          </a:prstGeom>
          <a:noFill/>
        </p:spPr>
      </p:pic>
      <p:pic>
        <p:nvPicPr>
          <p:cNvPr id="27662" name="Picture 14" descr="http://go3.imgsmail.ru/imgpreview?key=20f4ac0c974369c1&amp;mb=imgdb_preview_932"/>
          <p:cNvPicPr>
            <a:picLocks noChangeAspect="1" noChangeArrowheads="1"/>
          </p:cNvPicPr>
          <p:nvPr/>
        </p:nvPicPr>
        <p:blipFill>
          <a:blip r:embed="rId6" cstate="print"/>
          <a:srcRect l="3695" t="8630"/>
          <a:stretch>
            <a:fillRect/>
          </a:stretch>
        </p:blipFill>
        <p:spPr bwMode="auto">
          <a:xfrm>
            <a:off x="2857488" y="5143512"/>
            <a:ext cx="1862137" cy="1714488"/>
          </a:xfrm>
          <a:prstGeom prst="rect">
            <a:avLst/>
          </a:prstGeom>
          <a:noFill/>
        </p:spPr>
      </p:pic>
      <p:pic>
        <p:nvPicPr>
          <p:cNvPr id="27664" name="Picture 16" descr="http://go1.imgsmail.ru/imgpreview?key=2e968bb918f55bfe&amp;mb=imgdb_preview_29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00826" y="4929198"/>
            <a:ext cx="2085975" cy="1743076"/>
          </a:xfrm>
          <a:prstGeom prst="rect">
            <a:avLst/>
          </a:prstGeom>
          <a:noFill/>
        </p:spPr>
      </p:pic>
      <p:pic>
        <p:nvPicPr>
          <p:cNvPr id="27666" name="Picture 18" descr="http://bookz.ru/authors/uliss-mur/zaterann_734/_0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7494407">
            <a:off x="3727349" y="1648332"/>
            <a:ext cx="1038225" cy="1962150"/>
          </a:xfrm>
          <a:prstGeom prst="rect">
            <a:avLst/>
          </a:prstGeom>
          <a:noFill/>
        </p:spPr>
      </p:pic>
      <p:pic>
        <p:nvPicPr>
          <p:cNvPr id="27652" name="Picture 4" descr="http://www.litmir.net/BookBinary/154320/1361298852/_00005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3855851"/>
            <a:ext cx="2928926" cy="30021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48" y="2500306"/>
            <a:ext cx="4857752" cy="1143000"/>
          </a:xfrm>
        </p:spPr>
        <p:txBody>
          <a:bodyPr/>
          <a:lstStyle/>
          <a:p>
            <a:r>
              <a:rPr lang="ru-RU" dirty="0" smtClean="0"/>
              <a:t>Биография</a:t>
            </a:r>
            <a:endParaRPr lang="ru-RU" dirty="0"/>
          </a:p>
        </p:txBody>
      </p:sp>
      <p:pic>
        <p:nvPicPr>
          <p:cNvPr id="3" name="Picture 2" descr="http://www.litres.ru/static/bookimages/04/82/28/04822875.bin.dir/h/_0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007"/>
            <a:ext cx="4643438" cy="6886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0"/>
            <a:ext cx="4714876" cy="1643050"/>
          </a:xfrm>
        </p:spPr>
        <p:txBody>
          <a:bodyPr>
            <a:normAutofit/>
          </a:bodyPr>
          <a:lstStyle/>
          <a:p>
            <a:r>
              <a:rPr lang="vi-VN" sz="2800" b="1" dirty="0"/>
              <a:t>«</a:t>
            </a:r>
            <a:r>
              <a:rPr lang="vi-VN" sz="2800" b="1" dirty="0" smtClean="0"/>
              <a:t>Секретные дневники</a:t>
            </a:r>
            <a:r>
              <a:rPr lang="ru-RU" sz="2800" b="1" dirty="0"/>
              <a:t> </a:t>
            </a:r>
            <a:r>
              <a:rPr lang="vi-VN" sz="2800" b="1" dirty="0" smtClean="0"/>
              <a:t>Улисса Мура</a:t>
            </a:r>
            <a:r>
              <a:rPr lang="vi-VN" sz="2800" b="1" dirty="0"/>
              <a:t>»</a:t>
            </a:r>
            <a:r>
              <a:rPr lang="vi-VN" sz="2800" dirty="0"/>
              <a:t> 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1428736"/>
            <a:ext cx="4786314" cy="54292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Серия </a:t>
            </a:r>
            <a:r>
              <a:rPr lang="ru-RU" sz="2400" dirty="0"/>
              <a:t>книг про путешествие трёх </a:t>
            </a:r>
            <a:r>
              <a:rPr lang="ru-RU" sz="2400" dirty="0" smtClean="0"/>
              <a:t> </a:t>
            </a:r>
            <a:r>
              <a:rPr lang="ru-RU" sz="2400" dirty="0"/>
              <a:t>подростков во времени и пространстве, написанная итальянским писателем </a:t>
            </a:r>
            <a:r>
              <a:rPr lang="ru-RU" sz="2400" dirty="0" smtClean="0"/>
              <a:t>Пьердоменико Баккаларио </a:t>
            </a:r>
            <a:r>
              <a:rPr lang="ru-RU" sz="2400" dirty="0"/>
              <a:t>в 2004-2014 годы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Я прочитала пока только одну книгу, но очень заинтересовалась сюжетом и хочу прочитать все книги но их очень много.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5362" name="Picture 2" descr="http://www.tradebook.ru/files/news/1177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5997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rulit.net/data/programs/images/dom-zerkal_2810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572001" cy="6858000"/>
          </a:xfrm>
          <a:prstGeom prst="rect">
            <a:avLst/>
          </a:prstGeom>
          <a:noFill/>
        </p:spPr>
      </p:pic>
      <p:pic>
        <p:nvPicPr>
          <p:cNvPr id="14340" name="Picture 4" descr="http://www.rulit.net/data/programs/images/lavka-zabytyh-kart_2047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rulit.net/data/programs/images/ostrov-masok-litres_2063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4572000" cy="6858001"/>
          </a:xfrm>
          <a:prstGeom prst="rect">
            <a:avLst/>
          </a:prstGeom>
          <a:noFill/>
        </p:spPr>
      </p:pic>
      <p:pic>
        <p:nvPicPr>
          <p:cNvPr id="16388" name="Picture 4" descr="http://static.ozone.ru/multimedia/books_covers/10038760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rulit.net/data/programs/images/klyuchi-ot-vremeni_2041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3438" cy="6908248"/>
          </a:xfrm>
          <a:prstGeom prst="rect">
            <a:avLst/>
          </a:prstGeom>
          <a:noFill/>
        </p:spPr>
      </p:pic>
      <p:pic>
        <p:nvPicPr>
          <p:cNvPr id="17412" name="Picture 4" descr="http://mbookz.net/uploads/posts/2013-08/1377279951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0"/>
            <a:ext cx="450056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0" y="214290"/>
            <a:ext cx="357158" cy="2143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500306"/>
            <a:ext cx="7929586" cy="4357694"/>
          </a:xfrm>
        </p:spPr>
        <p:txBody>
          <a:bodyPr>
            <a:normAutofit fontScale="70000" lnSpcReduction="20000"/>
          </a:bodyPr>
          <a:lstStyle/>
          <a:p>
            <a:pPr fontAlgn="base">
              <a:buNone/>
            </a:pPr>
            <a:r>
              <a:rPr lang="ru-RU" sz="3400" dirty="0" smtClean="0"/>
              <a:t> </a:t>
            </a:r>
            <a:r>
              <a:rPr lang="ru-RU" sz="4600" b="1" dirty="0"/>
              <a:t>Улисс </a:t>
            </a:r>
            <a:r>
              <a:rPr lang="ru-RU" sz="4600" b="1" dirty="0" err="1" smtClean="0"/>
              <a:t>Мур</a:t>
            </a:r>
            <a:endParaRPr lang="ru-RU" sz="4600" b="1" dirty="0" smtClean="0"/>
          </a:p>
          <a:p>
            <a:pPr fontAlgn="base">
              <a:buNone/>
            </a:pPr>
            <a:r>
              <a:rPr lang="ru-RU" dirty="0" smtClean="0"/>
              <a:t>       Самый загадочный герой книги.</a:t>
            </a:r>
          </a:p>
          <a:p>
            <a:pPr fontAlgn="base">
              <a:buNone/>
            </a:pPr>
            <a:r>
              <a:rPr lang="ru-RU" dirty="0" smtClean="0"/>
              <a:t>       Большой </a:t>
            </a:r>
            <a:r>
              <a:rPr lang="ru-RU" dirty="0"/>
              <a:t>знаток старинных языков, </a:t>
            </a:r>
            <a:r>
              <a:rPr lang="ru-RU" dirty="0" smtClean="0"/>
              <a:t>обладатель обширной </a:t>
            </a:r>
            <a:r>
              <a:rPr lang="ru-RU" dirty="0"/>
              <a:t>библиотеки об утраченных языках, кодах, зашифрованных надписях, в том числе книги «Словарь забытых языков», которая становится незаменимым помощником для ребят в их приключениях.</a:t>
            </a:r>
          </a:p>
          <a:p>
            <a:pPr fontAlgn="base">
              <a:buNone/>
            </a:pPr>
            <a:r>
              <a:rPr lang="ru-RU" dirty="0" smtClean="0"/>
              <a:t>       С </a:t>
            </a:r>
            <a:r>
              <a:rPr lang="ru-RU" dirty="0"/>
              <a:t>именем Улисса Мура связано много легенд Килморской бухты. Он был хозяином виллы Арго 40 лет, и никогда не покидал ее пределов</a:t>
            </a:r>
            <a:r>
              <a:rPr lang="ru-RU" dirty="0" smtClean="0"/>
              <a:t>.</a:t>
            </a:r>
            <a:r>
              <a:rPr lang="ru-RU" dirty="0"/>
              <a:t> Ходят легенды, что он не показывался на людях из-за огромного шрама через все лицо. </a:t>
            </a:r>
            <a:r>
              <a:rPr lang="ru-RU" dirty="0" smtClean="0"/>
              <a:t> </a:t>
            </a:r>
          </a:p>
          <a:p>
            <a:pPr fontAlgn="base">
              <a:buNone/>
            </a:pPr>
            <a:r>
              <a:rPr lang="ru-RU" dirty="0"/>
              <a:t> </a:t>
            </a:r>
            <a:r>
              <a:rPr lang="ru-RU" dirty="0" smtClean="0"/>
              <a:t>       К </a:t>
            </a:r>
            <a:r>
              <a:rPr lang="ru-RU" dirty="0"/>
              <a:t>моменту описываемых событий – мертв для всех. О том, что его смерть – мистификация знает только садовник Нестор.</a:t>
            </a:r>
          </a:p>
          <a:p>
            <a:endParaRPr lang="ru-RU" dirty="0"/>
          </a:p>
        </p:txBody>
      </p:sp>
      <p:pic>
        <p:nvPicPr>
          <p:cNvPr id="19460" name="Picture 4" descr="villa_ar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5867">
            <a:off x="4772394" y="300716"/>
            <a:ext cx="3873181" cy="2625883"/>
          </a:xfrm>
          <a:prstGeom prst="rect">
            <a:avLst/>
          </a:prstGeom>
          <a:noFill/>
        </p:spPr>
      </p:pic>
      <p:sp>
        <p:nvSpPr>
          <p:cNvPr id="8" name="Прямоугольный треугольник 7"/>
          <p:cNvSpPr/>
          <p:nvPr/>
        </p:nvSpPr>
        <p:spPr>
          <a:xfrm rot="205568">
            <a:off x="4732328" y="2380306"/>
            <a:ext cx="642942" cy="500066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1171466">
            <a:off x="8103279" y="358832"/>
            <a:ext cx="606398" cy="604298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0" y="0"/>
            <a:ext cx="428596" cy="214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071810"/>
            <a:ext cx="8143900" cy="3786190"/>
          </a:xfrm>
        </p:spPr>
        <p:txBody>
          <a:bodyPr>
            <a:normAutofit fontScale="92500" lnSpcReduction="20000"/>
          </a:bodyPr>
          <a:lstStyle/>
          <a:p>
            <a:pPr fontAlgn="base">
              <a:buNone/>
            </a:pPr>
            <a:r>
              <a:rPr lang="ru-RU" dirty="0" smtClean="0"/>
              <a:t>    </a:t>
            </a:r>
            <a:r>
              <a:rPr lang="ru-RU" sz="3500" b="1" dirty="0" smtClean="0"/>
              <a:t>Нестор</a:t>
            </a:r>
          </a:p>
          <a:p>
            <a:pPr fontAlgn="base">
              <a:buNone/>
            </a:pPr>
            <a:r>
              <a:rPr lang="ru-RU" dirty="0"/>
              <a:t> </a:t>
            </a:r>
            <a:r>
              <a:rPr lang="ru-RU" dirty="0" smtClean="0"/>
              <a:t>     Старый </a:t>
            </a:r>
            <a:r>
              <a:rPr lang="ru-RU" dirty="0"/>
              <a:t>садовник на вилле Арго. Долгие годы служил у Улисса Мура и его жены.</a:t>
            </a:r>
          </a:p>
          <a:p>
            <a:pPr fontAlgn="base">
              <a:buNone/>
            </a:pPr>
            <a:r>
              <a:rPr lang="ru-RU" dirty="0" smtClean="0"/>
              <a:t>      Любит </a:t>
            </a:r>
            <a:r>
              <a:rPr lang="ru-RU" dirty="0"/>
              <a:t>детей. Не строг с ними, не контролирует, не опекает. Иногда говорит сам с собой, в основном о том, что рад появлению детей в доме. Вкусно готовит. Носит аккуратную бороду. Хромает. Основная роль в книге – выполнение поручений Улисса Мура.</a:t>
            </a:r>
          </a:p>
          <a:p>
            <a:endParaRPr lang="ru-RU" dirty="0"/>
          </a:p>
        </p:txBody>
      </p:sp>
      <p:pic>
        <p:nvPicPr>
          <p:cNvPr id="20484" name="Picture 4" descr="nes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84287">
            <a:off x="5491142" y="210169"/>
            <a:ext cx="2428892" cy="3036115"/>
          </a:xfrm>
          <a:prstGeom prst="rect">
            <a:avLst/>
          </a:prstGeom>
          <a:noFill/>
        </p:spPr>
      </p:pic>
      <p:sp>
        <p:nvSpPr>
          <p:cNvPr id="6" name="Прямоугольный треугольник 5"/>
          <p:cNvSpPr/>
          <p:nvPr/>
        </p:nvSpPr>
        <p:spPr>
          <a:xfrm rot="830797">
            <a:off x="5220545" y="2415897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1411035">
            <a:off x="7642066" y="410511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28596" cy="214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571744"/>
            <a:ext cx="8286776" cy="428625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720"/>
              </a:spcBef>
              <a:buNone/>
            </a:pPr>
            <a:r>
              <a:rPr lang="ru-RU" dirty="0" smtClean="0"/>
              <a:t>    </a:t>
            </a:r>
            <a:r>
              <a:rPr lang="ru-RU" b="1" dirty="0" smtClean="0"/>
              <a:t>Анита Блум</a:t>
            </a:r>
          </a:p>
          <a:p>
            <a:pPr>
              <a:lnSpc>
                <a:spcPct val="80000"/>
              </a:lnSpc>
              <a:spcBef>
                <a:spcPts val="720"/>
              </a:spcBef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2000" dirty="0" smtClean="0"/>
              <a:t>Главная героиня книги «Затерянный город»</a:t>
            </a:r>
          </a:p>
          <a:p>
            <a:pPr>
              <a:lnSpc>
                <a:spcPct val="80000"/>
              </a:lnSpc>
              <a:spcBef>
                <a:spcPts val="720"/>
              </a:spcBef>
              <a:buNone/>
            </a:pPr>
            <a:r>
              <a:rPr lang="ru-RU" sz="2800" dirty="0"/>
              <a:t> </a:t>
            </a:r>
            <a:r>
              <a:rPr lang="ru-RU" sz="2800" dirty="0" smtClean="0"/>
              <a:t>   </a:t>
            </a:r>
            <a:r>
              <a:rPr lang="ru-RU" sz="2600" dirty="0" smtClean="0"/>
              <a:t>Родилась: в </a:t>
            </a:r>
            <a:r>
              <a:rPr lang="ru-RU" sz="2600" dirty="0"/>
              <a:t>Л</a:t>
            </a:r>
            <a:r>
              <a:rPr lang="ru-RU" sz="2600" dirty="0" smtClean="0"/>
              <a:t>ондоне, 25 июня</a:t>
            </a:r>
          </a:p>
          <a:p>
            <a:pPr>
              <a:lnSpc>
                <a:spcPct val="80000"/>
              </a:lnSpc>
              <a:spcBef>
                <a:spcPts val="720"/>
              </a:spcBef>
              <a:buNone/>
            </a:pPr>
            <a:r>
              <a:rPr lang="ru-RU" sz="2600" dirty="0"/>
              <a:t> </a:t>
            </a:r>
            <a:r>
              <a:rPr lang="ru-RU" sz="2600" dirty="0" smtClean="0"/>
              <a:t>   Возраст: 12 лет</a:t>
            </a:r>
          </a:p>
          <a:p>
            <a:pPr>
              <a:lnSpc>
                <a:spcPct val="80000"/>
              </a:lnSpc>
              <a:spcBef>
                <a:spcPts val="720"/>
              </a:spcBef>
              <a:buNone/>
            </a:pPr>
            <a:r>
              <a:rPr lang="ru-RU" sz="2600" dirty="0"/>
              <a:t> </a:t>
            </a:r>
            <a:r>
              <a:rPr lang="ru-RU" sz="2600" dirty="0" smtClean="0"/>
              <a:t>   Проживает в Венеции.</a:t>
            </a:r>
          </a:p>
          <a:p>
            <a:pPr>
              <a:lnSpc>
                <a:spcPct val="80000"/>
              </a:lnSpc>
              <a:spcBef>
                <a:spcPts val="720"/>
              </a:spcBef>
              <a:buNone/>
            </a:pPr>
            <a:r>
              <a:rPr lang="ru-RU" sz="2600" dirty="0"/>
              <a:t> </a:t>
            </a:r>
            <a:r>
              <a:rPr lang="ru-RU" sz="2600" dirty="0" smtClean="0"/>
              <a:t>    Особые приметы: фантазёрка, обладает отличной памятью; увидев что-нибудь однажды запоминает навсегда.</a:t>
            </a:r>
            <a:endParaRPr lang="ru-RU" sz="2600" dirty="0"/>
          </a:p>
        </p:txBody>
      </p:sp>
      <p:pic>
        <p:nvPicPr>
          <p:cNvPr id="21506" name="Picture 2" descr="http://www.litres.ru/static/bookimages/04/82/28/04822875.bin.dir/h/_02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 l="20384" t="31128" r="21012" b="30364"/>
          <a:stretch>
            <a:fillRect/>
          </a:stretch>
        </p:blipFill>
        <p:spPr bwMode="auto">
          <a:xfrm rot="824853">
            <a:off x="6214879" y="232727"/>
            <a:ext cx="2281478" cy="2678256"/>
          </a:xfrm>
          <a:prstGeom prst="rect">
            <a:avLst/>
          </a:prstGeom>
          <a:noFill/>
        </p:spPr>
      </p:pic>
      <p:sp>
        <p:nvSpPr>
          <p:cNvPr id="13" name="Прямоугольный треугольник 12"/>
          <p:cNvSpPr/>
          <p:nvPr/>
        </p:nvSpPr>
        <p:spPr>
          <a:xfrm rot="830797">
            <a:off x="5925550" y="2052170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11588612">
            <a:off x="8208552" y="406951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esign-warez.ru/uploads/posts/2009-09/1253531109_21957007_16614990_1201897733_13781991_9487793_2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039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7158" cy="2142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000372"/>
            <a:ext cx="7929586" cy="3857628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dirty="0" smtClean="0"/>
              <a:t>     </a:t>
            </a:r>
            <a:r>
              <a:rPr lang="ru-RU" b="1" dirty="0" smtClean="0"/>
              <a:t>Джейсон </a:t>
            </a:r>
            <a:r>
              <a:rPr lang="ru-RU" b="1" dirty="0" err="1" smtClean="0"/>
              <a:t>Кавенант</a:t>
            </a:r>
            <a:endParaRPr lang="ru-RU" b="1" dirty="0" smtClean="0"/>
          </a:p>
          <a:p>
            <a:pPr fontAlgn="base">
              <a:buNone/>
            </a:pPr>
            <a:r>
              <a:rPr lang="ru-RU" sz="2600" b="1" dirty="0"/>
              <a:t> </a:t>
            </a:r>
            <a:r>
              <a:rPr lang="ru-RU" sz="2600" b="1" dirty="0" smtClean="0"/>
              <a:t>    </a:t>
            </a:r>
            <a:r>
              <a:rPr lang="ru-RU" sz="2600" dirty="0" smtClean="0"/>
              <a:t> Главный герой</a:t>
            </a:r>
            <a:endParaRPr lang="ru-RU" sz="2600" b="1" dirty="0" smtClean="0"/>
          </a:p>
          <a:p>
            <a:pPr fontAlgn="base">
              <a:buNone/>
            </a:pPr>
            <a:r>
              <a:rPr lang="ru-RU" dirty="0"/>
              <a:t> </a:t>
            </a:r>
            <a:r>
              <a:rPr lang="ru-RU" dirty="0" smtClean="0"/>
              <a:t>    Сообразительный </a:t>
            </a:r>
            <a:r>
              <a:rPr lang="ru-RU" dirty="0"/>
              <a:t>11-летний мальчик, которому все по плечу. Любит рисковать и обожает приключения.</a:t>
            </a:r>
          </a:p>
          <a:p>
            <a:pPr fontAlgn="base">
              <a:buNone/>
            </a:pPr>
            <a:r>
              <a:rPr lang="ru-RU" dirty="0" smtClean="0"/>
              <a:t>     Благодаря </a:t>
            </a:r>
            <a:r>
              <a:rPr lang="ru-RU" dirty="0"/>
              <a:t>его вниманию и находчивости начинается эта удивительная история. Именно он находит главные подсказки, которые приведут героев к Дверям Времени. Именно он догадывается, как управлять кораблем, который может доставить путешественников куда угодно.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2530" name="Picture 2" descr="ja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2462">
            <a:off x="5639775" y="447238"/>
            <a:ext cx="2143140" cy="2678925"/>
          </a:xfrm>
          <a:prstGeom prst="rect">
            <a:avLst/>
          </a:prstGeom>
          <a:noFill/>
        </p:spPr>
      </p:pic>
      <p:sp>
        <p:nvSpPr>
          <p:cNvPr id="6" name="Прямоугольный треугольник 5"/>
          <p:cNvSpPr/>
          <p:nvPr/>
        </p:nvSpPr>
        <p:spPr>
          <a:xfrm rot="592492">
            <a:off x="5425484" y="2337923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 rot="11512659">
            <a:off x="7417190" y="545827"/>
            <a:ext cx="510163" cy="627421"/>
          </a:xfrm>
          <a:prstGeom prst="rtTriangle">
            <a:avLst/>
          </a:prstGeom>
          <a:solidFill>
            <a:srgbClr val="736E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518</Words>
  <Application>Microsoft Office PowerPoint</Application>
  <PresentationFormat>Экран (4:3)</PresentationFormat>
  <Paragraphs>52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«Моя любимая книга»</vt:lpstr>
      <vt:lpstr>«Секретные дневники Улисса Мура» </vt:lpstr>
      <vt:lpstr>Слайд 3</vt:lpstr>
      <vt:lpstr>Слайд 4</vt:lpstr>
      <vt:lpstr>Слайд 5</vt:lpstr>
      <vt:lpstr>.</vt:lpstr>
      <vt:lpstr>.</vt:lpstr>
      <vt:lpstr>.</vt:lpstr>
      <vt:lpstr>.</vt:lpstr>
      <vt:lpstr>.</vt:lpstr>
      <vt:lpstr>.</vt:lpstr>
      <vt:lpstr>Двери времени</vt:lpstr>
      <vt:lpstr>Почему мне нравится эта книга</vt:lpstr>
      <vt:lpstr>Миниатюры</vt:lpstr>
      <vt:lpstr>Биография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любимая книга»</dc:title>
  <dc:creator>Admin</dc:creator>
  <cp:lastModifiedBy>user</cp:lastModifiedBy>
  <cp:revision>35</cp:revision>
  <dcterms:created xsi:type="dcterms:W3CDTF">2015-03-22T11:22:10Z</dcterms:created>
  <dcterms:modified xsi:type="dcterms:W3CDTF">2015-02-21T08:57:07Z</dcterms:modified>
</cp:coreProperties>
</file>