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76" r:id="rId12"/>
    <p:sldId id="263" r:id="rId13"/>
    <p:sldId id="273" r:id="rId14"/>
    <p:sldId id="274" r:id="rId15"/>
    <p:sldId id="266" r:id="rId16"/>
    <p:sldId id="267" r:id="rId17"/>
    <p:sldId id="268" r:id="rId18"/>
    <p:sldId id="269" r:id="rId19"/>
    <p:sldId id="270" r:id="rId20"/>
    <p:sldId id="271" r:id="rId21"/>
    <p:sldId id="275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Московское государство в конце XV -  начале XVI вв.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</a:t>
            </a:r>
          </a:p>
          <a:p>
            <a:r>
              <a:rPr lang="ru-RU" dirty="0" smtClean="0"/>
              <a:t>Гордеева Д.В.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Символы царской власти: </a:t>
            </a:r>
            <a:endParaRPr lang="ru-RU" dirty="0"/>
          </a:p>
        </p:txBody>
      </p:sp>
      <p:pic>
        <p:nvPicPr>
          <p:cNvPr id="3074" name="Picture 2" descr="C:\Users\1\Desktop\МАОУ Лицей № 121\ПОУРОЧНОЕ ПЛАНИРОВАНИЕ\ЛИЦЕЙ № 121\6\ИСТОРИЯ РОССИИ\26 Московское государство в конце XV -  начале XVI вв\523px-Bonnet_de_Monomaqu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3867193" cy="4429156"/>
          </a:xfrm>
          <a:prstGeom prst="rect">
            <a:avLst/>
          </a:prstGeom>
          <a:noFill/>
        </p:spPr>
      </p:pic>
      <p:pic>
        <p:nvPicPr>
          <p:cNvPr id="3075" name="Picture 3" descr="C:\Users\1\Desktop\МАОУ Лицей № 121\ПОУРОЧНОЕ ПЛАНИРОВАНИЕ\ЛИЦЕЙ № 121\6\ИСТОРИЯ РОССИИ\26 Московское государство в конце XV -  начале XVI вв\701px-Russian_regali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71612"/>
            <a:ext cx="4038600" cy="34509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Возвышение великокняжеской власти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42"/>
          <p:cNvGraphicFramePr>
            <a:graphicFrameLocks/>
          </p:cNvGraphicFramePr>
          <p:nvPr/>
        </p:nvGraphicFramePr>
        <p:xfrm>
          <a:off x="323850" y="1916113"/>
          <a:ext cx="8496300" cy="4005072"/>
        </p:xfrm>
        <a:graphic>
          <a:graphicData uri="http://schemas.openxmlformats.org/drawingml/2006/table">
            <a:tbl>
              <a:tblPr/>
              <a:tblGrid>
                <a:gridCol w="2232025"/>
                <a:gridCol w="6264275"/>
              </a:tblGrid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Титул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Государь Всея Руси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Символы власти, придворные церемонии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Скипетр и держава, шапка Мономаха, печать, двуглавый орел; ритуал-целование государевой руки.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полномочия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Издавать законы, вести переговоры, объявлять войну, заключать мир, чеканить монету, возглавлять военные походы.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2928926" y="1928802"/>
            <a:ext cx="3214710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Органы управления государством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1500174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Верховный правитель</a:t>
            </a:r>
          </a:p>
          <a:p>
            <a:pPr algn="ctr"/>
            <a:r>
              <a:rPr lang="ru-RU" sz="2400" b="1" dirty="0" smtClean="0"/>
              <a:t>____________________</a:t>
            </a:r>
            <a:endParaRPr lang="ru-RU" sz="24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214415" y="1785924"/>
            <a:ext cx="1785951" cy="85725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356895" y="2714621"/>
            <a:ext cx="429421" cy="79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143636" y="2285992"/>
            <a:ext cx="1428760" cy="64294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85720" y="3643314"/>
            <a:ext cx="2928958" cy="15716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2643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Совещательный орган</a:t>
            </a:r>
          </a:p>
          <a:p>
            <a:r>
              <a:rPr lang="ru-RU" sz="2400" b="1" dirty="0" smtClean="0"/>
              <a:t>________________</a:t>
            </a:r>
          </a:p>
          <a:p>
            <a:r>
              <a:rPr lang="ru-RU" sz="2400" b="1" dirty="0" smtClean="0"/>
              <a:t>Состояла </a:t>
            </a:r>
            <a:r>
              <a:rPr lang="ru-RU" sz="2400" b="1" dirty="0" err="1" smtClean="0"/>
              <a:t>из:_____________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3286124"/>
            <a:ext cx="2500330" cy="15001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072198" y="3286124"/>
            <a:ext cx="2571768" cy="15001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00430" y="292893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Общегосударственные ведомства</a:t>
            </a:r>
          </a:p>
          <a:p>
            <a:pPr algn="ctr"/>
            <a:r>
              <a:rPr lang="ru-RU" sz="2000" b="1" dirty="0" smtClean="0"/>
              <a:t>__________________   __________________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37147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Функции: 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786190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Функции: 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602128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Заполните пропуски в схеме, используя текст учебника.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u="sng" dirty="0" smtClean="0">
                <a:solidFill>
                  <a:srgbClr val="FF0000"/>
                </a:solidFill>
              </a:rPr>
              <a:t>Судебник 1497 г.</a:t>
            </a:r>
            <a:r>
              <a:rPr lang="ru-RU" altLang="ru-RU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229600" cy="5218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Прочтите исторический документ и ответьте на вопросы:</a:t>
            </a:r>
          </a:p>
          <a:p>
            <a:pPr eaLnBrk="1" hangingPunct="1">
              <a:buFontTx/>
              <a:buNone/>
            </a:pPr>
            <a:endParaRPr lang="ru-RU" altLang="ru-RU" sz="1000" dirty="0" smtClean="0"/>
          </a:p>
          <a:p>
            <a:pPr eaLnBrk="1" hangingPunct="1"/>
            <a:r>
              <a:rPr lang="ru-RU" altLang="ru-RU" b="1" dirty="0" smtClean="0">
                <a:latin typeface="Georgia" pitchFamily="18" charset="0"/>
              </a:rPr>
              <a:t>Почему понадобился общий для всей России Судебник?</a:t>
            </a:r>
          </a:p>
          <a:p>
            <a:pPr eaLnBrk="1" hangingPunct="1">
              <a:buFontTx/>
              <a:buNone/>
            </a:pPr>
            <a:endParaRPr lang="ru-RU" altLang="ru-RU" sz="1000" b="1" dirty="0" smtClean="0">
              <a:latin typeface="Georgia" pitchFamily="18" charset="0"/>
            </a:endParaRPr>
          </a:p>
          <a:p>
            <a:pPr eaLnBrk="1" hangingPunct="1"/>
            <a:r>
              <a:rPr lang="ru-RU" altLang="ru-RU" b="1" dirty="0" smtClean="0">
                <a:latin typeface="Georgia" pitchFamily="18" charset="0"/>
              </a:rPr>
              <a:t>О чем это свидетельствует?</a:t>
            </a:r>
          </a:p>
        </p:txBody>
      </p:sp>
      <p:pic>
        <p:nvPicPr>
          <p:cNvPr id="90116" name="Picture 4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25" y="3357563"/>
            <a:ext cx="217805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539750" y="4437063"/>
            <a:ext cx="5616575" cy="1584325"/>
          </a:xfrm>
          <a:prstGeom prst="rect">
            <a:avLst/>
          </a:prstGeom>
          <a:noFill/>
          <a:ln w="57150" cap="rnd">
            <a:solidFill>
              <a:srgbClr val="990033"/>
            </a:solidFill>
            <a:prstDash val="sysDot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ru-RU" altLang="ru-RU" sz="5400" b="1" u="none" dirty="0">
                <a:solidFill>
                  <a:srgbClr val="FF0000"/>
                </a:solidFill>
              </a:rPr>
              <a:t>Судебник </a:t>
            </a:r>
            <a:r>
              <a:rPr lang="ru-RU" altLang="ru-RU" sz="2400" b="1" u="none" dirty="0">
                <a:solidFill>
                  <a:srgbClr val="FF0000"/>
                </a:solidFill>
              </a:rPr>
              <a:t>– </a:t>
            </a:r>
          </a:p>
          <a:p>
            <a:pPr>
              <a:defRPr/>
            </a:pPr>
            <a:r>
              <a:rPr lang="ru-RU" altLang="ru-RU" sz="3600" b="1" u="none" dirty="0">
                <a:solidFill>
                  <a:srgbClr val="FF0000"/>
                </a:solidFill>
              </a:rPr>
              <a:t>сборник законов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МАОУ Лицей № 121\ПОУРОЧНОЕ ПЛАНИРОВАНИЕ\ЛИЦЕЙ № 121\6\ИСТОРИЯ РОССИИ\26 Московское государство в конце XV -  начале XVI вв\Sudebnik_of_1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05064"/>
            <a:ext cx="1805330" cy="26628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Судебник 1497 года.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3600" dirty="0" smtClean="0"/>
              <a:t>1. Судить судом </a:t>
            </a:r>
            <a:r>
              <a:rPr lang="ru-RU" sz="3600" dirty="0" err="1" smtClean="0"/>
              <a:t>бояром</a:t>
            </a:r>
            <a:r>
              <a:rPr lang="ru-RU" sz="3600" dirty="0" smtClean="0"/>
              <a:t> и </a:t>
            </a:r>
            <a:r>
              <a:rPr lang="ru-RU" sz="3600" dirty="0" err="1" smtClean="0"/>
              <a:t>околничим</a:t>
            </a:r>
            <a:r>
              <a:rPr lang="ru-RU" sz="3600" dirty="0" smtClean="0"/>
              <a:t>... А посулов (взяток) </a:t>
            </a:r>
            <a:r>
              <a:rPr lang="ru-RU" sz="3600" dirty="0" err="1" smtClean="0"/>
              <a:t>бояром</a:t>
            </a:r>
            <a:r>
              <a:rPr lang="ru-RU" sz="3600" dirty="0" smtClean="0"/>
              <a:t>, и </a:t>
            </a:r>
            <a:r>
              <a:rPr lang="ru-RU" sz="3600" dirty="0" err="1" smtClean="0"/>
              <a:t>околничим</a:t>
            </a:r>
            <a:r>
              <a:rPr lang="ru-RU" sz="3600" dirty="0" smtClean="0"/>
              <a:t>, и </a:t>
            </a:r>
            <a:r>
              <a:rPr lang="ru-RU" sz="3600" dirty="0" err="1" smtClean="0"/>
              <a:t>диаком</a:t>
            </a:r>
            <a:r>
              <a:rPr lang="ru-RU" sz="3600" dirty="0" smtClean="0"/>
              <a:t> от суда … не </a:t>
            </a:r>
            <a:r>
              <a:rPr lang="ru-RU" sz="3600" dirty="0" err="1" smtClean="0"/>
              <a:t>имати</a:t>
            </a:r>
            <a:r>
              <a:rPr lang="ru-RU" sz="3600" dirty="0" smtClean="0"/>
              <a:t>; </a:t>
            </a:r>
            <a:r>
              <a:rPr lang="ru-RU" sz="3600" dirty="0" err="1" smtClean="0"/>
              <a:t>також</a:t>
            </a:r>
            <a:r>
              <a:rPr lang="ru-RU" sz="3600" dirty="0" smtClean="0"/>
              <a:t> и всякому суду посула от суда не </a:t>
            </a:r>
            <a:r>
              <a:rPr lang="ru-RU" sz="3600" dirty="0" err="1" smtClean="0"/>
              <a:t>имати</a:t>
            </a:r>
            <a:r>
              <a:rPr lang="ru-RU" sz="3600" dirty="0" smtClean="0"/>
              <a:t> никому. А судом не мстить ...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Судебник 1497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600" dirty="0" smtClean="0"/>
              <a:t>8. А ТАТБЕ (воровстве). А </a:t>
            </a:r>
            <a:r>
              <a:rPr lang="ru-RU" sz="3600" dirty="0" err="1" smtClean="0"/>
              <a:t>доведуть</a:t>
            </a:r>
            <a:r>
              <a:rPr lang="ru-RU" sz="3600" dirty="0" smtClean="0"/>
              <a:t> на кого </a:t>
            </a:r>
            <a:r>
              <a:rPr lang="ru-RU" sz="3600" dirty="0" err="1" smtClean="0"/>
              <a:t>татбу</a:t>
            </a:r>
            <a:r>
              <a:rPr lang="ru-RU" sz="3600" dirty="0" smtClean="0"/>
              <a:t>, или разбой, или душегубство (преднамеренное убийство), или ябедничество, или иное какое лихое дело, и будет ведомой лихой, и боярину того </a:t>
            </a:r>
            <a:r>
              <a:rPr lang="ru-RU" sz="3600" dirty="0" err="1" smtClean="0"/>
              <a:t>велети</a:t>
            </a:r>
            <a:r>
              <a:rPr lang="ru-RU" sz="3600" dirty="0" smtClean="0"/>
              <a:t> </a:t>
            </a:r>
            <a:r>
              <a:rPr lang="ru-RU" sz="3600" dirty="0" err="1" smtClean="0"/>
              <a:t>казнити</a:t>
            </a:r>
            <a:r>
              <a:rPr lang="ru-RU" sz="3600" dirty="0" smtClean="0"/>
              <a:t> смертною казнью...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Судебник 1497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46. О ТОРГОВЦЕХ. А кто купит на торгу что новое, кроме лошади, а (товар будет не качественный) у кого купит, не зная его, а будет двум- трем добрым людям будет известно об этом и те люди добрые скажут по праву, что пред ними купил в торгу, то будет прав купивший новый товар.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МАОУ Лицей № 121\ПОУРОЧНОЕ ПЛАНИРОВАНИЕ\ЛИЦЕЙ № 121\6\ИСТОРИЯ РОССИИ\26 Московское государство в конце XV -  начале XVI вв\Sudebnik_(early_16th_c.,_RGADA)_by_shak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5186" y="5157192"/>
            <a:ext cx="2205412" cy="15277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Судебник 1497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Первый свод законов единого государства.</a:t>
            </a:r>
          </a:p>
          <a:p>
            <a:r>
              <a:rPr lang="ru-RU" sz="3600" dirty="0" smtClean="0"/>
              <a:t>2. Все законы обязательны на территории Русского государства.</a:t>
            </a:r>
          </a:p>
          <a:p>
            <a:r>
              <a:rPr lang="ru-RU" sz="3600" dirty="0" smtClean="0"/>
              <a:t>3. Закреплены изменения в отношениях владельцев земли и </a:t>
            </a:r>
            <a:r>
              <a:rPr lang="ru-RU" sz="3600" dirty="0" smtClean="0"/>
              <a:t>крестьян (Юрьев день).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Реформы в армии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Московское войско </a:t>
            </a:r>
            <a:r>
              <a:rPr lang="ru-RU" dirty="0" smtClean="0"/>
              <a:t>– единая военная организация, созданная вместо дружин.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Поместье</a:t>
            </a:r>
            <a:r>
              <a:rPr lang="ru-RU" dirty="0" smtClean="0"/>
              <a:t> – условное земельное держание, даваемое за военную и государственную службу без права продажи, обмена, наследования.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Помещик</a:t>
            </a:r>
            <a:r>
              <a:rPr lang="ru-RU" dirty="0" smtClean="0"/>
              <a:t> – владелец поместья.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 изменилось положение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крестьян?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Самостоятельная работа с текстом учебника:</a:t>
            </a:r>
          </a:p>
          <a:p>
            <a:r>
              <a:rPr lang="en-US" dirty="0" smtClean="0"/>
              <a:t>I </a:t>
            </a:r>
            <a:r>
              <a:rPr lang="ru-RU" dirty="0" smtClean="0"/>
              <a:t>вариант  – стр. 189 – 191.</a:t>
            </a:r>
            <a:endParaRPr lang="en-US" dirty="0" smtClean="0"/>
          </a:p>
          <a:p>
            <a:r>
              <a:rPr lang="en-US" dirty="0" smtClean="0"/>
              <a:t>II</a:t>
            </a:r>
            <a:r>
              <a:rPr lang="ru-RU" dirty="0" smtClean="0"/>
              <a:t> вариант – стр. 192 – 193 . </a:t>
            </a:r>
          </a:p>
          <a:p>
            <a:endParaRPr lang="ru-RU" dirty="0" smtClean="0"/>
          </a:p>
          <a:p>
            <a:r>
              <a:rPr lang="ru-RU" dirty="0" smtClean="0"/>
              <a:t>Какие категории крестьян появились в это время?</a:t>
            </a:r>
          </a:p>
          <a:p>
            <a:r>
              <a:rPr lang="ru-RU" dirty="0" smtClean="0"/>
              <a:t>Что значит выражение: </a:t>
            </a:r>
            <a:r>
              <a:rPr lang="ru-RU" dirty="0" smtClean="0">
                <a:solidFill>
                  <a:srgbClr val="FF0000"/>
                </a:solidFill>
              </a:rPr>
              <a:t>«Вот тебя, батюшка, и Юрьев день»?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Подумайте!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Что за события изображены на картинах?</a:t>
            </a:r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Сделаем выводы по уроку: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Какие изменения произошли в сфере государственного управления?</a:t>
            </a:r>
          </a:p>
          <a:p>
            <a:r>
              <a:rPr lang="ru-RU" dirty="0" smtClean="0"/>
              <a:t>2) Какие изменения произошли в законодательной сфере?</a:t>
            </a:r>
          </a:p>
          <a:p>
            <a:r>
              <a:rPr lang="ru-RU" dirty="0" smtClean="0"/>
              <a:t>3) Как изменилось сословное строение российского общества?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052513"/>
            <a:ext cx="4968875" cy="720725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b="1" smtClean="0">
                <a:solidFill>
                  <a:srgbClr val="000099"/>
                </a:solidFill>
              </a:rPr>
              <a:t>Верно – Неверно</a:t>
            </a:r>
          </a:p>
          <a:p>
            <a:pPr algn="ctr" eaLnBrk="1" hangingPunct="1">
              <a:buFontTx/>
              <a:buNone/>
            </a:pPr>
            <a:endParaRPr lang="ru-RU" altLang="ru-RU" sz="1000" b="1" smtClean="0">
              <a:solidFill>
                <a:srgbClr val="000099"/>
              </a:solidFill>
            </a:endParaRPr>
          </a:p>
        </p:txBody>
      </p:sp>
      <p:sp>
        <p:nvSpPr>
          <p:cNvPr id="94211" name="WordArt 6"/>
          <p:cNvSpPr>
            <a:spLocks noChangeArrowheads="1" noChangeShapeType="1" noTextEdit="1"/>
          </p:cNvSpPr>
          <p:nvPr/>
        </p:nvSpPr>
        <p:spPr bwMode="auto">
          <a:xfrm>
            <a:off x="539750" y="285728"/>
            <a:ext cx="8104216" cy="6508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FFFF"/>
                </a:solidFill>
                <a:latin typeface="Bookman Old Style"/>
              </a:rPr>
              <a:t>Проверьте себя:</a:t>
            </a:r>
          </a:p>
        </p:txBody>
      </p:sp>
      <p:sp>
        <p:nvSpPr>
          <p:cNvPr id="194567" name="AutoShape 7"/>
          <p:cNvSpPr>
            <a:spLocks noChangeArrowheads="1"/>
          </p:cNvSpPr>
          <p:nvPr/>
        </p:nvSpPr>
        <p:spPr bwMode="auto">
          <a:xfrm>
            <a:off x="0" y="1500174"/>
            <a:ext cx="8640763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 dirty="0"/>
              <a:t>Иван </a:t>
            </a:r>
            <a:r>
              <a:rPr kumimoji="0" lang="en-US" altLang="ru-RU" sz="4400" i="1" u="none" dirty="0"/>
              <a:t>III</a:t>
            </a:r>
            <a:r>
              <a:rPr kumimoji="0" lang="ru-RU" altLang="ru-RU" sz="4400" i="1" u="none" dirty="0"/>
              <a:t> принял титул царя Руси.</a:t>
            </a:r>
          </a:p>
          <a:p>
            <a:pPr>
              <a:defRPr/>
            </a:pPr>
            <a:endParaRPr lang="ru-RU" alt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68" name="AutoShape 8"/>
          <p:cNvSpPr>
            <a:spLocks noChangeArrowheads="1"/>
          </p:cNvSpPr>
          <p:nvPr/>
        </p:nvSpPr>
        <p:spPr bwMode="auto">
          <a:xfrm>
            <a:off x="214282" y="1643050"/>
            <a:ext cx="8640762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3200" i="1" u="none" dirty="0"/>
              <a:t>Боярская дума –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3200" i="1" u="none" dirty="0"/>
              <a:t>совещательный орган власти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3200" i="1" u="none" dirty="0"/>
              <a:t>при царе.</a:t>
            </a:r>
            <a:endParaRPr lang="ru-RU" alt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69" name="AutoShape 9"/>
          <p:cNvSpPr>
            <a:spLocks noChangeArrowheads="1"/>
          </p:cNvSpPr>
          <p:nvPr/>
        </p:nvSpPr>
        <p:spPr bwMode="auto">
          <a:xfrm>
            <a:off x="323850" y="1916113"/>
            <a:ext cx="8640763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Признаком единого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государства является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раздробленность.</a:t>
            </a:r>
            <a:endParaRPr lang="ru-RU" altLang="ru-RU" sz="4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71" name="AutoShape 11"/>
          <p:cNvSpPr>
            <a:spLocks noChangeArrowheads="1"/>
          </p:cNvSpPr>
          <p:nvPr/>
        </p:nvSpPr>
        <p:spPr bwMode="auto">
          <a:xfrm>
            <a:off x="503238" y="2133600"/>
            <a:ext cx="8640762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При Иване </a:t>
            </a:r>
            <a:r>
              <a:rPr kumimoji="0" lang="en-US" altLang="ru-RU" sz="4400" i="1" u="none"/>
              <a:t>II</a:t>
            </a:r>
            <a:r>
              <a:rPr kumimoji="0" lang="ru-RU" altLang="ru-RU" sz="4400" i="1" u="none"/>
              <a:t> появились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символы власти –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скипетр и держава.</a:t>
            </a:r>
            <a:endParaRPr lang="ru-RU" altLang="ru-RU" sz="4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73" name="AutoShape 13"/>
          <p:cNvSpPr>
            <a:spLocks noChangeArrowheads="1"/>
          </p:cNvSpPr>
          <p:nvPr/>
        </p:nvSpPr>
        <p:spPr bwMode="auto">
          <a:xfrm>
            <a:off x="503238" y="2349500"/>
            <a:ext cx="8640762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Дворец взимал налоги.</a:t>
            </a:r>
            <a:endParaRPr lang="ru-RU" altLang="ru-RU" sz="4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74" name="AutoShape 14"/>
          <p:cNvSpPr>
            <a:spLocks noChangeArrowheads="1"/>
          </p:cNvSpPr>
          <p:nvPr/>
        </p:nvSpPr>
        <p:spPr bwMode="auto">
          <a:xfrm>
            <a:off x="323850" y="2636838"/>
            <a:ext cx="8640763" cy="31686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Судебник  -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общегосударственный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орган власти </a:t>
            </a:r>
            <a:endParaRPr lang="ru-RU" altLang="ru-RU" sz="4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75" name="AutoShape 15"/>
          <p:cNvSpPr>
            <a:spLocks noChangeArrowheads="1"/>
          </p:cNvSpPr>
          <p:nvPr/>
        </p:nvSpPr>
        <p:spPr bwMode="auto">
          <a:xfrm>
            <a:off x="250825" y="2781300"/>
            <a:ext cx="8569325" cy="424815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Московское княжество в </a:t>
            </a:r>
            <a:endParaRPr kumimoji="0" lang="en-US" altLang="ru-RU" sz="4400" i="1" u="none"/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en-US" altLang="ru-RU" sz="4400" i="1" u="none"/>
              <a:t>XV-XVI </a:t>
            </a:r>
            <a:r>
              <a:rPr kumimoji="0" lang="ru-RU" altLang="ru-RU" sz="4400" i="1" u="none"/>
              <a:t>вв. стало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централизованным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kumimoji="0" lang="ru-RU" altLang="ru-RU" sz="4400" i="1" u="none"/>
              <a:t>государством.</a:t>
            </a:r>
            <a:endParaRPr lang="ru-RU" altLang="ru-RU" sz="4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8" grpId="0" animBg="1"/>
      <p:bldP spid="194569" grpId="0" animBg="1"/>
      <p:bldP spid="194571" grpId="0" animBg="1"/>
      <p:bldP spid="194573" grpId="0" animBg="1"/>
      <p:bldP spid="194574" grpId="0" animBg="1"/>
      <p:bldP spid="1945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 21, читать, отвечать на вопросы.</a:t>
            </a:r>
          </a:p>
          <a:p>
            <a:r>
              <a:rPr lang="ru-RU" dirty="0" smtClean="0"/>
              <a:t>§ 22 (на самостоятельное изучение).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Спасибо за урок!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Картина К. В. Лебедева «Марфа Посадница. Уничтожение новгородского веча»</a:t>
            </a:r>
            <a:endParaRPr lang="ru-RU" sz="2800" dirty="0"/>
          </a:p>
        </p:txBody>
      </p:sp>
      <p:pic>
        <p:nvPicPr>
          <p:cNvPr id="2050" name="Picture 2" descr="C:\Users\1\Desktop\МАОУ Лицей № 121\ПОУРОЧНОЕ ПЛАНИРОВАНИЕ\ЛИЦЕЙ № 121\6\ИСТОРИЯ РОССИИ\26 Московское государство в конце XV -  начале XVI вв\LebedevK_UnichNovgrodVech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9781" y="1600200"/>
            <a:ext cx="740443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Картина Н. С. Шустова «Иван III свергает татарское иго, разорвав изображение хана и приказав умертвить послов»</a:t>
            </a:r>
            <a:endParaRPr lang="ru-RU" sz="2400" dirty="0"/>
          </a:p>
        </p:txBody>
      </p:sp>
      <p:pic>
        <p:nvPicPr>
          <p:cNvPr id="1026" name="Picture 2" descr="C:\Users\1\Desktop\МАОУ Лицей № 121\ПОУРОЧНОЕ ПЛАНИРОВАНИЕ\ЛИЦЕЙ № 121\6\ИСТОРИЯ РОССИИ\26 Московское государство в конце XV -  начале XVI вв\Nikolay_Shustov_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858048" cy="525856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Вспомним: заполните пропуски.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Был разработан план похода на Новгород. В ____ году двинулось несколько отрядов: через Вятку и Устюг в Двинскую землю, к </a:t>
            </a:r>
            <a:r>
              <a:rPr lang="ru-RU" dirty="0" err="1" smtClean="0"/>
              <a:t>Русе</a:t>
            </a:r>
            <a:r>
              <a:rPr lang="ru-RU" dirty="0" smtClean="0"/>
              <a:t>, Волочку, на Мсту. Основные силы шли Волоколамск на Торжок. … на реке ____ произошло сражение. Недостаточно организованные новгородцы не сумели противостоять великокняжескому войску.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Вспомним: заполните пропуски.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Полк архиепископа вообще не двинулся с места. … новгородские полки, спасаясь от великокняжеских войск, прятались в непроходимых чащобах леса, сбивались с пути и гибли от голода.</a:t>
            </a:r>
          </a:p>
          <a:p>
            <a:endParaRPr lang="ru-RU" dirty="0" smtClean="0"/>
          </a:p>
          <a:p>
            <a:r>
              <a:rPr lang="ru-RU" dirty="0" smtClean="0"/>
              <a:t>1) какая группировка новгородских бояр была противником Москвы?</a:t>
            </a:r>
          </a:p>
          <a:p>
            <a:r>
              <a:rPr lang="ru-RU" dirty="0" smtClean="0"/>
              <a:t>2) что стало причиной описанного похода?</a:t>
            </a:r>
          </a:p>
          <a:p>
            <a:r>
              <a:rPr lang="ru-RU" dirty="0" smtClean="0"/>
              <a:t>3) кто в это время был московским князем?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Вспомним: допишите окончание предложений.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700" dirty="0" smtClean="0"/>
              <a:t>Иван </a:t>
            </a:r>
            <a:r>
              <a:rPr lang="en-US" sz="2700" dirty="0" smtClean="0"/>
              <a:t>III</a:t>
            </a:r>
            <a:r>
              <a:rPr lang="ru-RU" sz="2700" dirty="0" smtClean="0"/>
              <a:t> перестал посылать дань в Орду в ___ году. 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В ответ свой войска на Москву двинул ордынский хан ___.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Союзником хана был литовский князь ___.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В октябре 1480 года ордынские войска подошли к притоку Оки реке ___. 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Московскому князю удалось заключить союз с противником Орды ___.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Литовский князь принял решение ___.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В ноябре 1480 года ордынский хан отдал приказ ___.</a:t>
            </a:r>
          </a:p>
          <a:p>
            <a:pPr>
              <a:spcBef>
                <a:spcPts val="0"/>
              </a:spcBef>
            </a:pPr>
            <a:r>
              <a:rPr lang="ru-RU" sz="2700" dirty="0" smtClean="0"/>
              <a:t>В результате этих событий ___. </a:t>
            </a:r>
            <a:endParaRPr lang="ru-RU" sz="27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Тема урока: </a:t>
            </a:r>
            <a:r>
              <a:rPr lang="ru-RU" sz="3600" b="1" dirty="0" smtClean="0">
                <a:solidFill>
                  <a:srgbClr val="FF0000"/>
                </a:solidFill>
              </a:rPr>
              <a:t>Московское государство в конце XV -  начале XVI вв.</a:t>
            </a:r>
            <a:endParaRPr lang="ru-RU" sz="3600" dirty="0"/>
          </a:p>
        </p:txBody>
      </p:sp>
      <p:pic>
        <p:nvPicPr>
          <p:cNvPr id="1027" name="Picture 3" descr="C:\Users\1\Desktop\МАОУ Лицей № 121\ПОУРОЧНОЕ ПЛАНИРОВАНИЕ\ЛИЦЕЙ № 121\6\ИСТОРИЯ РОССИИ\26 Московское государство в конце XV -  начале XVI вв\Иван_III_Вели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6786610" cy="3817468"/>
          </a:xfrm>
          <a:prstGeom prst="rect">
            <a:avLst/>
          </a:prstGeom>
          <a:noFill/>
        </p:spPr>
      </p:pic>
      <p:pic>
        <p:nvPicPr>
          <p:cNvPr id="1026" name="Picture 2" descr="C:\Users\1\Desktop\МАОУ Лицей № 121\ПОУРОЧНОЕ ПЛАНИРОВАНИЕ\ЛИЦЕЙ № 121\6\ИСТОРИЯ РОССИИ\26 Московское государство в конце XV -  начале XVI вв\Seal_of_Ivan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970146"/>
            <a:ext cx="5834050" cy="28878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Возвышение </a:t>
            </a:r>
            <a:r>
              <a:rPr lang="ru-RU" b="1" smtClean="0">
                <a:solidFill>
                  <a:srgbClr val="FF0000"/>
                </a:solidFill>
              </a:rPr>
              <a:t>великокняжеской власти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1472 год </a:t>
            </a:r>
            <a:r>
              <a:rPr lang="ru-RU" dirty="0" smtClean="0"/>
              <a:t>– женитьба Ивана </a:t>
            </a:r>
            <a:r>
              <a:rPr lang="en-US" dirty="0" smtClean="0"/>
              <a:t>III </a:t>
            </a:r>
            <a:r>
              <a:rPr lang="ru-RU" dirty="0" smtClean="0"/>
              <a:t>на дочери последнего византийского императора Софье Палеолог.</a:t>
            </a:r>
          </a:p>
          <a:p>
            <a:r>
              <a:rPr lang="ru-RU" dirty="0" smtClean="0"/>
              <a:t>Герб России </a:t>
            </a:r>
            <a:r>
              <a:rPr lang="ru-RU" b="1" dirty="0" smtClean="0">
                <a:solidFill>
                  <a:srgbClr val="FF0000"/>
                </a:solidFill>
              </a:rPr>
              <a:t>Двуглавый орел. </a:t>
            </a:r>
          </a:p>
          <a:p>
            <a:r>
              <a:rPr lang="ru-RU" dirty="0" smtClean="0"/>
              <a:t>Иван </a:t>
            </a:r>
            <a:r>
              <a:rPr lang="en-US" dirty="0" smtClean="0"/>
              <a:t>III </a:t>
            </a:r>
            <a:r>
              <a:rPr lang="ru-RU" dirty="0" smtClean="0"/>
              <a:t>принимает на себя новый титул – </a:t>
            </a:r>
            <a:r>
              <a:rPr lang="ru-RU" b="1" dirty="0" smtClean="0">
                <a:solidFill>
                  <a:srgbClr val="FF0000"/>
                </a:solidFill>
              </a:rPr>
              <a:t>государь всея Руси.</a:t>
            </a:r>
          </a:p>
          <a:p>
            <a:r>
              <a:rPr lang="ru-RU" dirty="0" smtClean="0"/>
              <a:t>Появление </a:t>
            </a:r>
            <a:r>
              <a:rPr lang="ru-RU" b="1" dirty="0" smtClean="0">
                <a:solidFill>
                  <a:srgbClr val="FF0000"/>
                </a:solidFill>
              </a:rPr>
              <a:t>символов царской власти.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МАОУ Лицей № 121\ПОУРОЧНОЕ ПЛАНИРОВАНИЕ\ЛИЦЕЙ № 121\6\ИСТОРИЯ РОССИИ\26 Московское государство в конце XV -  начале XVI вв\365px-S.paleolog_reconstruction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795125"/>
            <a:ext cx="2905121" cy="47675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777</Words>
  <Application>Microsoft Office PowerPoint</Application>
  <PresentationFormat>Экран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Тема урока:  Московское государство в конце XV -  начале XVI вв.</vt:lpstr>
      <vt:lpstr>Подумайте!</vt:lpstr>
      <vt:lpstr>Картина К. В. Лебедева «Марфа Посадница. Уничтожение новгородского веча»</vt:lpstr>
      <vt:lpstr>Картина Н. С. Шустова «Иван III свергает татарское иго, разорвав изображение хана и приказав умертвить послов»</vt:lpstr>
      <vt:lpstr>Вспомним: заполните пропуски.</vt:lpstr>
      <vt:lpstr>Вспомним: заполните пропуски.</vt:lpstr>
      <vt:lpstr>Вспомним: допишите окончание предложений.</vt:lpstr>
      <vt:lpstr>Тема урока: Московское государство в конце XV -  начале XVI вв.</vt:lpstr>
      <vt:lpstr>Возвышение великокняжеской власти</vt:lpstr>
      <vt:lpstr>Символы царской власти: </vt:lpstr>
      <vt:lpstr>Возвышение великокняжеской власти</vt:lpstr>
      <vt:lpstr>Органы управления государством</vt:lpstr>
      <vt:lpstr>Судебник 1497 г. </vt:lpstr>
      <vt:lpstr>Судебник 1497 года.</vt:lpstr>
      <vt:lpstr>Судебник 1497 года.</vt:lpstr>
      <vt:lpstr>Судебник 1497 года.</vt:lpstr>
      <vt:lpstr>Судебник 1497 года.</vt:lpstr>
      <vt:lpstr>Реформы в армии</vt:lpstr>
      <vt:lpstr>Как изменилось положение  крестьян?</vt:lpstr>
      <vt:lpstr>Сделаем выводы по уроку:</vt:lpstr>
      <vt:lpstr>Слайд 21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Московское государство в конце XV -  начале XVI вв.</dc:title>
  <dc:creator>Darya</dc:creator>
  <cp:lastModifiedBy>178(4)</cp:lastModifiedBy>
  <cp:revision>27</cp:revision>
  <dcterms:created xsi:type="dcterms:W3CDTF">2015-05-03T09:21:40Z</dcterms:created>
  <dcterms:modified xsi:type="dcterms:W3CDTF">2015-05-07T09:16:06Z</dcterms:modified>
</cp:coreProperties>
</file>