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83" r:id="rId3"/>
    <p:sldId id="257" r:id="rId4"/>
    <p:sldId id="268" r:id="rId5"/>
    <p:sldId id="269" r:id="rId6"/>
    <p:sldId id="270" r:id="rId7"/>
    <p:sldId id="258" r:id="rId8"/>
    <p:sldId id="259" r:id="rId9"/>
    <p:sldId id="260" r:id="rId10"/>
    <p:sldId id="261" r:id="rId11"/>
    <p:sldId id="262" r:id="rId12"/>
    <p:sldId id="263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65" r:id="rId21"/>
    <p:sldId id="278" r:id="rId22"/>
    <p:sldId id="279" r:id="rId23"/>
    <p:sldId id="280" r:id="rId24"/>
    <p:sldId id="281" r:id="rId25"/>
    <p:sldId id="282" r:id="rId26"/>
    <p:sldId id="284" r:id="rId27"/>
    <p:sldId id="26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2/23/Karl_Theodor_von_Piloty_Murder_of_Caesar_1865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a/ac/Cesar-sa_mort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9/9e/Caesar%2C_Gaius_Julius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Marcus_Licinius_Crassus_Louvr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hyperlink" Target="//upload.wikimedia.org/wikipedia/commons/1/10/Pompey1.jpg" TargetMode="Externa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ТЕМА УРОКА: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Единовластие Цезаря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Учитель истории и обществознания</a:t>
            </a:r>
          </a:p>
          <a:p>
            <a:r>
              <a:rPr lang="ru-RU" dirty="0" smtClean="0"/>
              <a:t>Гордеева Д.В.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Плутарх о Цезаре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XVII. ...Любовь его к опасностям не вызывала удивления у тех, кто знал его честолюбие, но всех поражало, как он переносил </a:t>
            </a:r>
            <a:r>
              <a:rPr lang="ru-RU" dirty="0" smtClean="0"/>
              <a:t>лишения</a:t>
            </a:r>
            <a:r>
              <a:rPr lang="ru-RU" dirty="0" smtClean="0"/>
              <a:t>, которые, казалось, превосходили его физические силы, ибо он был слабого телосложения, с белой и нежной кожей, страдал головными болями и </a:t>
            </a:r>
            <a:r>
              <a:rPr lang="ru-RU" dirty="0" smtClean="0"/>
              <a:t>падучей</a:t>
            </a:r>
            <a:r>
              <a:rPr lang="en-US" dirty="0" smtClean="0"/>
              <a:t>. </a:t>
            </a:r>
            <a:r>
              <a:rPr lang="ru-RU" dirty="0" smtClean="0"/>
              <a:t>Однако </a:t>
            </a:r>
            <a:r>
              <a:rPr lang="ru-RU" dirty="0" smtClean="0"/>
              <a:t>он не использовал свою болезненность как предлог для изнеженной жизни, но, сделав средством исцеления </a:t>
            </a:r>
            <a:r>
              <a:rPr lang="ru-RU" dirty="0" smtClean="0"/>
              <a:t>военную </a:t>
            </a:r>
            <a:r>
              <a:rPr lang="ru-RU" dirty="0" smtClean="0"/>
              <a:t>службу, старался беспрестанными переходами, скудным питанием, постоянным пребыванием под открытым небом и лишениями победить свою слабость и укрепить свое тело. Спал он большей частью на повозке или на носилках, чтобы использовать для дела и часы отдыха. Днем он объезжал города, караульные отряды и крепости, причем рядом с ним сидел раб, умевший записывать за ним, а позади один воин с мечом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Подумаем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000" i="1" dirty="0" smtClean="0"/>
              <a:t>Каким был Цезарь? </a:t>
            </a:r>
          </a:p>
          <a:p>
            <a:pPr lvl="0"/>
            <a:r>
              <a:rPr lang="ru-RU" sz="4000" i="1" dirty="0" smtClean="0"/>
              <a:t>К чему стремился Цезарь? </a:t>
            </a:r>
          </a:p>
          <a:p>
            <a:pPr lvl="0"/>
            <a:r>
              <a:rPr lang="ru-RU" sz="4000" i="1" dirty="0" smtClean="0"/>
              <a:t>Какой знаменитый полководец древности был его кумиром? </a:t>
            </a:r>
            <a:endParaRPr lang="ru-RU" sz="4000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472518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Самостоятельная работа учащихся с текстом учебника. Прочитать </a:t>
            </a:r>
            <a:r>
              <a:rPr lang="ru-RU" b="1" dirty="0" err="1" smtClean="0">
                <a:solidFill>
                  <a:schemeClr val="tx1"/>
                </a:solidFill>
              </a:rPr>
              <a:t>пп</a:t>
            </a:r>
            <a:r>
              <a:rPr lang="ru-RU" b="1" dirty="0" smtClean="0">
                <a:solidFill>
                  <a:schemeClr val="tx1"/>
                </a:solidFill>
              </a:rPr>
              <a:t>. 2, 3 на с. 239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428868"/>
            <a:ext cx="3995766" cy="3697295"/>
          </a:xfrm>
        </p:spPr>
        <p:txBody>
          <a:bodyPr/>
          <a:lstStyle/>
          <a:p>
            <a:pPr lvl="0"/>
            <a:r>
              <a:rPr lang="ru-RU" sz="4000" dirty="0" smtClean="0"/>
              <a:t>Что предпринял Цезарь для укрепления своей власти?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3438" y="2285992"/>
            <a:ext cx="4043362" cy="3840171"/>
          </a:xfrm>
        </p:spPr>
        <p:txBody>
          <a:bodyPr/>
          <a:lstStyle/>
          <a:p>
            <a:r>
              <a:rPr lang="ru-RU" dirty="0" smtClean="0"/>
              <a:t>а)</a:t>
            </a:r>
            <a:r>
              <a:rPr lang="en-US" dirty="0" smtClean="0"/>
              <a:t> </a:t>
            </a:r>
            <a:r>
              <a:rPr lang="ru-RU" dirty="0" smtClean="0"/>
              <a:t>Угощал </a:t>
            </a:r>
            <a:r>
              <a:rPr lang="ru-RU" dirty="0" smtClean="0"/>
              <a:t>неимущих.</a:t>
            </a:r>
          </a:p>
          <a:p>
            <a:r>
              <a:rPr lang="ru-RU" dirty="0" smtClean="0"/>
              <a:t>б)</a:t>
            </a:r>
            <a:r>
              <a:rPr lang="en-US" dirty="0" smtClean="0"/>
              <a:t> </a:t>
            </a:r>
            <a:r>
              <a:rPr lang="ru-RU" dirty="0" smtClean="0"/>
              <a:t>Помирил Красса </a:t>
            </a:r>
            <a:r>
              <a:rPr lang="ru-RU" dirty="0" smtClean="0"/>
              <a:t>и Помпея.</a:t>
            </a:r>
          </a:p>
          <a:p>
            <a:r>
              <a:rPr lang="ru-RU" dirty="0" smtClean="0"/>
              <a:t>в)</a:t>
            </a:r>
            <a:r>
              <a:rPr lang="en-US" dirty="0" smtClean="0"/>
              <a:t> </a:t>
            </a:r>
            <a:r>
              <a:rPr lang="ru-RU" dirty="0" smtClean="0"/>
              <a:t>Добился </a:t>
            </a:r>
            <a:r>
              <a:rPr lang="ru-RU" dirty="0" smtClean="0"/>
              <a:t>поддержки армии, давал солдатам двойное </a:t>
            </a:r>
            <a:r>
              <a:rPr lang="ru-RU" dirty="0" smtClean="0"/>
              <a:t>жалованье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2-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4582" name="Picture 9" descr="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lum bright="-12000" contrast="18000"/>
          </a:blip>
          <a:srcRect/>
          <a:stretch>
            <a:fillRect/>
          </a:stretch>
        </p:blipFill>
        <p:spPr>
          <a:xfrm>
            <a:off x="152400" y="1857375"/>
            <a:ext cx="4191000" cy="3143250"/>
          </a:xfrm>
          <a:noFill/>
          <a:ln w="76200">
            <a:solidFill>
              <a:schemeClr val="tx2"/>
            </a:solidFill>
          </a:ln>
        </p:spPr>
      </p:pic>
      <p:sp>
        <p:nvSpPr>
          <p:cNvPr id="24580" name="Rectangle 8"/>
          <p:cNvSpPr>
            <a:spLocks noGrp="1" noChangeArrowheads="1"/>
          </p:cNvSpPr>
          <p:nvPr>
            <p:ph sz="quarter" idx="2"/>
          </p:nvPr>
        </p:nvSpPr>
        <p:spPr>
          <a:xfrm>
            <a:off x="4648200" y="1600200"/>
            <a:ext cx="4343400" cy="4525963"/>
          </a:xfrm>
        </p:spPr>
        <p:txBody>
          <a:bodyPr>
            <a:normAutofit lnSpcReduction="10000"/>
          </a:bodyPr>
          <a:lstStyle/>
          <a:p>
            <a:pPr eaLnBrk="1" hangingPunct="1">
              <a:buClr>
                <a:srgbClr val="CC0000"/>
              </a:buClr>
              <a:buFont typeface="Monotype Sorts" pitchFamily="2" charset="2"/>
              <a:buNone/>
            </a:pPr>
            <a:r>
              <a:rPr lang="ru-RU" altLang="ru-RU" sz="2400" b="1" dirty="0" smtClean="0"/>
              <a:t>   </a:t>
            </a:r>
            <a:r>
              <a:rPr lang="ru-RU" altLang="ru-RU" sz="2400" b="1" dirty="0" smtClean="0"/>
              <a:t>На </a:t>
            </a:r>
            <a:r>
              <a:rPr lang="ru-RU" altLang="ru-RU" sz="2400" b="1" dirty="0" smtClean="0"/>
              <a:t>улицах города Цезаря встречала беднота. Помпей и Сенат в страхе бежали на Балканы, где попытались набрать войско для  борьбы с Цезарем. Но тот не оставил противникам шансов - он атаковал  и разбил войско Помпея. А вскоре сам Помпей погиб.</a:t>
            </a:r>
          </a:p>
          <a:p>
            <a:pPr eaLnBrk="1" hangingPunct="1"/>
            <a:endParaRPr lang="ru-RU" altLang="ru-RU" sz="2400" b="1" dirty="0" smtClean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rgbClr val="CC66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4800" b="1">
                <a:solidFill>
                  <a:schemeClr val="bg1"/>
                </a:solidFill>
              </a:rPr>
              <a:t>Захват Цезарем власти.</a:t>
            </a:r>
          </a:p>
        </p:txBody>
      </p:sp>
      <p:sp>
        <p:nvSpPr>
          <p:cNvPr id="24583" name="Rectangle 10"/>
          <p:cNvSpPr>
            <a:spLocks noChangeArrowheads="1"/>
          </p:cNvSpPr>
          <p:nvPr/>
        </p:nvSpPr>
        <p:spPr bwMode="auto">
          <a:xfrm>
            <a:off x="152400" y="5181600"/>
            <a:ext cx="4267200" cy="609600"/>
          </a:xfrm>
          <a:prstGeom prst="rect">
            <a:avLst/>
          </a:prstGeom>
          <a:solidFill>
            <a:srgbClr val="FFFF99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2400" b="1"/>
              <a:t>Вступление Цезаря в Рим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2-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8"/>
          <p:cNvSpPr>
            <a:spLocks noGrp="1" noChangeArrowheads="1"/>
          </p:cNvSpPr>
          <p:nvPr>
            <p:ph type="title"/>
          </p:nvPr>
        </p:nvSpPr>
        <p:spPr>
          <a:solidFill>
            <a:srgbClr val="CC6600"/>
          </a:solidFill>
          <a:ln w="25400"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chemeClr val="bg1"/>
                </a:solidFill>
              </a:rPr>
              <a:t>Захват Цезарем власти.</a:t>
            </a:r>
          </a:p>
        </p:txBody>
      </p:sp>
      <p:pic>
        <p:nvPicPr>
          <p:cNvPr id="25603" name="Picture 4" descr="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lum bright="-12000" contrast="24000"/>
          </a:blip>
          <a:srcRect/>
          <a:stretch>
            <a:fillRect/>
          </a:stretch>
        </p:blipFill>
        <p:spPr>
          <a:xfrm>
            <a:off x="304800" y="1828800"/>
            <a:ext cx="4267200" cy="3200400"/>
          </a:xfrm>
          <a:noFill/>
          <a:ln w="76200">
            <a:solidFill>
              <a:schemeClr val="tx2"/>
            </a:solidFill>
          </a:ln>
        </p:spPr>
      </p:pic>
      <p:sp>
        <p:nvSpPr>
          <p:cNvPr id="25604" name="Rectangle 7"/>
          <p:cNvSpPr>
            <a:spLocks noGrp="1" noChangeArrowheads="1"/>
          </p:cNvSpPr>
          <p:nvPr>
            <p:ph sz="quarter" idx="2"/>
          </p:nvPr>
        </p:nvSpPr>
        <p:spPr>
          <a:xfrm>
            <a:off x="4572000" y="1524000"/>
            <a:ext cx="4572000" cy="46021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Clr>
                <a:srgbClr val="CC0000"/>
              </a:buClr>
              <a:buFont typeface="Monotype Sorts" pitchFamily="2" charset="2"/>
              <a:buNone/>
            </a:pPr>
            <a:r>
              <a:rPr lang="en-US" altLang="ru-RU" sz="2800" b="1" dirty="0" smtClean="0">
                <a:latin typeface="Times New Roman" pitchFamily="18" charset="0"/>
              </a:rPr>
              <a:t>    </a:t>
            </a:r>
            <a:r>
              <a:rPr lang="ru-RU" altLang="ru-RU" sz="2800" b="1" dirty="0" smtClean="0">
                <a:latin typeface="Times New Roman" pitchFamily="18" charset="0"/>
              </a:rPr>
              <a:t>Опираясь </a:t>
            </a:r>
            <a:r>
              <a:rPr lang="ru-RU" altLang="ru-RU" sz="2800" b="1" dirty="0" smtClean="0">
                <a:latin typeface="Times New Roman" pitchFamily="18" charset="0"/>
              </a:rPr>
              <a:t>на легионы, Цезарь добился от Сената провозглашения себя диктатором.</a:t>
            </a:r>
          </a:p>
          <a:p>
            <a:pPr eaLnBrk="1" hangingPunct="1">
              <a:lnSpc>
                <a:spcPct val="90000"/>
              </a:lnSpc>
              <a:buClr>
                <a:srgbClr val="CC0000"/>
              </a:buClr>
              <a:buFont typeface="Monotype Sorts" pitchFamily="2" charset="2"/>
              <a:buNone/>
            </a:pPr>
            <a:r>
              <a:rPr lang="en-US" altLang="ru-RU" sz="2800" b="1" dirty="0" smtClean="0">
                <a:latin typeface="Times New Roman" pitchFamily="18" charset="0"/>
              </a:rPr>
              <a:t>    </a:t>
            </a:r>
            <a:r>
              <a:rPr lang="ru-RU" altLang="ru-RU" sz="2800" b="1" dirty="0" smtClean="0">
                <a:latin typeface="Times New Roman" pitchFamily="18" charset="0"/>
              </a:rPr>
              <a:t>Большинство </a:t>
            </a:r>
            <a:r>
              <a:rPr lang="ru-RU" altLang="ru-RU" sz="2800" b="1" dirty="0" smtClean="0">
                <a:latin typeface="Times New Roman" pitchFamily="18" charset="0"/>
              </a:rPr>
              <a:t>своих обещаний он выполнил:  в провинциях солдатам  раздали землю, были заново отстроены Карфаген и Коринф- туда переселили бедняков.</a:t>
            </a:r>
          </a:p>
          <a:p>
            <a:pPr eaLnBrk="1" hangingPunct="1">
              <a:lnSpc>
                <a:spcPct val="90000"/>
              </a:lnSpc>
            </a:pPr>
            <a:endParaRPr lang="ru-RU" altLang="ru-RU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2-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4572000" y="1524000"/>
            <a:ext cx="4038600" cy="4525963"/>
          </a:xfrm>
        </p:spPr>
        <p:txBody>
          <a:bodyPr>
            <a:normAutofit/>
          </a:bodyPr>
          <a:lstStyle/>
          <a:p>
            <a:pPr eaLnBrk="1" hangingPunct="1">
              <a:buClr>
                <a:srgbClr val="CC0000"/>
              </a:buClr>
              <a:buFont typeface="Monotype Sorts" pitchFamily="2" charset="2"/>
              <a:buNone/>
            </a:pPr>
            <a:r>
              <a:rPr lang="ru-RU" altLang="ru-RU" sz="2400" b="1" dirty="0" smtClean="0">
                <a:latin typeface="Times New Roman" pitchFamily="18" charset="0"/>
              </a:rPr>
              <a:t>На государственные должности избирали только тех, кого рекомендовал Цезарь.</a:t>
            </a:r>
          </a:p>
          <a:p>
            <a:pPr eaLnBrk="1" hangingPunct="1">
              <a:buClr>
                <a:srgbClr val="CC0000"/>
              </a:buClr>
              <a:buFont typeface="Monotype Sorts" pitchFamily="2" charset="2"/>
              <a:buNone/>
            </a:pPr>
            <a:r>
              <a:rPr lang="ru-RU" altLang="ru-RU" sz="2400" b="1" dirty="0" smtClean="0">
                <a:latin typeface="Times New Roman" pitchFamily="18" charset="0"/>
              </a:rPr>
              <a:t>Его профиль чеканили на монетах, украшая голову диктатора короной.</a:t>
            </a:r>
          </a:p>
          <a:p>
            <a:pPr eaLnBrk="1" hangingPunct="1">
              <a:buClr>
                <a:srgbClr val="CC0000"/>
              </a:buClr>
              <a:buFont typeface="Monotype Sorts" pitchFamily="2" charset="2"/>
              <a:buNone/>
            </a:pPr>
            <a:r>
              <a:rPr lang="ru-RU" altLang="ru-RU" sz="2400" b="1" dirty="0" smtClean="0">
                <a:latin typeface="Times New Roman" pitchFamily="18" charset="0"/>
              </a:rPr>
              <a:t>На торжествах Цезарь садился на золотое кресло, напоминавшее трон</a:t>
            </a:r>
            <a:r>
              <a:rPr lang="ru-RU" altLang="ru-RU" sz="2400" dirty="0" smtClean="0">
                <a:latin typeface="Times New Roman" pitchFamily="18" charset="0"/>
              </a:rPr>
              <a:t>.</a:t>
            </a:r>
          </a:p>
          <a:p>
            <a:pPr eaLnBrk="1" hangingPunct="1">
              <a:buFontTx/>
              <a:buNone/>
            </a:pPr>
            <a:endParaRPr lang="ru-RU" altLang="ru-RU" sz="2400" dirty="0" smtClean="0">
              <a:latin typeface="Times New Roman" pitchFamily="18" charset="0"/>
            </a:endParaRPr>
          </a:p>
        </p:txBody>
      </p:sp>
      <p:pic>
        <p:nvPicPr>
          <p:cNvPr id="27654" name="Picture 8" descr="Гай Юлий Цезарь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52400" y="1905000"/>
            <a:ext cx="4419600" cy="3506788"/>
          </a:xfrm>
          <a:noFill/>
        </p:spPr>
      </p:pic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rgbClr val="CC66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4800" b="1">
                <a:solidFill>
                  <a:schemeClr val="bg1"/>
                </a:solidFill>
              </a:rPr>
              <a:t>Захват Цезарем власти.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2-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rgbClr val="CC66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3200" b="1">
                <a:solidFill>
                  <a:schemeClr val="bg1"/>
                </a:solidFill>
              </a:rPr>
              <a:t>Убийство Цезаря 15 марта 44 г. до н.э.</a:t>
            </a:r>
          </a:p>
        </p:txBody>
      </p:sp>
      <p:pic>
        <p:nvPicPr>
          <p:cNvPr id="28677" name="Picture 7" descr="Файл:Karl Theodor von Piloty Murder of Caesar 1865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" y="1371600"/>
            <a:ext cx="8610600" cy="530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2-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rgbClr val="CC66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3200" b="1">
                <a:solidFill>
                  <a:schemeClr val="bg1"/>
                </a:solidFill>
              </a:rPr>
              <a:t>Убийство Цезаря.</a:t>
            </a:r>
          </a:p>
        </p:txBody>
      </p:sp>
      <p:pic>
        <p:nvPicPr>
          <p:cNvPr id="29701" name="Picture 7" descr="Файл:Cesar-sa mort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" y="1600200"/>
            <a:ext cx="87630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0722" name="Picture 12" descr="2-с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32600"/>
          </a:xfrm>
          <a:noFill/>
        </p:spPr>
      </p:pic>
      <p:sp>
        <p:nvSpPr>
          <p:cNvPr id="30724" name="Rectangle 5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rgbClr val="CC66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3200" b="1">
                <a:solidFill>
                  <a:schemeClr val="bg1"/>
                </a:solidFill>
              </a:rPr>
              <a:t>Убийство Цезаря.</a:t>
            </a:r>
          </a:p>
        </p:txBody>
      </p:sp>
      <p:pic>
        <p:nvPicPr>
          <p:cNvPr id="30725" name="Picture 11" descr="Гай Юлий Цезар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" y="1524000"/>
            <a:ext cx="8610600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2-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1748" name="Rectangle 8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altLang="ru-RU" sz="4400" b="1" smtClean="0"/>
          </a:p>
          <a:p>
            <a:pPr eaLnBrk="1" hangingPunct="1">
              <a:buFontTx/>
              <a:buNone/>
            </a:pPr>
            <a:endParaRPr lang="ru-RU" altLang="ru-RU" sz="4400" b="1" smtClean="0"/>
          </a:p>
          <a:p>
            <a:pPr eaLnBrk="1" hangingPunct="1">
              <a:buFontTx/>
              <a:buNone/>
            </a:pPr>
            <a:r>
              <a:rPr lang="ru-RU" altLang="ru-RU" sz="4400" b="1" smtClean="0"/>
              <a:t>  Памятник Цезарю в Риме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rgbClr val="CC66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altLang="ru-RU" sz="3200" b="1">
              <a:solidFill>
                <a:schemeClr val="bg1"/>
              </a:solidFill>
            </a:endParaRPr>
          </a:p>
        </p:txBody>
      </p:sp>
      <p:pic>
        <p:nvPicPr>
          <p:cNvPr id="31750" name="Picture 10" descr="Файл:Caesar, Gaius Julius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500174"/>
            <a:ext cx="382111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714876" y="2000240"/>
            <a:ext cx="40005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Памятник Юлию Цезарю в Риме</a:t>
            </a:r>
            <a:endParaRPr lang="ru-RU" sz="4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Как вы </a:t>
            </a:r>
            <a:r>
              <a:rPr lang="ru-RU" sz="4400" b="1" dirty="0" smtClean="0">
                <a:solidFill>
                  <a:schemeClr val="tx1"/>
                </a:solidFill>
              </a:rPr>
              <a:t>думаете…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если </a:t>
            </a:r>
            <a:r>
              <a:rPr lang="ru-RU" sz="3600" dirty="0" smtClean="0"/>
              <a:t>бы не было Спартака, состоялось ли бы восстание рабов в Римской республике?</a:t>
            </a:r>
            <a:r>
              <a:rPr lang="ru-RU" sz="3600" i="1" dirty="0" smtClean="0"/>
              <a:t> </a:t>
            </a:r>
            <a:endParaRPr lang="ru-RU" sz="3600" dirty="0"/>
          </a:p>
        </p:txBody>
      </p:sp>
      <p:pic>
        <p:nvPicPr>
          <p:cNvPr id="1026" name="Picture 2" descr="http://www.stihi.ru/pics/2011/02/13/98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524250"/>
            <a:ext cx="5715000" cy="33337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Подумаем!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/>
              <a:t>Какой характер носила власть Цезаря в </a:t>
            </a:r>
            <a:r>
              <a:rPr lang="ru-RU" sz="3600" i="1" dirty="0" smtClean="0"/>
              <a:t>Риме?</a:t>
            </a:r>
          </a:p>
          <a:p>
            <a:r>
              <a:rPr lang="ru-RU" sz="3600" i="1" dirty="0" smtClean="0"/>
              <a:t>Какие черты характера и особенности биографии Цезаря </a:t>
            </a:r>
            <a:r>
              <a:rPr lang="ru-RU" sz="3600" i="1" dirty="0" smtClean="0"/>
              <a:t>привели </a:t>
            </a:r>
            <a:r>
              <a:rPr lang="ru-RU" sz="3600" i="1" dirty="0" smtClean="0"/>
              <a:t>к тому, что именно он стал первым диктатором Рима? </a:t>
            </a:r>
            <a:endParaRPr lang="ru-RU" sz="3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1" descr="2-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3796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58204" cy="4873752"/>
          </a:xfrm>
          <a:solidFill>
            <a:schemeClr val="accent5">
              <a:lumMod val="50000"/>
            </a:schemeClr>
          </a:solidFill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ru-RU" sz="3200" b="1" dirty="0" smtClean="0">
                <a:solidFill>
                  <a:srgbClr val="FFFF00"/>
                </a:solidFill>
              </a:rPr>
              <a:t>1. Цезарь </a:t>
            </a:r>
          </a:p>
          <a:p>
            <a:pPr eaLnBrk="1" hangingPunct="1">
              <a:buNone/>
            </a:pPr>
            <a:r>
              <a:rPr lang="ru-RU" sz="3200" b="1" dirty="0" smtClean="0">
                <a:solidFill>
                  <a:srgbClr val="FFFF00"/>
                </a:solidFill>
              </a:rPr>
              <a:t>а) </a:t>
            </a:r>
            <a:r>
              <a:rPr lang="ru-RU" sz="3200" b="1" dirty="0" smtClean="0">
                <a:solidFill>
                  <a:srgbClr val="FFFF00"/>
                </a:solidFill>
              </a:rPr>
              <a:t>защищал интересы простого народа </a:t>
            </a:r>
          </a:p>
          <a:p>
            <a:pPr eaLnBrk="1" hangingPunct="1">
              <a:buNone/>
            </a:pPr>
            <a:r>
              <a:rPr lang="ru-RU" sz="3200" b="1" dirty="0" smtClean="0">
                <a:solidFill>
                  <a:srgbClr val="FFFF00"/>
                </a:solidFill>
              </a:rPr>
              <a:t>б) </a:t>
            </a:r>
            <a:r>
              <a:rPr lang="ru-RU" sz="3200" b="1" dirty="0" smtClean="0">
                <a:solidFill>
                  <a:srgbClr val="FFFF00"/>
                </a:solidFill>
              </a:rPr>
              <a:t>использовал ненависть бедняков к богатым римлянам в собственных интересах </a:t>
            </a:r>
          </a:p>
          <a:p>
            <a:pPr eaLnBrk="1" hangingPunct="1">
              <a:buNone/>
            </a:pPr>
            <a:r>
              <a:rPr lang="ru-RU" sz="3200" b="1" dirty="0" smtClean="0">
                <a:solidFill>
                  <a:srgbClr val="FFFF00"/>
                </a:solidFill>
              </a:rPr>
              <a:t>в) </a:t>
            </a:r>
            <a:r>
              <a:rPr lang="ru-RU" sz="3200" b="1" dirty="0" smtClean="0">
                <a:solidFill>
                  <a:srgbClr val="FFFF00"/>
                </a:solidFill>
              </a:rPr>
              <a:t>выражал интересы знатных римлян.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rgbClr val="CC66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6000" b="1">
                <a:solidFill>
                  <a:schemeClr val="bg1"/>
                </a:solidFill>
              </a:rPr>
              <a:t>Вспомним изученное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1" descr="2-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20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401080" cy="4873752"/>
          </a:xfrm>
          <a:solidFill>
            <a:schemeClr val="accent5">
              <a:lumMod val="50000"/>
            </a:schemeClr>
          </a:solidFill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</a:rPr>
              <a:t>2. Главными соперниками в борьбе за власть в 50-е гг. 1 века до н.э. были (укажите номер лишней позиции): </a:t>
            </a:r>
          </a:p>
          <a:p>
            <a:pPr eaLnBrk="1" hangingPunct="1">
              <a:buNone/>
            </a:pP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</a:rPr>
              <a:t>а) 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</a:rPr>
              <a:t>Цезарь                      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</a:rPr>
              <a:t>б) 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</a:rPr>
              <a:t>Помпей </a:t>
            </a:r>
          </a:p>
          <a:p>
            <a:pPr eaLnBrk="1" hangingPunct="1">
              <a:buNone/>
            </a:pP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</a:rPr>
              <a:t>в) 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</a:rPr>
              <a:t>Брут                          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</a:rPr>
              <a:t>г) 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</a:rPr>
              <a:t>Красс.</a:t>
            </a:r>
            <a:endParaRPr lang="ru-RU" sz="4000" b="1" dirty="0" smtClean="0">
              <a:solidFill>
                <a:srgbClr val="FFFF00"/>
              </a:solidFill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rgbClr val="CC66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6000" b="1">
                <a:solidFill>
                  <a:srgbClr val="FFFFFF"/>
                </a:solidFill>
              </a:rPr>
              <a:t>Вспомним изученное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1" descr="2-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</a:rPr>
              <a:t>3. Успехи Цезаря в борьбе за власть объясняются (укажите несколько позиций) 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35844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29642" cy="4873752"/>
          </a:xfrm>
          <a:solidFill>
            <a:schemeClr val="accent5">
              <a:lumMod val="50000"/>
            </a:schemeClr>
          </a:solidFill>
        </p:spPr>
        <p:txBody>
          <a:bodyPr/>
          <a:lstStyle/>
          <a:p>
            <a:pPr eaLnBrk="1" hangingPunct="1">
              <a:buNone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а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)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популярностью среди римской бедноты </a:t>
            </a:r>
          </a:p>
          <a:p>
            <a:pPr eaLnBrk="1" hangingPunct="1">
              <a:buNone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б)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преданностью Сената </a:t>
            </a:r>
          </a:p>
          <a:p>
            <a:pPr eaLnBrk="1" hangingPunct="1">
              <a:buNone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в)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поддержкой легионов </a:t>
            </a:r>
          </a:p>
          <a:p>
            <a:pPr eaLnBrk="1" hangingPunct="1">
              <a:buNone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г)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военными победами в Галлии.</a:t>
            </a:r>
            <a:endParaRPr lang="ru-RU" sz="3600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1" descr="2-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4. Расположите в хронологической последовательности следующие события. </a:t>
            </a:r>
          </a:p>
        </p:txBody>
      </p:sp>
      <p:sp>
        <p:nvSpPr>
          <p:cNvPr id="36868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58204" cy="4873752"/>
          </a:xfrm>
          <a:solidFill>
            <a:schemeClr val="accent5">
              <a:lumMod val="50000"/>
            </a:schemeClr>
          </a:solidFill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а</a:t>
            </a:r>
            <a:r>
              <a:rPr lang="ru-RU" sz="3600" b="1" dirty="0" smtClean="0">
                <a:solidFill>
                  <a:srgbClr val="FFFF00"/>
                </a:solidFill>
              </a:rPr>
              <a:t>) </a:t>
            </a:r>
            <a:r>
              <a:rPr lang="ru-RU" sz="3600" b="1" dirty="0" smtClean="0">
                <a:solidFill>
                  <a:srgbClr val="FFFF00"/>
                </a:solidFill>
              </a:rPr>
              <a:t>примирение Красса и Помпея </a:t>
            </a:r>
          </a:p>
          <a:p>
            <a:pPr eaLnBrk="1" hangingPunct="1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б) </a:t>
            </a:r>
            <a:r>
              <a:rPr lang="ru-RU" sz="3600" b="1" dirty="0" smtClean="0">
                <a:solidFill>
                  <a:srgbClr val="FFFF00"/>
                </a:solidFill>
              </a:rPr>
              <a:t>восстановление Коринфа </a:t>
            </a:r>
          </a:p>
          <a:p>
            <a:pPr eaLnBrk="1" hangingPunct="1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в) </a:t>
            </a:r>
            <a:r>
              <a:rPr lang="ru-RU" sz="3600" b="1" dirty="0" smtClean="0">
                <a:solidFill>
                  <a:srgbClr val="FFFF00"/>
                </a:solidFill>
              </a:rPr>
              <a:t>переход Цезаря через Рубикон </a:t>
            </a:r>
          </a:p>
          <a:p>
            <a:pPr eaLnBrk="1" hangingPunct="1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г) </a:t>
            </a:r>
            <a:r>
              <a:rPr lang="ru-RU" sz="3600" b="1" dirty="0" smtClean="0">
                <a:solidFill>
                  <a:srgbClr val="FFFF00"/>
                </a:solidFill>
              </a:rPr>
              <a:t>гибель Красса.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1" descr="2-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7892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53000"/>
          </a:xfrm>
          <a:solidFill>
            <a:schemeClr val="accent5">
              <a:lumMod val="50000"/>
            </a:schemeClr>
          </a:solidFill>
        </p:spPr>
        <p:txBody>
          <a:bodyPr>
            <a:normAutofit/>
          </a:bodyPr>
          <a:lstStyle/>
          <a:p>
            <a:pPr eaLnBrk="1" hangingPunct="1"/>
            <a:r>
              <a:rPr lang="ru-RU" sz="2800" b="1" dirty="0" smtClean="0">
                <a:solidFill>
                  <a:srgbClr val="FFFF00"/>
                </a:solidFill>
              </a:rPr>
              <a:t>«Враги Цезаря в Сенате составили заговор. Главой заговорщиков был молодой сенатор…(1). Цезаря предупредили о готовящемся покушении, но…(2) марта…(3) года до н.э. он, как обычно, пришел в Сенат. Увидев среди бросившихся к нему с обнаженными мечами того, кому он так доверял, Цезарь воскликнул: «…(4)»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rgbClr val="CC66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6000" b="1">
                <a:solidFill>
                  <a:srgbClr val="FFFFFF"/>
                </a:solidFill>
              </a:rPr>
              <a:t>Вспомним изученное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2-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r" eaLnBrk="1" hangingPunct="1"/>
            <a:r>
              <a:rPr lang="ru-RU" altLang="ru-RU" sz="4400" b="1" dirty="0" smtClean="0">
                <a:solidFill>
                  <a:schemeClr val="bg1"/>
                </a:solidFill>
              </a:rPr>
              <a:t>Вопрос урока!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ru-RU" altLang="ru-RU" sz="5400" b="1" i="1" dirty="0" smtClean="0"/>
              <a:t>«Изменилось ли управление Римским государством после захвата власти Цезарем?»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прочитать </a:t>
            </a:r>
            <a:r>
              <a:rPr lang="ru-RU" dirty="0" smtClean="0"/>
              <a:t>§ </a:t>
            </a:r>
            <a:r>
              <a:rPr lang="ru-RU" dirty="0" smtClean="0"/>
              <a:t>52; </a:t>
            </a:r>
            <a:r>
              <a:rPr lang="ru-RU" dirty="0" smtClean="0"/>
              <a:t>подготовить развернутый ответ на вопрос: «Почему </a:t>
            </a:r>
            <a:r>
              <a:rPr lang="ru-RU" dirty="0" smtClean="0"/>
              <a:t>Цезарь </a:t>
            </a:r>
            <a:r>
              <a:rPr lang="ru-RU" dirty="0" smtClean="0"/>
              <a:t>смог прийти к власти в Риме?»;</a:t>
            </a:r>
            <a:r>
              <a:rPr lang="ru-RU" i="1" dirty="0" smtClean="0"/>
              <a:t> </a:t>
            </a:r>
            <a:endParaRPr lang="ru-RU" i="1" dirty="0" smtClean="0"/>
          </a:p>
          <a:p>
            <a:r>
              <a:rPr lang="ru-RU" i="1" dirty="0" smtClean="0"/>
              <a:t>для </a:t>
            </a:r>
            <a:r>
              <a:rPr lang="ru-RU" i="1" dirty="0" smtClean="0"/>
              <a:t>любознательных:</a:t>
            </a:r>
            <a:r>
              <a:rPr lang="ru-RU" dirty="0" smtClean="0"/>
              <a:t> что обозначает крылатое выражение «перейти Рубикон»? Для </a:t>
            </a:r>
            <a:r>
              <a:rPr lang="ru-RU" dirty="0" smtClean="0"/>
              <a:t>выполнения </a:t>
            </a:r>
            <a:r>
              <a:rPr lang="ru-RU" dirty="0" smtClean="0"/>
              <a:t>задания воспользуйся лингвистическим словарем.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Единовластие Цезаря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/>
              <a:t>В</a:t>
            </a:r>
            <a:r>
              <a:rPr lang="ru-RU" sz="2800" dirty="0" smtClean="0"/>
              <a:t>осстание </a:t>
            </a:r>
            <a:r>
              <a:rPr lang="ru-RU" sz="2800" dirty="0" smtClean="0"/>
              <a:t>Спартака было жестоко подавлено. </a:t>
            </a:r>
            <a:endParaRPr lang="ru-RU" sz="2800" dirty="0" smtClean="0"/>
          </a:p>
          <a:p>
            <a:r>
              <a:rPr lang="ru-RU" sz="2800" dirty="0" smtClean="0"/>
              <a:t>Между </a:t>
            </a:r>
            <a:r>
              <a:rPr lang="ru-RU" sz="2800" dirty="0" smtClean="0"/>
              <a:t>двумя победителями Крассом и Помпеем начинается борьба за власть. </a:t>
            </a:r>
            <a:endParaRPr lang="ru-RU" sz="2800" dirty="0" smtClean="0"/>
          </a:p>
          <a:p>
            <a:r>
              <a:rPr lang="ru-RU" sz="2800" dirty="0" smtClean="0"/>
              <a:t>Но </a:t>
            </a:r>
            <a:r>
              <a:rPr lang="ru-RU" sz="2800" dirty="0" smtClean="0"/>
              <a:t>в это же время становится знаменитым Гай Юлий </a:t>
            </a:r>
            <a:r>
              <a:rPr lang="ru-RU" sz="2800" dirty="0" smtClean="0"/>
              <a:t>Цезарь</a:t>
            </a:r>
            <a:r>
              <a:rPr lang="ru-RU" sz="2800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2-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r" eaLnBrk="1" hangingPunct="1"/>
            <a:r>
              <a:rPr lang="ru-RU" altLang="ru-RU" sz="4400" b="1" dirty="0" smtClean="0">
                <a:solidFill>
                  <a:schemeClr val="bg1"/>
                </a:solidFill>
              </a:rPr>
              <a:t>Вопрос урока!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ru-RU" altLang="ru-RU" sz="5400" b="1" i="1" dirty="0" smtClean="0"/>
              <a:t>«Изменилось ли управление Римским государством после захвата власти Цезарем?»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2-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5364" name="Rectangle 8"/>
          <p:cNvSpPr>
            <a:spLocks noGrp="1" noChangeArrowheads="1"/>
          </p:cNvSpPr>
          <p:nvPr>
            <p:ph sz="quarter" idx="1"/>
          </p:nvPr>
        </p:nvSpPr>
        <p:spPr>
          <a:xfrm>
            <a:off x="4343400" y="1371600"/>
            <a:ext cx="4572000" cy="45259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</a:pPr>
            <a:r>
              <a:rPr lang="ru-RU" altLang="ru-RU" sz="3600" b="1" dirty="0" smtClean="0"/>
              <a:t>   В </a:t>
            </a:r>
            <a:r>
              <a:rPr lang="en-US" altLang="ru-RU" sz="3600" b="1" dirty="0" smtClean="0"/>
              <a:t>I</a:t>
            </a:r>
            <a:r>
              <a:rPr lang="ru-RU" altLang="ru-RU" sz="3600" b="1" dirty="0" smtClean="0"/>
              <a:t> </a:t>
            </a:r>
            <a:r>
              <a:rPr lang="ru-RU" altLang="ru-RU" sz="3600" b="1" dirty="0" smtClean="0"/>
              <a:t>в. до н.э. армия стала набираться из неимущих граждан, которым платили жалование. </a:t>
            </a:r>
            <a:r>
              <a:rPr lang="ru-RU" altLang="ru-RU" sz="3600" b="1" dirty="0" smtClean="0">
                <a:solidFill>
                  <a:srgbClr val="CC6600"/>
                </a:solidFill>
              </a:rPr>
              <a:t>Как вы думаете почему?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rgbClr val="CC66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4000" b="1">
                <a:solidFill>
                  <a:schemeClr val="bg1"/>
                </a:solidFill>
              </a:rPr>
              <a:t>Изменения в римской армии.</a:t>
            </a:r>
          </a:p>
        </p:txBody>
      </p:sp>
      <p:pic>
        <p:nvPicPr>
          <p:cNvPr id="15366" name="Picture 10" descr="Римская арм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371600"/>
            <a:ext cx="4191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Rectangle 11"/>
          <p:cNvSpPr>
            <a:spLocks noChangeArrowheads="1"/>
          </p:cNvSpPr>
          <p:nvPr/>
        </p:nvSpPr>
        <p:spPr bwMode="auto">
          <a:xfrm>
            <a:off x="0" y="6072206"/>
            <a:ext cx="4772028" cy="533400"/>
          </a:xfrm>
          <a:prstGeom prst="rect">
            <a:avLst/>
          </a:prstGeom>
          <a:solidFill>
            <a:srgbClr val="FFFF99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2400" b="1" dirty="0"/>
              <a:t>Римская армия при Цезаре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2-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5"/>
          <p:cNvSpPr>
            <a:spLocks noGrp="1" noChangeArrowheads="1"/>
          </p:cNvSpPr>
          <p:nvPr>
            <p:ph type="title"/>
          </p:nvPr>
        </p:nvSpPr>
        <p:spPr>
          <a:solidFill>
            <a:srgbClr val="CC6600"/>
          </a:solidFill>
          <a:ln w="2540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000" b="1" smtClean="0">
                <a:solidFill>
                  <a:schemeClr val="bg1"/>
                </a:solidFill>
              </a:rPr>
              <a:t>Изменения в римской армии.</a:t>
            </a:r>
          </a:p>
        </p:txBody>
      </p:sp>
      <p:pic>
        <p:nvPicPr>
          <p:cNvPr id="16389" name="Picture 8" descr="Марк Лициний Красс">
            <a:hlinkClick r:id="rId3" tooltip="Марк Лициний Красс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228600" y="1600200"/>
            <a:ext cx="1828800" cy="2971800"/>
          </a:xfrm>
        </p:spPr>
      </p:pic>
      <p:sp>
        <p:nvSpPr>
          <p:cNvPr id="16388" name="Rectangle 7"/>
          <p:cNvSpPr>
            <a:spLocks noGrp="1" noChangeArrowheads="1"/>
          </p:cNvSpPr>
          <p:nvPr>
            <p:ph sz="quarter" idx="2"/>
          </p:nvPr>
        </p:nvSpPr>
        <p:spPr>
          <a:xfrm>
            <a:off x="2286000" y="1676400"/>
            <a:ext cx="4495800" cy="4525963"/>
          </a:xfrm>
        </p:spPr>
        <p:txBody>
          <a:bodyPr>
            <a:normAutofit fontScale="92500"/>
          </a:bodyPr>
          <a:lstStyle/>
          <a:p>
            <a:pPr eaLnBrk="1" hangingPunct="1">
              <a:buFontTx/>
              <a:buNone/>
            </a:pPr>
            <a:r>
              <a:rPr lang="ru-RU" altLang="ru-RU" sz="3600" b="1" smtClean="0"/>
              <a:t>   После победы над Спартаком главными соперниками в борьбе за власть стали полководцы Красс и Помпей.</a:t>
            </a:r>
          </a:p>
        </p:txBody>
      </p:sp>
      <p:sp>
        <p:nvSpPr>
          <p:cNvPr id="16390" name="Rectangle 9"/>
          <p:cNvSpPr>
            <a:spLocks noChangeArrowheads="1"/>
          </p:cNvSpPr>
          <p:nvPr/>
        </p:nvSpPr>
        <p:spPr bwMode="auto">
          <a:xfrm>
            <a:off x="228600" y="4572000"/>
            <a:ext cx="1828800" cy="4572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2400" b="1"/>
              <a:t>Красс</a:t>
            </a:r>
          </a:p>
        </p:txBody>
      </p:sp>
      <p:pic>
        <p:nvPicPr>
          <p:cNvPr id="16391" name="Picture 10" descr="Файл:Pompey1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53200" y="2590800"/>
            <a:ext cx="21463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Rectangle 11"/>
          <p:cNvSpPr>
            <a:spLocks noChangeArrowheads="1"/>
          </p:cNvSpPr>
          <p:nvPr/>
        </p:nvSpPr>
        <p:spPr bwMode="auto">
          <a:xfrm>
            <a:off x="6553200" y="5257800"/>
            <a:ext cx="2286000" cy="4572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2400" b="1"/>
              <a:t>Помпей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Плутарх о </a:t>
            </a:r>
            <a:r>
              <a:rPr lang="ru-RU" sz="4400" b="1" dirty="0" smtClean="0">
                <a:solidFill>
                  <a:schemeClr val="tx1"/>
                </a:solidFill>
              </a:rPr>
              <a:t>Цезаре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ru-RU" sz="2800" dirty="0" smtClean="0"/>
              <a:t>Цезарь</a:t>
            </a:r>
            <a:r>
              <a:rPr lang="ru-RU" sz="2800" dirty="0" smtClean="0"/>
              <a:t>, как сообщают, и от природы был в высшей степени одарен способностями к красноречию на государственном поприще и ревностно упражнял свое дарование, так что, бесспорно, ему </a:t>
            </a:r>
            <a:r>
              <a:rPr lang="ru-RU" sz="2800" dirty="0" smtClean="0"/>
              <a:t>принадлежало </a:t>
            </a:r>
            <a:r>
              <a:rPr lang="ru-RU" sz="2800" dirty="0" smtClean="0"/>
              <a:t>(после Цицерона) второе место в этом искусстве, однако первенствовать в красноречии он отказался, заботясь больше о том, чтобы стать первым благодаря власти и силе оружия...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Плутарх о Цезаре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ru-RU" sz="2800" dirty="0" smtClean="0"/>
              <a:t>В </a:t>
            </a:r>
            <a:r>
              <a:rPr lang="ru-RU" sz="2800" dirty="0" smtClean="0"/>
              <a:t>самом Риме Цезарь благодаря своим красноречивым </a:t>
            </a:r>
            <a:r>
              <a:rPr lang="ru-RU" sz="2800" dirty="0" smtClean="0"/>
              <a:t>защитительным </a:t>
            </a:r>
            <a:r>
              <a:rPr lang="ru-RU" sz="2800" dirty="0" smtClean="0"/>
              <a:t>речам в судах добился блестящих успехов, а своей </a:t>
            </a:r>
            <a:r>
              <a:rPr lang="ru-RU" sz="2800" dirty="0" smtClean="0"/>
              <a:t>вежливостью </a:t>
            </a:r>
            <a:r>
              <a:rPr lang="ru-RU" sz="2800" dirty="0" smtClean="0"/>
              <a:t>и ласковой обходительностью стяжал любовь простонародья, ибо он был более внимателен к каждому, чем можно было ожидать в его возрасте. Да и его обеды, пиры и вообще блестящий образ жизни содействовали постепенному росту его влияния в государстве...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Плутарх о Цезаре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XI. ...Рассказывают, что, когда Цезарь перевалил через Альпы и проезжал мимо бедного городка с крайне немногочисленным </a:t>
            </a:r>
            <a:r>
              <a:rPr lang="ru-RU" sz="2800" dirty="0" smtClean="0"/>
              <a:t>варварским </a:t>
            </a:r>
            <a:r>
              <a:rPr lang="ru-RU" sz="2800" dirty="0" smtClean="0"/>
              <a:t>населением, его приятели спросили со смехом: «Неужели и здесь есть соревнование из-за должностей, споры о первенстве, </a:t>
            </a:r>
            <a:r>
              <a:rPr lang="ru-RU" sz="2800" dirty="0" smtClean="0"/>
              <a:t>раздоры </a:t>
            </a:r>
            <a:r>
              <a:rPr lang="ru-RU" sz="2800" dirty="0" smtClean="0"/>
              <a:t>среди знати?» «Что касается меня, - ответил им Цезарь с полной серьезностью, - то я предпочел бы быть первым здесь, чем вторым в Риме».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</TotalTime>
  <Words>987</Words>
  <PresentationFormat>Экран (4:3)</PresentationFormat>
  <Paragraphs>81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Эркер</vt:lpstr>
      <vt:lpstr>ТЕМА УРОКА:  Единовластие Цезаря</vt:lpstr>
      <vt:lpstr>Как вы думаете…</vt:lpstr>
      <vt:lpstr>Единовластие Цезаря</vt:lpstr>
      <vt:lpstr>Вопрос урока!</vt:lpstr>
      <vt:lpstr>Слайд 5</vt:lpstr>
      <vt:lpstr>Изменения в римской армии.</vt:lpstr>
      <vt:lpstr>Плутарх о Цезаре</vt:lpstr>
      <vt:lpstr>Плутарх о Цезаре</vt:lpstr>
      <vt:lpstr>Плутарх о Цезаре</vt:lpstr>
      <vt:lpstr>Плутарх о Цезаре</vt:lpstr>
      <vt:lpstr>Подумаем</vt:lpstr>
      <vt:lpstr>Самостоятельная работа учащихся с текстом учебника. Прочитать пп. 2, 3 на с. 239 </vt:lpstr>
      <vt:lpstr>Слайд 13</vt:lpstr>
      <vt:lpstr>Захват Цезарем власти.</vt:lpstr>
      <vt:lpstr>Слайд 15</vt:lpstr>
      <vt:lpstr>Слайд 16</vt:lpstr>
      <vt:lpstr>Слайд 17</vt:lpstr>
      <vt:lpstr>Слайд 18</vt:lpstr>
      <vt:lpstr>Слайд 19</vt:lpstr>
      <vt:lpstr>Подумаем!</vt:lpstr>
      <vt:lpstr>Слайд 21</vt:lpstr>
      <vt:lpstr>Слайд 22</vt:lpstr>
      <vt:lpstr>3. Успехи Цезаря в борьбе за власть объясняются (укажите несколько позиций) </vt:lpstr>
      <vt:lpstr>4. Расположите в хронологической последовательности следующие события. </vt:lpstr>
      <vt:lpstr>Слайд 25</vt:lpstr>
      <vt:lpstr>Вопрос урока!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9</cp:revision>
  <dcterms:created xsi:type="dcterms:W3CDTF">2015-04-16T17:09:30Z</dcterms:created>
  <dcterms:modified xsi:type="dcterms:W3CDTF">2015-04-16T17:36:37Z</dcterms:modified>
</cp:coreProperties>
</file>