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9" r:id="rId4"/>
    <p:sldId id="270" r:id="rId5"/>
    <p:sldId id="274" r:id="rId6"/>
    <p:sldId id="275" r:id="rId7"/>
    <p:sldId id="263" r:id="rId8"/>
    <p:sldId id="269" r:id="rId9"/>
    <p:sldId id="260" r:id="rId10"/>
    <p:sldId id="264" r:id="rId11"/>
    <p:sldId id="27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DEAAE-DE55-45A3-A4F7-3874E0140D37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D23657-D1E8-4B22-974B-8DC90813F51B}">
      <dgm:prSet phldrT="[Text]" custT="1"/>
      <dgm:spPr/>
      <dgm:t>
        <a:bodyPr/>
        <a:lstStyle/>
        <a:p>
          <a:pPr algn="l" defTabSz="914400">
            <a:buNone/>
          </a:pPr>
          <a:r>
            <a:rPr lang="ru-RU" sz="1400" b="0" i="0" noProof="0" dirty="0" smtClean="0">
              <a:latin typeface="Euphemia"/>
              <a:ea typeface="+mn-ea"/>
              <a:cs typeface="+mn-cs"/>
            </a:rPr>
            <a:t>К 1,5 годам. </a:t>
          </a:r>
          <a:r>
            <a:rPr lang="ru-RU" sz="1400" b="1" i="0" noProof="0" dirty="0" smtClean="0">
              <a:latin typeface="Euphemia"/>
              <a:ea typeface="+mn-ea"/>
              <a:cs typeface="+mn-cs"/>
            </a:rPr>
            <a:t>П</a:t>
          </a:r>
          <a:r>
            <a:rPr lang="ru-RU" sz="1400" b="1" dirty="0" err="1" smtClean="0"/>
            <a:t>ервые</a:t>
          </a:r>
          <a:r>
            <a:rPr lang="ru-RU" sz="1400" b="1" dirty="0" smtClean="0"/>
            <a:t> осмысленные слова</a:t>
          </a:r>
          <a:r>
            <a:rPr lang="ru-RU" sz="1400" dirty="0" smtClean="0"/>
            <a:t>, они выражают желания и потребности</a:t>
          </a:r>
          <a:endParaRPr lang="ru-RU" sz="1400" b="0" i="0" noProof="0" dirty="0">
            <a:latin typeface="Euphemia"/>
            <a:ea typeface="+mn-ea"/>
            <a:cs typeface="+mn-cs"/>
          </a:endParaRPr>
        </a:p>
      </dgm:t>
    </dgm:pt>
    <dgm:pt modelId="{89EF0911-2234-42D0-AEF3-7FADAFD12999}" type="parTrans" cxnId="{99F95D8E-A851-4953-A3C5-9BF7753ED9FA}">
      <dgm:prSet/>
      <dgm:spPr/>
      <dgm:t>
        <a:bodyPr/>
        <a:lstStyle/>
        <a:p>
          <a:endParaRPr lang="en-US"/>
        </a:p>
      </dgm:t>
    </dgm:pt>
    <dgm:pt modelId="{529487B0-19AA-4AAC-8F83-CF2C113EB84D}" type="sibTrans" cxnId="{99F95D8E-A851-4953-A3C5-9BF7753ED9FA}">
      <dgm:prSet/>
      <dgm:spPr/>
      <dgm:t>
        <a:bodyPr/>
        <a:lstStyle/>
        <a:p>
          <a:endParaRPr lang="en-US"/>
        </a:p>
      </dgm:t>
    </dgm:pt>
    <dgm:pt modelId="{EF034794-D109-40B6-8FA2-8971C3123AB6}">
      <dgm:prSet phldrT="[Text]" custT="1"/>
      <dgm:spPr/>
      <dgm:t>
        <a:bodyPr/>
        <a:lstStyle/>
        <a:p>
          <a:pPr algn="l" defTabSz="914400">
            <a:buNone/>
          </a:pPr>
          <a:r>
            <a:rPr lang="ru-RU" sz="1400" b="0" i="0" noProof="0" dirty="0" smtClean="0">
              <a:latin typeface="Euphemia"/>
              <a:ea typeface="+mn-ea"/>
              <a:cs typeface="+mn-cs"/>
            </a:rPr>
            <a:t>2 года </a:t>
          </a:r>
          <a:r>
            <a:rPr lang="ru-RU" sz="1400" dirty="0" smtClean="0"/>
            <a:t>Появляется </a:t>
          </a:r>
          <a:r>
            <a:rPr lang="ru-RU" sz="1400" b="1" dirty="0" smtClean="0"/>
            <a:t>грамматически оформленные предложения</a:t>
          </a:r>
        </a:p>
        <a:p>
          <a:pPr algn="l" defTabSz="914400">
            <a:buNone/>
          </a:pPr>
          <a:r>
            <a:rPr lang="ru-RU" sz="1400" b="0" i="0" noProof="0" dirty="0" smtClean="0">
              <a:latin typeface="Euphemia"/>
              <a:ea typeface="+mn-ea"/>
              <a:cs typeface="+mn-cs"/>
            </a:rPr>
            <a:t>До 3-4 слов</a:t>
          </a:r>
          <a:r>
            <a:rPr lang="ru-RU" sz="1800" b="0" i="0" noProof="0" dirty="0" smtClean="0">
              <a:latin typeface="Euphemia"/>
              <a:ea typeface="+mn-ea"/>
              <a:cs typeface="+mn-cs"/>
            </a:rPr>
            <a:t/>
          </a:r>
          <a:br>
            <a:rPr lang="ru-RU" sz="1800" b="0" i="0" noProof="0" dirty="0" smtClean="0">
              <a:latin typeface="Euphemia"/>
              <a:ea typeface="+mn-ea"/>
              <a:cs typeface="+mn-cs"/>
            </a:rPr>
          </a:br>
          <a:endParaRPr lang="ru-RU" sz="1800" b="0" i="0" noProof="0" dirty="0">
            <a:latin typeface="Euphemia"/>
            <a:ea typeface="+mn-ea"/>
            <a:cs typeface="+mn-cs"/>
          </a:endParaRPr>
        </a:p>
      </dgm:t>
    </dgm:pt>
    <dgm:pt modelId="{64D09C75-3D44-4CEF-9459-5C91DB44A9EA}" type="parTrans" cxnId="{80FF73C0-9BCD-436E-A85B-D6D7D322462C}">
      <dgm:prSet/>
      <dgm:spPr/>
      <dgm:t>
        <a:bodyPr/>
        <a:lstStyle/>
        <a:p>
          <a:endParaRPr lang="en-US"/>
        </a:p>
      </dgm:t>
    </dgm:pt>
    <dgm:pt modelId="{CDDFC891-FC62-4131-A642-2D94388BCCE2}" type="sibTrans" cxnId="{80FF73C0-9BCD-436E-A85B-D6D7D322462C}">
      <dgm:prSet/>
      <dgm:spPr/>
      <dgm:t>
        <a:bodyPr/>
        <a:lstStyle/>
        <a:p>
          <a:endParaRPr lang="en-US"/>
        </a:p>
      </dgm:t>
    </dgm:pt>
    <dgm:pt modelId="{15E11DBD-E9B5-4BCF-A56C-7AAE26CE30DC}">
      <dgm:prSet phldrT="[Text]" custT="1"/>
      <dgm:spPr/>
      <dgm:t>
        <a:bodyPr/>
        <a:lstStyle/>
        <a:p>
          <a:pPr algn="l" defTabSz="914400">
            <a:buNone/>
          </a:pPr>
          <a:r>
            <a:rPr lang="ru-RU" sz="1400" b="0" i="0" noProof="0" dirty="0" smtClean="0">
              <a:latin typeface="Euphemia"/>
              <a:ea typeface="+mn-ea"/>
              <a:cs typeface="+mn-cs"/>
            </a:rPr>
            <a:t>3 года</a:t>
          </a:r>
          <a:br>
            <a:rPr lang="ru-RU" sz="1400" b="0" i="0" noProof="0" dirty="0" smtClean="0">
              <a:latin typeface="Euphemia"/>
              <a:ea typeface="+mn-ea"/>
              <a:cs typeface="+mn-cs"/>
            </a:rPr>
          </a:br>
          <a:r>
            <a:rPr lang="ru-RU" sz="1400" i="1" dirty="0" smtClean="0"/>
            <a:t>начало </a:t>
          </a:r>
          <a:r>
            <a:rPr lang="ru-RU" sz="1400" b="1" i="1" dirty="0" smtClean="0"/>
            <a:t>диалогической формы речи.</a:t>
          </a:r>
          <a:endParaRPr lang="ru-RU" sz="1400" b="0" i="0" noProof="0" dirty="0">
            <a:latin typeface="Euphemia"/>
            <a:ea typeface="+mn-ea"/>
            <a:cs typeface="+mn-cs"/>
          </a:endParaRPr>
        </a:p>
      </dgm:t>
    </dgm:pt>
    <dgm:pt modelId="{B7B43D5B-12E9-44B1-B818-4B50F6AD3C0A}" type="parTrans" cxnId="{5E0737F0-6DE4-4885-BC59-82E10D617E50}">
      <dgm:prSet/>
      <dgm:spPr/>
      <dgm:t>
        <a:bodyPr/>
        <a:lstStyle/>
        <a:p>
          <a:endParaRPr lang="en-US"/>
        </a:p>
      </dgm:t>
    </dgm:pt>
    <dgm:pt modelId="{329BDEDB-415B-4AB3-B964-E819D0C56DBB}" type="sibTrans" cxnId="{5E0737F0-6DE4-4885-BC59-82E10D617E50}">
      <dgm:prSet/>
      <dgm:spPr/>
      <dgm:t>
        <a:bodyPr/>
        <a:lstStyle/>
        <a:p>
          <a:endParaRPr lang="en-US"/>
        </a:p>
      </dgm:t>
    </dgm:pt>
    <dgm:pt modelId="{778AA374-0E17-4AEA-8EB6-0C342D57D8D8}">
      <dgm:prSet phldrT="[Text]" custT="1"/>
      <dgm:spPr/>
      <dgm:t>
        <a:bodyPr/>
        <a:lstStyle/>
        <a:p>
          <a:pPr algn="l" defTabSz="914400">
            <a:buNone/>
          </a:pPr>
          <a:r>
            <a:rPr lang="ru-RU" sz="1400" b="0" i="0" noProof="0" dirty="0" smtClean="0">
              <a:latin typeface="+mj-lt"/>
              <a:ea typeface="+mn-ea"/>
              <a:cs typeface="+mn-cs"/>
            </a:rPr>
            <a:t>3-5 лет</a:t>
          </a:r>
          <a:br>
            <a:rPr lang="ru-RU" sz="1400" b="0" i="0" noProof="0" dirty="0" smtClean="0">
              <a:latin typeface="+mj-lt"/>
              <a:ea typeface="+mn-ea"/>
              <a:cs typeface="+mn-cs"/>
            </a:rPr>
          </a:br>
          <a:r>
            <a:rPr lang="ru-RU" sz="1400" i="1" dirty="0" smtClean="0">
              <a:solidFill>
                <a:schemeClr val="tx1"/>
              </a:solidFill>
              <a:latin typeface="+mj-lt"/>
            </a:rPr>
            <a:t>Первые обобщения, выводы, умозаключения</a:t>
          </a:r>
          <a:r>
            <a:rPr lang="ru-RU" sz="1400" dirty="0" smtClean="0">
              <a:solidFill>
                <a:schemeClr val="tx1"/>
              </a:solidFill>
              <a:latin typeface="+mj-lt"/>
            </a:rPr>
            <a:t>.</a:t>
          </a:r>
        </a:p>
        <a:p>
          <a:pPr algn="l" defTabSz="914400">
            <a:buNone/>
          </a:pPr>
          <a:r>
            <a:rPr lang="ru-RU" sz="1400" i="1" dirty="0" smtClean="0">
              <a:solidFill>
                <a:schemeClr val="tx1"/>
              </a:solidFill>
              <a:latin typeface="+mj-lt"/>
            </a:rPr>
            <a:t>Подходят к самостоятельному </a:t>
          </a:r>
          <a:r>
            <a:rPr lang="ru-RU" sz="1400" b="1" i="1" dirty="0" smtClean="0">
              <a:solidFill>
                <a:schemeClr val="tx1"/>
              </a:solidFill>
              <a:latin typeface="+mj-lt"/>
            </a:rPr>
            <a:t>составлению небольших рассказов по картинке, по игрушке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. </a:t>
          </a:r>
          <a:endParaRPr lang="ru-RU" sz="1400" dirty="0" smtClean="0">
            <a:solidFill>
              <a:schemeClr val="tx1"/>
            </a:solidFill>
            <a:latin typeface="+mj-lt"/>
          </a:endParaRPr>
        </a:p>
        <a:p>
          <a:pPr algn="l" defTabSz="914400">
            <a:buNone/>
          </a:pPr>
          <a:endParaRPr lang="ru-RU" sz="1800" b="0" i="0" noProof="0" dirty="0">
            <a:latin typeface="Euphemia"/>
            <a:ea typeface="+mn-ea"/>
            <a:cs typeface="+mn-cs"/>
          </a:endParaRPr>
        </a:p>
      </dgm:t>
    </dgm:pt>
    <dgm:pt modelId="{5E28F01D-9664-415C-A0CD-EBFDAB29426C}" type="parTrans" cxnId="{6F55886F-2AC8-4F4F-B328-821CB3A2117B}">
      <dgm:prSet/>
      <dgm:spPr/>
      <dgm:t>
        <a:bodyPr/>
        <a:lstStyle/>
        <a:p>
          <a:endParaRPr lang="en-US"/>
        </a:p>
      </dgm:t>
    </dgm:pt>
    <dgm:pt modelId="{1A604594-E883-4DA9-8A2A-16DFACE8640A}" type="sibTrans" cxnId="{6F55886F-2AC8-4F4F-B328-821CB3A2117B}">
      <dgm:prSet/>
      <dgm:spPr/>
      <dgm:t>
        <a:bodyPr/>
        <a:lstStyle/>
        <a:p>
          <a:endParaRPr lang="en-US"/>
        </a:p>
      </dgm:t>
    </dgm:pt>
    <dgm:pt modelId="{05F1A7D0-6E45-49DA-80B3-7FF4B8783E58}">
      <dgm:prSet phldrT="[Text]" custT="1"/>
      <dgm:spPr/>
      <dgm:t>
        <a:bodyPr/>
        <a:lstStyle/>
        <a:p>
          <a:pPr algn="l" defTabSz="914400">
            <a:buNone/>
          </a:pPr>
          <a:r>
            <a:rPr lang="ru-RU" sz="1600" b="0" i="0" noProof="0" dirty="0" smtClean="0">
              <a:latin typeface="Euphemia"/>
              <a:ea typeface="+mn-ea"/>
              <a:cs typeface="+mn-cs"/>
            </a:rPr>
            <a:t>5-7 лет</a:t>
          </a:r>
          <a:br>
            <a:rPr lang="ru-RU" sz="1600" b="0" i="0" noProof="0" dirty="0" smtClean="0">
              <a:latin typeface="Euphemia"/>
              <a:ea typeface="+mn-ea"/>
              <a:cs typeface="+mn-cs"/>
            </a:rPr>
          </a:br>
          <a:r>
            <a:rPr lang="ru-RU" sz="1600" b="0" i="0" noProof="0" dirty="0" smtClean="0">
              <a:latin typeface="Euphemia"/>
              <a:ea typeface="+mn-ea"/>
              <a:cs typeface="+mn-cs"/>
            </a:rPr>
            <a:t>Совершенствуется диалогическая речь, активно развивается монологиче</a:t>
          </a:r>
          <a:r>
            <a:rPr lang="ru-RU" sz="1800" b="0" i="0" noProof="0" dirty="0" smtClean="0">
              <a:latin typeface="Euphemia"/>
              <a:ea typeface="+mn-ea"/>
              <a:cs typeface="+mn-cs"/>
            </a:rPr>
            <a:t>ская речь</a:t>
          </a:r>
          <a:endParaRPr lang="ru-RU" sz="1800" b="0" i="0" noProof="0" dirty="0">
            <a:latin typeface="Euphemia"/>
            <a:ea typeface="+mn-ea"/>
            <a:cs typeface="+mn-cs"/>
          </a:endParaRPr>
        </a:p>
      </dgm:t>
    </dgm:pt>
    <dgm:pt modelId="{3ECE110E-B07E-4F19-B2DF-3E42E99B2E8D}" type="parTrans" cxnId="{33A927E1-3C94-4A92-8DB3-42886008240C}">
      <dgm:prSet/>
      <dgm:spPr/>
      <dgm:t>
        <a:bodyPr/>
        <a:lstStyle/>
        <a:p>
          <a:endParaRPr lang="en-US"/>
        </a:p>
      </dgm:t>
    </dgm:pt>
    <dgm:pt modelId="{47B1D0F3-117D-4CE7-9037-3F5A4995054A}" type="sibTrans" cxnId="{33A927E1-3C94-4A92-8DB3-42886008240C}">
      <dgm:prSet/>
      <dgm:spPr/>
      <dgm:t>
        <a:bodyPr/>
        <a:lstStyle/>
        <a:p>
          <a:endParaRPr lang="en-US"/>
        </a:p>
      </dgm:t>
    </dgm:pt>
    <dgm:pt modelId="{EB3CB291-E23A-4667-A32E-A640A76557A1}" type="pres">
      <dgm:prSet presAssocID="{41DDEAAE-DE55-45A3-A4F7-3874E0140D3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1035298-0CF7-4145-8EE2-24DBFEAF33BB}" type="pres">
      <dgm:prSet presAssocID="{E4D23657-D1E8-4B22-974B-8DC90813F51B}" presName="composite" presStyleCnt="0"/>
      <dgm:spPr/>
    </dgm:pt>
    <dgm:pt modelId="{21E1F518-1190-4883-914B-1FB66E6D3A63}" type="pres">
      <dgm:prSet presAssocID="{E4D23657-D1E8-4B22-974B-8DC90813F51B}" presName="LShape" presStyleLbl="alignNode1" presStyleIdx="0" presStyleCnt="9" custScaleX="102303" custLinFactNeighborX="-6372" custLinFactNeighborY="-41854"/>
      <dgm:spPr/>
    </dgm:pt>
    <dgm:pt modelId="{80B372F1-8EF3-4532-ACC6-E65E1D63ACA2}" type="pres">
      <dgm:prSet presAssocID="{E4D23657-D1E8-4B22-974B-8DC90813F51B}" presName="ParentText" presStyleLbl="revTx" presStyleIdx="0" presStyleCnt="5" custScaleX="99814" custScaleY="142592" custLinFactNeighborX="-4263" custLinFactNeighborY="-63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6139E-4627-4CCC-9299-5653D77ED24D}" type="pres">
      <dgm:prSet presAssocID="{E4D23657-D1E8-4B22-974B-8DC90813F51B}" presName="Triangle" presStyleLbl="alignNode1" presStyleIdx="1" presStyleCnt="9" custLinFactNeighborX="38542" custLinFactNeighborY="-96625"/>
      <dgm:spPr/>
    </dgm:pt>
    <dgm:pt modelId="{780BC64D-2F67-498A-99F6-7EB28080D705}" type="pres">
      <dgm:prSet presAssocID="{529487B0-19AA-4AAC-8F83-CF2C113EB84D}" presName="sibTrans" presStyleCnt="0"/>
      <dgm:spPr/>
    </dgm:pt>
    <dgm:pt modelId="{68E230FA-2656-4C78-B827-58AFD214F445}" type="pres">
      <dgm:prSet presAssocID="{529487B0-19AA-4AAC-8F83-CF2C113EB84D}" presName="space" presStyleCnt="0"/>
      <dgm:spPr/>
    </dgm:pt>
    <dgm:pt modelId="{B07824BD-C1CB-4098-8E38-D3E1F721DF31}" type="pres">
      <dgm:prSet presAssocID="{EF034794-D109-40B6-8FA2-8971C3123AB6}" presName="composite" presStyleCnt="0"/>
      <dgm:spPr/>
    </dgm:pt>
    <dgm:pt modelId="{85769F8C-5820-4CB5-B01D-69A648973D8F}" type="pres">
      <dgm:prSet presAssocID="{EF034794-D109-40B6-8FA2-8971C3123AB6}" presName="LShape" presStyleLbl="alignNode1" presStyleIdx="2" presStyleCnt="9" custLinFactNeighborX="-3253" custLinFactNeighborY="-32637"/>
      <dgm:spPr/>
    </dgm:pt>
    <dgm:pt modelId="{18F7A15A-3ED1-4A32-B700-36B8D6BBE441}" type="pres">
      <dgm:prSet presAssocID="{EF034794-D109-40B6-8FA2-8971C3123AB6}" presName="ParentText" presStyleLbl="revTx" presStyleIdx="1" presStyleCnt="5" custScaleX="116066" custScaleY="163089" custLinFactNeighborX="4205" custLinFactNeighborY="67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2BEFC-1674-4E8D-98FF-DE4432BB887C}" type="pres">
      <dgm:prSet presAssocID="{EF034794-D109-40B6-8FA2-8971C3123AB6}" presName="Triangle" presStyleLbl="alignNode1" presStyleIdx="3" presStyleCnt="9" custLinFactNeighborX="39011" custLinFactNeighborY="-70926"/>
      <dgm:spPr/>
    </dgm:pt>
    <dgm:pt modelId="{E26373E0-D095-405B-9F4A-CC7FBB5BEBD2}" type="pres">
      <dgm:prSet presAssocID="{CDDFC891-FC62-4131-A642-2D94388BCCE2}" presName="sibTrans" presStyleCnt="0"/>
      <dgm:spPr/>
    </dgm:pt>
    <dgm:pt modelId="{8B10941C-73F0-477C-9F3D-EB0A4525ACBE}" type="pres">
      <dgm:prSet presAssocID="{CDDFC891-FC62-4131-A642-2D94388BCCE2}" presName="space" presStyleCnt="0"/>
      <dgm:spPr/>
    </dgm:pt>
    <dgm:pt modelId="{DF2F85E9-6BAE-40EA-8F18-DAFCA3EFFB69}" type="pres">
      <dgm:prSet presAssocID="{15E11DBD-E9B5-4BCF-A56C-7AAE26CE30DC}" presName="composite" presStyleCnt="0"/>
      <dgm:spPr/>
    </dgm:pt>
    <dgm:pt modelId="{A5E67CF4-39ED-4CC8-A27F-E45EA5D3AC44}" type="pres">
      <dgm:prSet presAssocID="{15E11DBD-E9B5-4BCF-A56C-7AAE26CE30DC}" presName="LShape" presStyleLbl="alignNode1" presStyleIdx="4" presStyleCnt="9" custLinFactNeighborX="-3590" custLinFactNeighborY="-15722"/>
      <dgm:spPr/>
    </dgm:pt>
    <dgm:pt modelId="{F0124EB5-2136-46F3-B2F4-41A5196C24A0}" type="pres">
      <dgm:prSet presAssocID="{15E11DBD-E9B5-4BCF-A56C-7AAE26CE30DC}" presName="ParentText" presStyleLbl="revTx" presStyleIdx="2" presStyleCnt="5" custScaleX="107329" custScaleY="119745" custLinFactNeighborX="7438" custLinFactNeighborY="39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82CFA-3F05-41CB-A66C-3A904CCE06CE}" type="pres">
      <dgm:prSet presAssocID="{15E11DBD-E9B5-4BCF-A56C-7AAE26CE30DC}" presName="Triangle" presStyleLbl="alignNode1" presStyleIdx="5" presStyleCnt="9" custLinFactNeighborX="11310" custLinFactNeighborY="-1741"/>
      <dgm:spPr/>
    </dgm:pt>
    <dgm:pt modelId="{F5574CB1-AC1C-4773-A4A7-C4CE14EF6374}" type="pres">
      <dgm:prSet presAssocID="{329BDEDB-415B-4AB3-B964-E819D0C56DBB}" presName="sibTrans" presStyleCnt="0"/>
      <dgm:spPr/>
    </dgm:pt>
    <dgm:pt modelId="{14FCF07D-F999-4928-B62C-1135C3080FD1}" type="pres">
      <dgm:prSet presAssocID="{329BDEDB-415B-4AB3-B964-E819D0C56DBB}" presName="space" presStyleCnt="0"/>
      <dgm:spPr/>
    </dgm:pt>
    <dgm:pt modelId="{2489F161-D1CF-4A3D-8E95-6382395DC25B}" type="pres">
      <dgm:prSet presAssocID="{778AA374-0E17-4AEA-8EB6-0C342D57D8D8}" presName="composite" presStyleCnt="0"/>
      <dgm:spPr/>
    </dgm:pt>
    <dgm:pt modelId="{06EAFCDC-2041-4C37-BE64-7627BAA16382}" type="pres">
      <dgm:prSet presAssocID="{778AA374-0E17-4AEA-8EB6-0C342D57D8D8}" presName="LShape" presStyleLbl="alignNode1" presStyleIdx="6" presStyleCnt="9" custLinFactNeighborX="-5877" custLinFactNeighborY="10310"/>
      <dgm:spPr/>
    </dgm:pt>
    <dgm:pt modelId="{AFC6068B-131B-444D-AF53-A5A2A6DC9AE7}" type="pres">
      <dgm:prSet presAssocID="{778AA374-0E17-4AEA-8EB6-0C342D57D8D8}" presName="ParentText" presStyleLbl="revTx" presStyleIdx="3" presStyleCnt="5" custScaleX="103248" custScaleY="155311" custLinFactNeighborX="-4078" custLinFactNeighborY="321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C0D9F-BF11-4D63-A28B-80FA21343A28}" type="pres">
      <dgm:prSet presAssocID="{778AA374-0E17-4AEA-8EB6-0C342D57D8D8}" presName="Triangle" presStyleLbl="alignNode1" presStyleIdx="7" presStyleCnt="9" custLinFactNeighborX="30" custLinFactNeighborY="77650"/>
      <dgm:spPr/>
    </dgm:pt>
    <dgm:pt modelId="{F5EC4F6A-2B4F-420C-9BEA-A14EFB832731}" type="pres">
      <dgm:prSet presAssocID="{1A604594-E883-4DA9-8A2A-16DFACE8640A}" presName="sibTrans" presStyleCnt="0"/>
      <dgm:spPr/>
    </dgm:pt>
    <dgm:pt modelId="{41DC2B0B-BD37-48C1-BB85-7F75AC60BB5F}" type="pres">
      <dgm:prSet presAssocID="{1A604594-E883-4DA9-8A2A-16DFACE8640A}" presName="space" presStyleCnt="0"/>
      <dgm:spPr/>
    </dgm:pt>
    <dgm:pt modelId="{D2C6C114-9E17-4E64-9FCF-9C4365FE25B7}" type="pres">
      <dgm:prSet presAssocID="{05F1A7D0-6E45-49DA-80B3-7FF4B8783E58}" presName="composite" presStyleCnt="0"/>
      <dgm:spPr/>
    </dgm:pt>
    <dgm:pt modelId="{BA06DEFD-3E20-41CA-8CC7-585BE7A02A00}" type="pres">
      <dgm:prSet presAssocID="{05F1A7D0-6E45-49DA-80B3-7FF4B8783E58}" presName="LShape" presStyleLbl="alignNode1" presStyleIdx="8" presStyleCnt="9" custLinFactNeighborX="-7998" custLinFactNeighborY="-9230"/>
      <dgm:spPr/>
    </dgm:pt>
    <dgm:pt modelId="{D81336A4-814F-45EF-B582-2466B0D2E2A7}" type="pres">
      <dgm:prSet presAssocID="{05F1A7D0-6E45-49DA-80B3-7FF4B8783E58}" presName="ParentText" presStyleLbl="revTx" presStyleIdx="4" presStyleCnt="5" custScaleX="110427" custScaleY="133467" custLinFactNeighborX="-2325" custLinFactNeighborY="92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FF73C0-9BCD-436E-A85B-D6D7D322462C}" srcId="{41DDEAAE-DE55-45A3-A4F7-3874E0140D37}" destId="{EF034794-D109-40B6-8FA2-8971C3123AB6}" srcOrd="1" destOrd="0" parTransId="{64D09C75-3D44-4CEF-9459-5C91DB44A9EA}" sibTransId="{CDDFC891-FC62-4131-A642-2D94388BCCE2}"/>
    <dgm:cxn modelId="{144D3C17-9BB9-4853-A637-BAE8CE37705E}" type="presOf" srcId="{EF034794-D109-40B6-8FA2-8971C3123AB6}" destId="{18F7A15A-3ED1-4A32-B700-36B8D6BBE441}" srcOrd="0" destOrd="0" presId="urn:microsoft.com/office/officeart/2009/3/layout/StepUpProcess"/>
    <dgm:cxn modelId="{5E0737F0-6DE4-4885-BC59-82E10D617E50}" srcId="{41DDEAAE-DE55-45A3-A4F7-3874E0140D37}" destId="{15E11DBD-E9B5-4BCF-A56C-7AAE26CE30DC}" srcOrd="2" destOrd="0" parTransId="{B7B43D5B-12E9-44B1-B818-4B50F6AD3C0A}" sibTransId="{329BDEDB-415B-4AB3-B964-E819D0C56DBB}"/>
    <dgm:cxn modelId="{2607AFFA-E9F8-4160-9AE4-19F4DB2B71C9}" type="presOf" srcId="{41DDEAAE-DE55-45A3-A4F7-3874E0140D37}" destId="{EB3CB291-E23A-4667-A32E-A640A76557A1}" srcOrd="0" destOrd="0" presId="urn:microsoft.com/office/officeart/2009/3/layout/StepUpProcess"/>
    <dgm:cxn modelId="{686E8776-31B9-4547-B165-83B2470E83E1}" type="presOf" srcId="{778AA374-0E17-4AEA-8EB6-0C342D57D8D8}" destId="{AFC6068B-131B-444D-AF53-A5A2A6DC9AE7}" srcOrd="0" destOrd="0" presId="urn:microsoft.com/office/officeart/2009/3/layout/StepUpProcess"/>
    <dgm:cxn modelId="{6F55886F-2AC8-4F4F-B328-821CB3A2117B}" srcId="{41DDEAAE-DE55-45A3-A4F7-3874E0140D37}" destId="{778AA374-0E17-4AEA-8EB6-0C342D57D8D8}" srcOrd="3" destOrd="0" parTransId="{5E28F01D-9664-415C-A0CD-EBFDAB29426C}" sibTransId="{1A604594-E883-4DA9-8A2A-16DFACE8640A}"/>
    <dgm:cxn modelId="{33A927E1-3C94-4A92-8DB3-42886008240C}" srcId="{41DDEAAE-DE55-45A3-A4F7-3874E0140D37}" destId="{05F1A7D0-6E45-49DA-80B3-7FF4B8783E58}" srcOrd="4" destOrd="0" parTransId="{3ECE110E-B07E-4F19-B2DF-3E42E99B2E8D}" sibTransId="{47B1D0F3-117D-4CE7-9037-3F5A4995054A}"/>
    <dgm:cxn modelId="{99F95D8E-A851-4953-A3C5-9BF7753ED9FA}" srcId="{41DDEAAE-DE55-45A3-A4F7-3874E0140D37}" destId="{E4D23657-D1E8-4B22-974B-8DC90813F51B}" srcOrd="0" destOrd="0" parTransId="{89EF0911-2234-42D0-AEF3-7FADAFD12999}" sibTransId="{529487B0-19AA-4AAC-8F83-CF2C113EB84D}"/>
    <dgm:cxn modelId="{6178317C-4B4F-4FC5-8AC2-7ABBDA27CE1F}" type="presOf" srcId="{05F1A7D0-6E45-49DA-80B3-7FF4B8783E58}" destId="{D81336A4-814F-45EF-B582-2466B0D2E2A7}" srcOrd="0" destOrd="0" presId="urn:microsoft.com/office/officeart/2009/3/layout/StepUpProcess"/>
    <dgm:cxn modelId="{A98402AF-AFAB-470F-9C97-EF1C509D8499}" type="presOf" srcId="{15E11DBD-E9B5-4BCF-A56C-7AAE26CE30DC}" destId="{F0124EB5-2136-46F3-B2F4-41A5196C24A0}" srcOrd="0" destOrd="0" presId="urn:microsoft.com/office/officeart/2009/3/layout/StepUpProcess"/>
    <dgm:cxn modelId="{B9285067-C906-4FDE-AAAC-9EE99F7669E3}" type="presOf" srcId="{E4D23657-D1E8-4B22-974B-8DC90813F51B}" destId="{80B372F1-8EF3-4532-ACC6-E65E1D63ACA2}" srcOrd="0" destOrd="0" presId="urn:microsoft.com/office/officeart/2009/3/layout/StepUpProcess"/>
    <dgm:cxn modelId="{D3BFF791-8D8E-4FBF-9F59-1FB887121875}" type="presParOf" srcId="{EB3CB291-E23A-4667-A32E-A640A76557A1}" destId="{01035298-0CF7-4145-8EE2-24DBFEAF33BB}" srcOrd="0" destOrd="0" presId="urn:microsoft.com/office/officeart/2009/3/layout/StepUpProcess"/>
    <dgm:cxn modelId="{AFA2BCAD-2F0B-4C3E-86A6-55A260AD16B0}" type="presParOf" srcId="{01035298-0CF7-4145-8EE2-24DBFEAF33BB}" destId="{21E1F518-1190-4883-914B-1FB66E6D3A63}" srcOrd="0" destOrd="0" presId="urn:microsoft.com/office/officeart/2009/3/layout/StepUpProcess"/>
    <dgm:cxn modelId="{AF2B8620-9DC0-4A87-9014-D45C2D1F8B38}" type="presParOf" srcId="{01035298-0CF7-4145-8EE2-24DBFEAF33BB}" destId="{80B372F1-8EF3-4532-ACC6-E65E1D63ACA2}" srcOrd="1" destOrd="0" presId="urn:microsoft.com/office/officeart/2009/3/layout/StepUpProcess"/>
    <dgm:cxn modelId="{4AA5420E-C2A1-4D24-A1DA-DA9E7976427D}" type="presParOf" srcId="{01035298-0CF7-4145-8EE2-24DBFEAF33BB}" destId="{B746139E-4627-4CCC-9299-5653D77ED24D}" srcOrd="2" destOrd="0" presId="urn:microsoft.com/office/officeart/2009/3/layout/StepUpProcess"/>
    <dgm:cxn modelId="{C3204B2A-D9EE-439E-BA61-A2C860BFF519}" type="presParOf" srcId="{EB3CB291-E23A-4667-A32E-A640A76557A1}" destId="{780BC64D-2F67-498A-99F6-7EB28080D705}" srcOrd="1" destOrd="0" presId="urn:microsoft.com/office/officeart/2009/3/layout/StepUpProcess"/>
    <dgm:cxn modelId="{49AEC91A-7C1D-4222-94BA-4D738F2D6C79}" type="presParOf" srcId="{780BC64D-2F67-498A-99F6-7EB28080D705}" destId="{68E230FA-2656-4C78-B827-58AFD214F445}" srcOrd="0" destOrd="0" presId="urn:microsoft.com/office/officeart/2009/3/layout/StepUpProcess"/>
    <dgm:cxn modelId="{B3ADA2AF-BE62-4C22-84A1-F4C5043918A4}" type="presParOf" srcId="{EB3CB291-E23A-4667-A32E-A640A76557A1}" destId="{B07824BD-C1CB-4098-8E38-D3E1F721DF31}" srcOrd="2" destOrd="0" presId="urn:microsoft.com/office/officeart/2009/3/layout/StepUpProcess"/>
    <dgm:cxn modelId="{D55AC698-F4A8-404D-94F4-78DB0A0637AF}" type="presParOf" srcId="{B07824BD-C1CB-4098-8E38-D3E1F721DF31}" destId="{85769F8C-5820-4CB5-B01D-69A648973D8F}" srcOrd="0" destOrd="0" presId="urn:microsoft.com/office/officeart/2009/3/layout/StepUpProcess"/>
    <dgm:cxn modelId="{6DF3D3A6-F203-4587-9E47-85B7CF8CB3D6}" type="presParOf" srcId="{B07824BD-C1CB-4098-8E38-D3E1F721DF31}" destId="{18F7A15A-3ED1-4A32-B700-36B8D6BBE441}" srcOrd="1" destOrd="0" presId="urn:microsoft.com/office/officeart/2009/3/layout/StepUpProcess"/>
    <dgm:cxn modelId="{B0900791-DD10-486B-8501-E09AD6094101}" type="presParOf" srcId="{B07824BD-C1CB-4098-8E38-D3E1F721DF31}" destId="{F6F2BEFC-1674-4E8D-98FF-DE4432BB887C}" srcOrd="2" destOrd="0" presId="urn:microsoft.com/office/officeart/2009/3/layout/StepUpProcess"/>
    <dgm:cxn modelId="{3EE6A66E-230B-46C6-B833-F1FB7D9677BB}" type="presParOf" srcId="{EB3CB291-E23A-4667-A32E-A640A76557A1}" destId="{E26373E0-D095-405B-9F4A-CC7FBB5BEBD2}" srcOrd="3" destOrd="0" presId="urn:microsoft.com/office/officeart/2009/3/layout/StepUpProcess"/>
    <dgm:cxn modelId="{3C46AB4C-8FD6-4F18-89B0-206793A671D9}" type="presParOf" srcId="{E26373E0-D095-405B-9F4A-CC7FBB5BEBD2}" destId="{8B10941C-73F0-477C-9F3D-EB0A4525ACBE}" srcOrd="0" destOrd="0" presId="urn:microsoft.com/office/officeart/2009/3/layout/StepUpProcess"/>
    <dgm:cxn modelId="{BD02CC66-E7B8-4247-B83C-1E49E3A3190F}" type="presParOf" srcId="{EB3CB291-E23A-4667-A32E-A640A76557A1}" destId="{DF2F85E9-6BAE-40EA-8F18-DAFCA3EFFB69}" srcOrd="4" destOrd="0" presId="urn:microsoft.com/office/officeart/2009/3/layout/StepUpProcess"/>
    <dgm:cxn modelId="{73FD8DEB-3FA4-428D-8D3F-4FFB6F588D0C}" type="presParOf" srcId="{DF2F85E9-6BAE-40EA-8F18-DAFCA3EFFB69}" destId="{A5E67CF4-39ED-4CC8-A27F-E45EA5D3AC44}" srcOrd="0" destOrd="0" presId="urn:microsoft.com/office/officeart/2009/3/layout/StepUpProcess"/>
    <dgm:cxn modelId="{1D96201E-2684-4A2C-ABB0-E762F06034DB}" type="presParOf" srcId="{DF2F85E9-6BAE-40EA-8F18-DAFCA3EFFB69}" destId="{F0124EB5-2136-46F3-B2F4-41A5196C24A0}" srcOrd="1" destOrd="0" presId="urn:microsoft.com/office/officeart/2009/3/layout/StepUpProcess"/>
    <dgm:cxn modelId="{24606857-F5A8-4647-9106-43600BEA9834}" type="presParOf" srcId="{DF2F85E9-6BAE-40EA-8F18-DAFCA3EFFB69}" destId="{D5E82CFA-3F05-41CB-A66C-3A904CCE06CE}" srcOrd="2" destOrd="0" presId="urn:microsoft.com/office/officeart/2009/3/layout/StepUpProcess"/>
    <dgm:cxn modelId="{07D8BB63-7C45-4577-8989-CC9573B5B902}" type="presParOf" srcId="{EB3CB291-E23A-4667-A32E-A640A76557A1}" destId="{F5574CB1-AC1C-4773-A4A7-C4CE14EF6374}" srcOrd="5" destOrd="0" presId="urn:microsoft.com/office/officeart/2009/3/layout/StepUpProcess"/>
    <dgm:cxn modelId="{C4CA2C05-C5A2-47D3-932D-7D1B0EE24BEE}" type="presParOf" srcId="{F5574CB1-AC1C-4773-A4A7-C4CE14EF6374}" destId="{14FCF07D-F999-4928-B62C-1135C3080FD1}" srcOrd="0" destOrd="0" presId="urn:microsoft.com/office/officeart/2009/3/layout/StepUpProcess"/>
    <dgm:cxn modelId="{7F15FDE7-0796-409E-8E14-33BDA45130DC}" type="presParOf" srcId="{EB3CB291-E23A-4667-A32E-A640A76557A1}" destId="{2489F161-D1CF-4A3D-8E95-6382395DC25B}" srcOrd="6" destOrd="0" presId="urn:microsoft.com/office/officeart/2009/3/layout/StepUpProcess"/>
    <dgm:cxn modelId="{A311EB17-7B3B-4E73-8877-7EDCECD2CCA9}" type="presParOf" srcId="{2489F161-D1CF-4A3D-8E95-6382395DC25B}" destId="{06EAFCDC-2041-4C37-BE64-7627BAA16382}" srcOrd="0" destOrd="0" presId="urn:microsoft.com/office/officeart/2009/3/layout/StepUpProcess"/>
    <dgm:cxn modelId="{F054D3EE-12ED-41DF-BC28-75AFF24A2011}" type="presParOf" srcId="{2489F161-D1CF-4A3D-8E95-6382395DC25B}" destId="{AFC6068B-131B-444D-AF53-A5A2A6DC9AE7}" srcOrd="1" destOrd="0" presId="urn:microsoft.com/office/officeart/2009/3/layout/StepUpProcess"/>
    <dgm:cxn modelId="{B3F265FC-C9A3-4AB3-9CED-F7D5EE371186}" type="presParOf" srcId="{2489F161-D1CF-4A3D-8E95-6382395DC25B}" destId="{F62C0D9F-BF11-4D63-A28B-80FA21343A28}" srcOrd="2" destOrd="0" presId="urn:microsoft.com/office/officeart/2009/3/layout/StepUpProcess"/>
    <dgm:cxn modelId="{41FBC4D4-7CE4-4553-BFA6-B9C39AFCA8EF}" type="presParOf" srcId="{EB3CB291-E23A-4667-A32E-A640A76557A1}" destId="{F5EC4F6A-2B4F-420C-9BEA-A14EFB832731}" srcOrd="7" destOrd="0" presId="urn:microsoft.com/office/officeart/2009/3/layout/StepUpProcess"/>
    <dgm:cxn modelId="{604F1BFC-D1C1-4B05-9E80-FEB729EF06F6}" type="presParOf" srcId="{F5EC4F6A-2B4F-420C-9BEA-A14EFB832731}" destId="{41DC2B0B-BD37-48C1-BB85-7F75AC60BB5F}" srcOrd="0" destOrd="0" presId="urn:microsoft.com/office/officeart/2009/3/layout/StepUpProcess"/>
    <dgm:cxn modelId="{C8CE4F5C-2D1E-4F23-B70E-3CA4AB9E86D1}" type="presParOf" srcId="{EB3CB291-E23A-4667-A32E-A640A76557A1}" destId="{D2C6C114-9E17-4E64-9FCF-9C4365FE25B7}" srcOrd="8" destOrd="0" presId="urn:microsoft.com/office/officeart/2009/3/layout/StepUpProcess"/>
    <dgm:cxn modelId="{28DAD026-A7ED-4EA6-BA50-86753202B1A1}" type="presParOf" srcId="{D2C6C114-9E17-4E64-9FCF-9C4365FE25B7}" destId="{BA06DEFD-3E20-41CA-8CC7-585BE7A02A00}" srcOrd="0" destOrd="0" presId="urn:microsoft.com/office/officeart/2009/3/layout/StepUpProcess"/>
    <dgm:cxn modelId="{1A762ABB-221E-44D3-9B21-B2EC055FC66D}" type="presParOf" srcId="{D2C6C114-9E17-4E64-9FCF-9C4365FE25B7}" destId="{D81336A4-814F-45EF-B582-2466B0D2E2A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212FE9-B0F1-4DA3-9620-4F145291237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62FAC0-3594-4FD3-8FE3-C0D457C8071D}" type="pres">
      <dgm:prSet presAssocID="{39212FE9-B0F1-4DA3-9620-4F145291237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3C3129F-2541-4D10-B8F0-1737A318FE6D}" type="presOf" srcId="{39212FE9-B0F1-4DA3-9620-4F1452912376}" destId="{0A62FAC0-3594-4FD3-8FE3-C0D457C8071D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FC2646-42DA-4DA4-81D0-28CE7B5BAFC3}" type="doc">
      <dgm:prSet loTypeId="urn:microsoft.com/office/officeart/2005/8/layout/balance1" loCatId="relationship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2CA34B2-46D6-45B8-8D94-7B1D4293F97C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1" i="0" dirty="0" smtClean="0"/>
            <a:t>Общение </a:t>
          </a:r>
          <a:endParaRPr lang="ru-RU" b="1" i="0" dirty="0"/>
        </a:p>
      </dgm:t>
    </dgm:pt>
    <dgm:pt modelId="{E317CDE0-F185-4D1B-B059-C61D7260B8E6}" type="parTrans" cxnId="{9C77FF78-EE92-4FA2-9C09-753CF3143D17}">
      <dgm:prSet/>
      <dgm:spPr/>
      <dgm:t>
        <a:bodyPr/>
        <a:lstStyle/>
        <a:p>
          <a:endParaRPr lang="ru-RU"/>
        </a:p>
      </dgm:t>
    </dgm:pt>
    <dgm:pt modelId="{C4C7A362-7BFC-4D3D-860A-D658A92F4A1A}" type="sibTrans" cxnId="{9C77FF78-EE92-4FA2-9C09-753CF3143D17}">
      <dgm:prSet/>
      <dgm:spPr/>
      <dgm:t>
        <a:bodyPr/>
        <a:lstStyle/>
        <a:p>
          <a:endParaRPr lang="ru-RU"/>
        </a:p>
      </dgm:t>
    </dgm:pt>
    <dgm:pt modelId="{831E1CAA-59D1-484B-AAE5-27B3D8E40E09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i="0" dirty="0" smtClean="0"/>
            <a:t>Среда </a:t>
          </a:r>
          <a:endParaRPr lang="ru-RU" b="1" i="0" dirty="0"/>
        </a:p>
      </dgm:t>
    </dgm:pt>
    <dgm:pt modelId="{D72ABC7B-C896-4105-B4B7-97234910DF9D}" type="parTrans" cxnId="{0628FD82-06D9-4DF6-A1F8-F7BE656814AC}">
      <dgm:prSet/>
      <dgm:spPr/>
      <dgm:t>
        <a:bodyPr/>
        <a:lstStyle/>
        <a:p>
          <a:endParaRPr lang="ru-RU"/>
        </a:p>
      </dgm:t>
    </dgm:pt>
    <dgm:pt modelId="{1D7F7E3A-ABAD-413D-A56A-A1902D1CA00D}" type="sibTrans" cxnId="{0628FD82-06D9-4DF6-A1F8-F7BE656814AC}">
      <dgm:prSet/>
      <dgm:spPr/>
      <dgm:t>
        <a:bodyPr/>
        <a:lstStyle/>
        <a:p>
          <a:endParaRPr lang="ru-RU"/>
        </a:p>
      </dgm:t>
    </dgm:pt>
    <dgm:pt modelId="{C0B6B2DA-4572-4FDB-A21A-82A95DCB0795}">
      <dgm:prSet phldrT="[Текст]"/>
      <dgm:spPr/>
      <dgm:t>
        <a:bodyPr/>
        <a:lstStyle/>
        <a:p>
          <a:endParaRPr lang="ru-RU"/>
        </a:p>
      </dgm:t>
    </dgm:pt>
    <dgm:pt modelId="{8CB5599A-E63C-4FA7-9062-452CBF925172}" type="parTrans" cxnId="{45017633-18AA-4A82-9030-8113266E31DB}">
      <dgm:prSet/>
      <dgm:spPr/>
      <dgm:t>
        <a:bodyPr/>
        <a:lstStyle/>
        <a:p>
          <a:endParaRPr lang="ru-RU"/>
        </a:p>
      </dgm:t>
    </dgm:pt>
    <dgm:pt modelId="{7ED31195-BC68-4FDB-B92F-E363F8C4F67C}" type="sibTrans" cxnId="{45017633-18AA-4A82-9030-8113266E31DB}">
      <dgm:prSet/>
      <dgm:spPr/>
      <dgm:t>
        <a:bodyPr/>
        <a:lstStyle/>
        <a:p>
          <a:endParaRPr lang="ru-RU"/>
        </a:p>
      </dgm:t>
    </dgm:pt>
    <dgm:pt modelId="{DEDD961F-B1C4-47B4-9BC4-2B7EC872FAB8}">
      <dgm:prSet/>
      <dgm:spPr/>
      <dgm:t>
        <a:bodyPr/>
        <a:lstStyle/>
        <a:p>
          <a:r>
            <a:rPr lang="ru-RU" b="1" i="0" dirty="0" smtClean="0">
              <a:solidFill>
                <a:schemeClr val="tx2">
                  <a:lumMod val="75000"/>
                  <a:lumOff val="25000"/>
                </a:schemeClr>
              </a:solidFill>
            </a:rPr>
            <a:t>Слух</a:t>
          </a:r>
          <a:r>
            <a:rPr lang="ru-RU" b="1" i="0" dirty="0" smtClean="0"/>
            <a:t> </a:t>
          </a:r>
          <a:endParaRPr lang="ru-RU" b="1" i="0" dirty="0"/>
        </a:p>
      </dgm:t>
    </dgm:pt>
    <dgm:pt modelId="{DC11D59E-57C8-4285-A2CB-8D29A1DAA5DF}" type="parTrans" cxnId="{9F6A6CA0-CB78-4402-86C4-CBE9E5C2C8CF}">
      <dgm:prSet/>
      <dgm:spPr/>
      <dgm:t>
        <a:bodyPr/>
        <a:lstStyle/>
        <a:p>
          <a:endParaRPr lang="ru-RU"/>
        </a:p>
      </dgm:t>
    </dgm:pt>
    <dgm:pt modelId="{0289B8B6-82F6-4F06-91F8-B261BBBAE5D6}" type="sibTrans" cxnId="{9F6A6CA0-CB78-4402-86C4-CBE9E5C2C8CF}">
      <dgm:prSet/>
      <dgm:spPr/>
      <dgm:t>
        <a:bodyPr/>
        <a:lstStyle/>
        <a:p>
          <a:endParaRPr lang="ru-RU"/>
        </a:p>
      </dgm:t>
    </dgm:pt>
    <dgm:pt modelId="{187C8222-324E-4D22-A7BE-2A31CAEF794E}">
      <dgm:prSet/>
      <dgm:spPr/>
      <dgm:t>
        <a:bodyPr/>
        <a:lstStyle/>
        <a:p>
          <a:r>
            <a:rPr lang="ru-RU" b="1" i="0" dirty="0" smtClean="0"/>
            <a:t>Речь взрослых  </a:t>
          </a:r>
          <a:endParaRPr lang="ru-RU" b="1" i="0" dirty="0"/>
        </a:p>
      </dgm:t>
    </dgm:pt>
    <dgm:pt modelId="{5EFC405C-218A-4625-A991-83C09AAF15C7}" type="parTrans" cxnId="{43457AC4-14E6-4CB1-A881-0059DB440283}">
      <dgm:prSet/>
      <dgm:spPr/>
      <dgm:t>
        <a:bodyPr/>
        <a:lstStyle/>
        <a:p>
          <a:endParaRPr lang="ru-RU"/>
        </a:p>
      </dgm:t>
    </dgm:pt>
    <dgm:pt modelId="{A0BCF6DF-7C4D-485F-88C8-4B9504C46093}" type="sibTrans" cxnId="{43457AC4-14E6-4CB1-A881-0059DB440283}">
      <dgm:prSet/>
      <dgm:spPr/>
      <dgm:t>
        <a:bodyPr/>
        <a:lstStyle/>
        <a:p>
          <a:endParaRPr lang="ru-RU"/>
        </a:p>
      </dgm:t>
    </dgm:pt>
    <dgm:pt modelId="{AEA0AC84-A998-470B-8A62-B36DDCCE246E}">
      <dgm:prSet/>
      <dgm:spPr/>
      <dgm:t>
        <a:bodyPr/>
        <a:lstStyle/>
        <a:p>
          <a:r>
            <a:rPr lang="ru-RU" b="1" i="0" dirty="0" smtClean="0"/>
            <a:t>Питание </a:t>
          </a:r>
          <a:endParaRPr lang="ru-RU" b="1" i="0" dirty="0"/>
        </a:p>
      </dgm:t>
    </dgm:pt>
    <dgm:pt modelId="{D1C475EF-2BF2-40E4-A5EB-065A631F969C}" type="parTrans" cxnId="{CCED864B-D64F-4DF2-89B2-DF408E1E27FD}">
      <dgm:prSet/>
      <dgm:spPr/>
      <dgm:t>
        <a:bodyPr/>
        <a:lstStyle/>
        <a:p>
          <a:endParaRPr lang="ru-RU"/>
        </a:p>
      </dgm:t>
    </dgm:pt>
    <dgm:pt modelId="{F63FADAD-7402-48D3-87FD-8033DEB6E7EB}" type="sibTrans" cxnId="{CCED864B-D64F-4DF2-89B2-DF408E1E27FD}">
      <dgm:prSet/>
      <dgm:spPr/>
      <dgm:t>
        <a:bodyPr/>
        <a:lstStyle/>
        <a:p>
          <a:endParaRPr lang="ru-RU"/>
        </a:p>
      </dgm:t>
    </dgm:pt>
    <dgm:pt modelId="{AC0AF6F8-388A-4070-8C12-2CE358FB9D4B}">
      <dgm:prSet/>
      <dgm:spPr/>
      <dgm:t>
        <a:bodyPr/>
        <a:lstStyle/>
        <a:p>
          <a:r>
            <a:rPr lang="ru-RU" b="1" i="0" dirty="0" smtClean="0">
              <a:solidFill>
                <a:schemeClr val="tx2">
                  <a:lumMod val="75000"/>
                  <a:lumOff val="25000"/>
                </a:schemeClr>
              </a:solidFill>
            </a:rPr>
            <a:t>Деятельность</a:t>
          </a:r>
          <a:r>
            <a:rPr lang="ru-RU" b="1" i="0" baseline="0" dirty="0" smtClean="0"/>
            <a:t> </a:t>
          </a:r>
          <a:endParaRPr lang="ru-RU" b="1" i="0" dirty="0"/>
        </a:p>
      </dgm:t>
    </dgm:pt>
    <dgm:pt modelId="{1EB05847-7BDA-4BB3-BC6B-B476430AEDF2}" type="parTrans" cxnId="{CD7F5840-6690-437A-BC0F-0EE19FEE65E0}">
      <dgm:prSet/>
      <dgm:spPr/>
      <dgm:t>
        <a:bodyPr/>
        <a:lstStyle/>
        <a:p>
          <a:endParaRPr lang="ru-RU"/>
        </a:p>
      </dgm:t>
    </dgm:pt>
    <dgm:pt modelId="{4D573EAE-AFC5-4E52-9CBD-7A0CFC74A96F}" type="sibTrans" cxnId="{CD7F5840-6690-437A-BC0F-0EE19FEE65E0}">
      <dgm:prSet/>
      <dgm:spPr/>
      <dgm:t>
        <a:bodyPr/>
        <a:lstStyle/>
        <a:p>
          <a:endParaRPr lang="ru-RU"/>
        </a:p>
      </dgm:t>
    </dgm:pt>
    <dgm:pt modelId="{429C7926-0A16-4BFE-BD8D-AFC297D825CD}" type="pres">
      <dgm:prSet presAssocID="{78FC2646-42DA-4DA4-81D0-28CE7B5BAFC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2A985B-636A-4325-A5EA-AA0B6A1DA45B}" type="pres">
      <dgm:prSet presAssocID="{78FC2646-42DA-4DA4-81D0-28CE7B5BAFC3}" presName="dummyMaxCanvas" presStyleCnt="0"/>
      <dgm:spPr/>
    </dgm:pt>
    <dgm:pt modelId="{D871AA3B-A0BC-489A-BC45-4F7D05C00712}" type="pres">
      <dgm:prSet presAssocID="{78FC2646-42DA-4DA4-81D0-28CE7B5BAFC3}" presName="parentComposite" presStyleCnt="0"/>
      <dgm:spPr/>
    </dgm:pt>
    <dgm:pt modelId="{51DD0BE6-9A17-4D7C-87FD-08D6009B2F93}" type="pres">
      <dgm:prSet presAssocID="{78FC2646-42DA-4DA4-81D0-28CE7B5BAFC3}" presName="parent1" presStyleLbl="alignAccFollowNode1" presStyleIdx="0" presStyleCnt="4" custLinFactX="45270" custLinFactY="100000" custLinFactNeighborX="100000" custLinFactNeighborY="177385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E4FFF272-20D3-44E4-9332-88F3AA9CC776}" type="pres">
      <dgm:prSet presAssocID="{78FC2646-42DA-4DA4-81D0-28CE7B5BAFC3}" presName="parent2" presStyleLbl="alignAccFollowNode1" presStyleIdx="1" presStyleCnt="4" custLinFactY="65194" custLinFactNeighborX="8342" custLinFactNeighborY="100000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EE4BB99D-82C1-4ED1-9AFC-A0FAD3DA6C55}" type="pres">
      <dgm:prSet presAssocID="{78FC2646-42DA-4DA4-81D0-28CE7B5BAFC3}" presName="childrenComposite" presStyleCnt="0"/>
      <dgm:spPr/>
    </dgm:pt>
    <dgm:pt modelId="{094C2A47-7BB5-4221-8B67-7FA24466940A}" type="pres">
      <dgm:prSet presAssocID="{78FC2646-42DA-4DA4-81D0-28CE7B5BAFC3}" presName="dummyMaxCanvas_ChildArea" presStyleCnt="0"/>
      <dgm:spPr/>
    </dgm:pt>
    <dgm:pt modelId="{0CC9C1A3-B468-406D-9A12-8E8F7CED6CA1}" type="pres">
      <dgm:prSet presAssocID="{78FC2646-42DA-4DA4-81D0-28CE7B5BAFC3}" presName="fulcrum" presStyleLbl="alignAccFollowNode1" presStyleIdx="2" presStyleCnt="4" custLinFactNeighborX="4711" custLinFactNeighborY="1178"/>
      <dgm:spPr>
        <a:solidFill>
          <a:srgbClr val="7030A0">
            <a:alpha val="90000"/>
          </a:srgbClr>
        </a:solidFill>
      </dgm:spPr>
    </dgm:pt>
    <dgm:pt modelId="{814EAEBB-9399-4186-9AA9-E5D440933175}" type="pres">
      <dgm:prSet presAssocID="{78FC2646-42DA-4DA4-81D0-28CE7B5BAFC3}" presName="balance_22" presStyleLbl="alignAccFollowNode1" presStyleIdx="3" presStyleCnt="4">
        <dgm:presLayoutVars>
          <dgm:bulletEnabled val="1"/>
        </dgm:presLayoutVars>
      </dgm:prSet>
      <dgm:spPr>
        <a:solidFill>
          <a:srgbClr val="C00000">
            <a:alpha val="90000"/>
          </a:srgbClr>
        </a:solidFill>
      </dgm:spPr>
    </dgm:pt>
    <dgm:pt modelId="{C07F9087-334B-435F-B5D7-76BCECBFFDB1}" type="pres">
      <dgm:prSet presAssocID="{78FC2646-42DA-4DA4-81D0-28CE7B5BAFC3}" presName="right_22_1" presStyleLbl="node1" presStyleIdx="0" presStyleCnt="4" custLinFactX="-7482" custLinFactY="-100000" custLinFactNeighborX="-100000" custLinFactNeighborY="-127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57546-9610-411B-A5C7-9F2E9D6CE819}" type="pres">
      <dgm:prSet presAssocID="{78FC2646-42DA-4DA4-81D0-28CE7B5BAFC3}" presName="right_22_2" presStyleLbl="node1" presStyleIdx="1" presStyleCnt="4" custLinFactX="-31948" custLinFactNeighborX="-100000" custLinFactNeighborY="-2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17CDE-0CCE-406E-9A4E-79F74A52707B}" type="pres">
      <dgm:prSet presAssocID="{78FC2646-42DA-4DA4-81D0-28CE7B5BAFC3}" presName="left_22_1" presStyleLbl="node1" presStyleIdx="2" presStyleCnt="4" custLinFactNeighborX="2944" custLinFactNeighborY="2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4A19C-FF64-4225-B731-E4F5E3CE140A}" type="pres">
      <dgm:prSet presAssocID="{78FC2646-42DA-4DA4-81D0-28CE7B5BAFC3}" presName="left_22_2" presStyleLbl="node1" presStyleIdx="3" presStyleCnt="4" custLinFactX="57585" custLinFactNeighborX="100000" custLinFactNeighborY="-86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7F5840-6690-437A-BC0F-0EE19FEE65E0}" srcId="{831E1CAA-59D1-484B-AAE5-27B3D8E40E09}" destId="{AC0AF6F8-388A-4070-8C12-2CE358FB9D4B}" srcOrd="1" destOrd="0" parTransId="{1EB05847-7BDA-4BB3-BC6B-B476430AEDF2}" sibTransId="{4D573EAE-AFC5-4E52-9CBD-7A0CFC74A96F}"/>
    <dgm:cxn modelId="{4AEEA369-E0FB-432F-86E2-86EE36CE5F2A}" type="presOf" srcId="{831E1CAA-59D1-484B-AAE5-27B3D8E40E09}" destId="{E4FFF272-20D3-44E4-9332-88F3AA9CC776}" srcOrd="0" destOrd="0" presId="urn:microsoft.com/office/officeart/2005/8/layout/balance1"/>
    <dgm:cxn modelId="{F88DC7D1-0497-42F5-93F4-012C28CF8352}" type="presOf" srcId="{E2CA34B2-46D6-45B8-8D94-7B1D4293F97C}" destId="{51DD0BE6-9A17-4D7C-87FD-08D6009B2F93}" srcOrd="0" destOrd="0" presId="urn:microsoft.com/office/officeart/2005/8/layout/balance1"/>
    <dgm:cxn modelId="{CCED864B-D64F-4DF2-89B2-DF408E1E27FD}" srcId="{831E1CAA-59D1-484B-AAE5-27B3D8E40E09}" destId="{AEA0AC84-A998-470B-8A62-B36DDCCE246E}" srcOrd="0" destOrd="0" parTransId="{D1C475EF-2BF2-40E4-A5EB-065A631F969C}" sibTransId="{F63FADAD-7402-48D3-87FD-8033DEB6E7EB}"/>
    <dgm:cxn modelId="{2E42A6F8-3141-40A8-B23E-947745391886}" type="presOf" srcId="{187C8222-324E-4D22-A7BE-2A31CAEF794E}" destId="{8894A19C-FF64-4225-B731-E4F5E3CE140A}" srcOrd="0" destOrd="0" presId="urn:microsoft.com/office/officeart/2005/8/layout/balance1"/>
    <dgm:cxn modelId="{B790F9FD-0A51-40C1-8695-7ED3FEE18E07}" type="presOf" srcId="{AC0AF6F8-388A-4070-8C12-2CE358FB9D4B}" destId="{49157546-9610-411B-A5C7-9F2E9D6CE819}" srcOrd="0" destOrd="0" presId="urn:microsoft.com/office/officeart/2005/8/layout/balance1"/>
    <dgm:cxn modelId="{FE82FB9A-2E90-4369-9D6A-3B5EBF96F1D3}" type="presOf" srcId="{78FC2646-42DA-4DA4-81D0-28CE7B5BAFC3}" destId="{429C7926-0A16-4BFE-BD8D-AFC297D825CD}" srcOrd="0" destOrd="0" presId="urn:microsoft.com/office/officeart/2005/8/layout/balance1"/>
    <dgm:cxn modelId="{43457AC4-14E6-4CB1-A881-0059DB440283}" srcId="{E2CA34B2-46D6-45B8-8D94-7B1D4293F97C}" destId="{187C8222-324E-4D22-A7BE-2A31CAEF794E}" srcOrd="1" destOrd="0" parTransId="{5EFC405C-218A-4625-A991-83C09AAF15C7}" sibTransId="{A0BCF6DF-7C4D-485F-88C8-4B9504C46093}"/>
    <dgm:cxn modelId="{0628FD82-06D9-4DF6-A1F8-F7BE656814AC}" srcId="{78FC2646-42DA-4DA4-81D0-28CE7B5BAFC3}" destId="{831E1CAA-59D1-484B-AAE5-27B3D8E40E09}" srcOrd="1" destOrd="0" parTransId="{D72ABC7B-C896-4105-B4B7-97234910DF9D}" sibTransId="{1D7F7E3A-ABAD-413D-A56A-A1902D1CA00D}"/>
    <dgm:cxn modelId="{C5C2E0D2-2599-40A6-BF01-3D17A9811C85}" type="presOf" srcId="{DEDD961F-B1C4-47B4-9BC4-2B7EC872FAB8}" destId="{1B017CDE-0CCE-406E-9A4E-79F74A52707B}" srcOrd="0" destOrd="0" presId="urn:microsoft.com/office/officeart/2005/8/layout/balance1"/>
    <dgm:cxn modelId="{4C78AFAB-16D6-45AE-BBAB-BC27BDD5CF3B}" type="presOf" srcId="{AEA0AC84-A998-470B-8A62-B36DDCCE246E}" destId="{C07F9087-334B-435F-B5D7-76BCECBFFDB1}" srcOrd="0" destOrd="0" presId="urn:microsoft.com/office/officeart/2005/8/layout/balance1"/>
    <dgm:cxn modelId="{45017633-18AA-4A82-9030-8113266E31DB}" srcId="{78FC2646-42DA-4DA4-81D0-28CE7B5BAFC3}" destId="{C0B6B2DA-4572-4FDB-A21A-82A95DCB0795}" srcOrd="2" destOrd="0" parTransId="{8CB5599A-E63C-4FA7-9062-452CBF925172}" sibTransId="{7ED31195-BC68-4FDB-B92F-E363F8C4F67C}"/>
    <dgm:cxn modelId="{9C77FF78-EE92-4FA2-9C09-753CF3143D17}" srcId="{78FC2646-42DA-4DA4-81D0-28CE7B5BAFC3}" destId="{E2CA34B2-46D6-45B8-8D94-7B1D4293F97C}" srcOrd="0" destOrd="0" parTransId="{E317CDE0-F185-4D1B-B059-C61D7260B8E6}" sibTransId="{C4C7A362-7BFC-4D3D-860A-D658A92F4A1A}"/>
    <dgm:cxn modelId="{9F6A6CA0-CB78-4402-86C4-CBE9E5C2C8CF}" srcId="{E2CA34B2-46D6-45B8-8D94-7B1D4293F97C}" destId="{DEDD961F-B1C4-47B4-9BC4-2B7EC872FAB8}" srcOrd="0" destOrd="0" parTransId="{DC11D59E-57C8-4285-A2CB-8D29A1DAA5DF}" sibTransId="{0289B8B6-82F6-4F06-91F8-B261BBBAE5D6}"/>
    <dgm:cxn modelId="{94B2A776-7CC3-44AD-B8CE-7075555C6DD8}" type="presParOf" srcId="{429C7926-0A16-4BFE-BD8D-AFC297D825CD}" destId="{5F2A985B-636A-4325-A5EA-AA0B6A1DA45B}" srcOrd="0" destOrd="0" presId="urn:microsoft.com/office/officeart/2005/8/layout/balance1"/>
    <dgm:cxn modelId="{DEDBDD50-CD99-409F-AAB4-BBA46109BCC5}" type="presParOf" srcId="{429C7926-0A16-4BFE-BD8D-AFC297D825CD}" destId="{D871AA3B-A0BC-489A-BC45-4F7D05C00712}" srcOrd="1" destOrd="0" presId="urn:microsoft.com/office/officeart/2005/8/layout/balance1"/>
    <dgm:cxn modelId="{4B265688-2EBD-4960-BB78-D98439D2AFD3}" type="presParOf" srcId="{D871AA3B-A0BC-489A-BC45-4F7D05C00712}" destId="{51DD0BE6-9A17-4D7C-87FD-08D6009B2F93}" srcOrd="0" destOrd="0" presId="urn:microsoft.com/office/officeart/2005/8/layout/balance1"/>
    <dgm:cxn modelId="{405DC96F-58DA-423D-BA38-3898F0AFAADE}" type="presParOf" srcId="{D871AA3B-A0BC-489A-BC45-4F7D05C00712}" destId="{E4FFF272-20D3-44E4-9332-88F3AA9CC776}" srcOrd="1" destOrd="0" presId="urn:microsoft.com/office/officeart/2005/8/layout/balance1"/>
    <dgm:cxn modelId="{4A39AB6C-3D13-4C05-8BB1-BDF8186AF349}" type="presParOf" srcId="{429C7926-0A16-4BFE-BD8D-AFC297D825CD}" destId="{EE4BB99D-82C1-4ED1-9AFC-A0FAD3DA6C55}" srcOrd="2" destOrd="0" presId="urn:microsoft.com/office/officeart/2005/8/layout/balance1"/>
    <dgm:cxn modelId="{4A6C4A24-7FA3-46CD-A569-2BAD45DB9BE0}" type="presParOf" srcId="{EE4BB99D-82C1-4ED1-9AFC-A0FAD3DA6C55}" destId="{094C2A47-7BB5-4221-8B67-7FA24466940A}" srcOrd="0" destOrd="0" presId="urn:microsoft.com/office/officeart/2005/8/layout/balance1"/>
    <dgm:cxn modelId="{7B60AE36-FFA0-45F0-98F5-F95A33405BD1}" type="presParOf" srcId="{EE4BB99D-82C1-4ED1-9AFC-A0FAD3DA6C55}" destId="{0CC9C1A3-B468-406D-9A12-8E8F7CED6CA1}" srcOrd="1" destOrd="0" presId="urn:microsoft.com/office/officeart/2005/8/layout/balance1"/>
    <dgm:cxn modelId="{4D539BC0-29FD-4EAE-8D37-2C59AE19E466}" type="presParOf" srcId="{EE4BB99D-82C1-4ED1-9AFC-A0FAD3DA6C55}" destId="{814EAEBB-9399-4186-9AA9-E5D440933175}" srcOrd="2" destOrd="0" presId="urn:microsoft.com/office/officeart/2005/8/layout/balance1"/>
    <dgm:cxn modelId="{0E70835F-037D-4EC6-AB54-919C8EF39938}" type="presParOf" srcId="{EE4BB99D-82C1-4ED1-9AFC-A0FAD3DA6C55}" destId="{C07F9087-334B-435F-B5D7-76BCECBFFDB1}" srcOrd="3" destOrd="0" presId="urn:microsoft.com/office/officeart/2005/8/layout/balance1"/>
    <dgm:cxn modelId="{E458707D-2B1F-4BCF-9978-7CC15D829987}" type="presParOf" srcId="{EE4BB99D-82C1-4ED1-9AFC-A0FAD3DA6C55}" destId="{49157546-9610-411B-A5C7-9F2E9D6CE819}" srcOrd="4" destOrd="0" presId="urn:microsoft.com/office/officeart/2005/8/layout/balance1"/>
    <dgm:cxn modelId="{844BE227-6FE9-4163-AC0A-148C3205DBB4}" type="presParOf" srcId="{EE4BB99D-82C1-4ED1-9AFC-A0FAD3DA6C55}" destId="{1B017CDE-0CCE-406E-9A4E-79F74A52707B}" srcOrd="5" destOrd="0" presId="urn:microsoft.com/office/officeart/2005/8/layout/balance1"/>
    <dgm:cxn modelId="{09286585-93C9-411D-9F89-43E2D164C210}" type="presParOf" srcId="{EE4BB99D-82C1-4ED1-9AFC-A0FAD3DA6C55}" destId="{8894A19C-FF64-4225-B731-E4F5E3CE140A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1F518-1190-4883-914B-1FB66E6D3A63}">
      <dsp:nvSpPr>
        <dsp:cNvPr id="0" name=""/>
        <dsp:cNvSpPr/>
      </dsp:nvSpPr>
      <dsp:spPr>
        <a:xfrm rot="5400000">
          <a:off x="322399" y="2340906"/>
          <a:ext cx="1045974" cy="1780561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372F1-8EF3-4532-ACC6-E65E1D63ACA2}">
      <dsp:nvSpPr>
        <dsp:cNvPr id="0" name=""/>
        <dsp:cNvSpPr/>
      </dsp:nvSpPr>
      <dsp:spPr>
        <a:xfrm>
          <a:off x="193179" y="2938499"/>
          <a:ext cx="1568391" cy="1963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0" kern="1200" noProof="0" dirty="0" smtClean="0">
              <a:latin typeface="Euphemia"/>
              <a:ea typeface="+mn-ea"/>
              <a:cs typeface="+mn-cs"/>
            </a:rPr>
            <a:t>К 1,5 годам. </a:t>
          </a:r>
          <a:r>
            <a:rPr lang="ru-RU" sz="1400" b="1" i="0" kern="1200" noProof="0" dirty="0" smtClean="0">
              <a:latin typeface="Euphemia"/>
              <a:ea typeface="+mn-ea"/>
              <a:cs typeface="+mn-cs"/>
            </a:rPr>
            <a:t>П</a:t>
          </a:r>
          <a:r>
            <a:rPr lang="ru-RU" sz="1400" b="1" kern="1200" dirty="0" err="1" smtClean="0"/>
            <a:t>ервые</a:t>
          </a:r>
          <a:r>
            <a:rPr lang="ru-RU" sz="1400" b="1" kern="1200" dirty="0" smtClean="0"/>
            <a:t> осмысленные слова</a:t>
          </a:r>
          <a:r>
            <a:rPr lang="ru-RU" sz="1400" kern="1200" dirty="0" smtClean="0"/>
            <a:t>, они выражают желания и потребности</a:t>
          </a:r>
          <a:endParaRPr lang="ru-RU" sz="1400" b="0" i="0" kern="1200" noProof="0" dirty="0">
            <a:latin typeface="Euphemia"/>
            <a:ea typeface="+mn-ea"/>
            <a:cs typeface="+mn-cs"/>
          </a:endParaRPr>
        </a:p>
      </dsp:txBody>
      <dsp:txXfrm>
        <a:off x="193179" y="2938499"/>
        <a:ext cx="1568391" cy="1963988"/>
      </dsp:txXfrm>
    </dsp:sp>
    <dsp:sp modelId="{B746139E-4627-4CCC-9299-5653D77ED24D}">
      <dsp:nvSpPr>
        <dsp:cNvPr id="0" name=""/>
        <dsp:cNvSpPr/>
      </dsp:nvSpPr>
      <dsp:spPr>
        <a:xfrm>
          <a:off x="1647810" y="2384125"/>
          <a:ext cx="296474" cy="29647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69F8C-5820-4CB5-B01D-69A648973D8F}">
      <dsp:nvSpPr>
        <dsp:cNvPr id="0" name=""/>
        <dsp:cNvSpPr/>
      </dsp:nvSpPr>
      <dsp:spPr>
        <a:xfrm rot="5400000">
          <a:off x="2316833" y="1546882"/>
          <a:ext cx="1045974" cy="1740478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7A15A-3ED1-4A32-B700-36B8D6BBE441}">
      <dsp:nvSpPr>
        <dsp:cNvPr id="0" name=""/>
        <dsp:cNvSpPr/>
      </dsp:nvSpPr>
      <dsp:spPr>
        <a:xfrm>
          <a:off x="2138702" y="2067081"/>
          <a:ext cx="1823760" cy="224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0" kern="1200" noProof="0" dirty="0" smtClean="0">
              <a:latin typeface="Euphemia"/>
              <a:ea typeface="+mn-ea"/>
              <a:cs typeface="+mn-cs"/>
            </a:rPr>
            <a:t>2 года </a:t>
          </a:r>
          <a:r>
            <a:rPr lang="ru-RU" sz="1400" kern="1200" dirty="0" smtClean="0"/>
            <a:t>Появляется </a:t>
          </a:r>
          <a:r>
            <a:rPr lang="ru-RU" sz="1400" b="1" kern="1200" dirty="0" smtClean="0"/>
            <a:t>грамматически оформленные предложения</a:t>
          </a:r>
        </a:p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0" kern="1200" noProof="0" dirty="0" smtClean="0">
              <a:latin typeface="Euphemia"/>
              <a:ea typeface="+mn-ea"/>
              <a:cs typeface="+mn-cs"/>
            </a:rPr>
            <a:t>До 3-4 слов</a:t>
          </a:r>
          <a:r>
            <a:rPr lang="ru-RU" sz="1800" b="0" i="0" kern="1200" noProof="0" dirty="0" smtClean="0">
              <a:latin typeface="Euphemia"/>
              <a:ea typeface="+mn-ea"/>
              <a:cs typeface="+mn-cs"/>
            </a:rPr>
            <a:t/>
          </a:r>
          <a:br>
            <a:rPr lang="ru-RU" sz="1800" b="0" i="0" kern="1200" noProof="0" dirty="0" smtClean="0">
              <a:latin typeface="Euphemia"/>
              <a:ea typeface="+mn-ea"/>
              <a:cs typeface="+mn-cs"/>
            </a:rPr>
          </a:br>
          <a:endParaRPr lang="ru-RU" sz="1800" b="0" i="0" kern="1200" noProof="0" dirty="0">
            <a:latin typeface="Euphemia"/>
            <a:ea typeface="+mn-ea"/>
            <a:cs typeface="+mn-cs"/>
          </a:endParaRPr>
        </a:p>
      </dsp:txBody>
      <dsp:txXfrm>
        <a:off x="2138702" y="2067081"/>
        <a:ext cx="1823760" cy="2246303"/>
      </dsp:txXfrm>
    </dsp:sp>
    <dsp:sp modelId="{F6F2BEFC-1674-4E8D-98FF-DE4432BB887C}">
      <dsp:nvSpPr>
        <dsp:cNvPr id="0" name=""/>
        <dsp:cNvSpPr/>
      </dsp:nvSpPr>
      <dsp:spPr>
        <a:xfrm>
          <a:off x="3589349" y="1549843"/>
          <a:ext cx="296474" cy="296474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67CF4-39ED-4CC8-A27F-E45EA5D3AC44}">
      <dsp:nvSpPr>
        <dsp:cNvPr id="0" name=""/>
        <dsp:cNvSpPr/>
      </dsp:nvSpPr>
      <dsp:spPr>
        <a:xfrm rot="5400000">
          <a:off x="4271158" y="1111834"/>
          <a:ext cx="1045974" cy="1740478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24EB5-2136-46F3-B2F4-41A5196C24A0}">
      <dsp:nvSpPr>
        <dsp:cNvPr id="0" name=""/>
        <dsp:cNvSpPr/>
      </dsp:nvSpPr>
      <dsp:spPr>
        <a:xfrm>
          <a:off x="4218335" y="1714282"/>
          <a:ext cx="1686475" cy="1649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0" kern="1200" noProof="0" dirty="0" smtClean="0">
              <a:latin typeface="Euphemia"/>
              <a:ea typeface="+mn-ea"/>
              <a:cs typeface="+mn-cs"/>
            </a:rPr>
            <a:t>3 года</a:t>
          </a:r>
          <a:br>
            <a:rPr lang="ru-RU" sz="1400" b="0" i="0" kern="1200" noProof="0" dirty="0" smtClean="0">
              <a:latin typeface="Euphemia"/>
              <a:ea typeface="+mn-ea"/>
              <a:cs typeface="+mn-cs"/>
            </a:rPr>
          </a:br>
          <a:r>
            <a:rPr lang="ru-RU" sz="1400" i="1" kern="1200" dirty="0" smtClean="0"/>
            <a:t>начало </a:t>
          </a:r>
          <a:r>
            <a:rPr lang="ru-RU" sz="1400" b="1" i="1" kern="1200" dirty="0" smtClean="0"/>
            <a:t>диалогической формы речи.</a:t>
          </a:r>
          <a:endParaRPr lang="ru-RU" sz="1400" b="0" i="0" kern="1200" noProof="0" dirty="0">
            <a:latin typeface="Euphemia"/>
            <a:ea typeface="+mn-ea"/>
            <a:cs typeface="+mn-cs"/>
          </a:endParaRPr>
        </a:p>
      </dsp:txBody>
      <dsp:txXfrm>
        <a:off x="4218335" y="1714282"/>
        <a:ext cx="1686475" cy="1649306"/>
      </dsp:txXfrm>
    </dsp:sp>
    <dsp:sp modelId="{D5E82CFA-3F05-41CB-A66C-3A904CCE06CE}">
      <dsp:nvSpPr>
        <dsp:cNvPr id="0" name=""/>
        <dsp:cNvSpPr/>
      </dsp:nvSpPr>
      <dsp:spPr>
        <a:xfrm>
          <a:off x="5467412" y="1142985"/>
          <a:ext cx="296474" cy="296474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EAFCDC-2041-4C37-BE64-7627BAA16382}">
      <dsp:nvSpPr>
        <dsp:cNvPr id="0" name=""/>
        <dsp:cNvSpPr/>
      </dsp:nvSpPr>
      <dsp:spPr>
        <a:xfrm rot="5400000">
          <a:off x="6191543" y="527214"/>
          <a:ext cx="1045974" cy="1740478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6068B-131B-444D-AF53-A5A2A6DC9AE7}">
      <dsp:nvSpPr>
        <dsp:cNvPr id="0" name=""/>
        <dsp:cNvSpPr/>
      </dsp:nvSpPr>
      <dsp:spPr>
        <a:xfrm>
          <a:off x="6029636" y="1001734"/>
          <a:ext cx="1622349" cy="2139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0" kern="1200" noProof="0" dirty="0" smtClean="0">
              <a:latin typeface="+mj-lt"/>
              <a:ea typeface="+mn-ea"/>
              <a:cs typeface="+mn-cs"/>
            </a:rPr>
            <a:t>3-5 лет</a:t>
          </a:r>
          <a:br>
            <a:rPr lang="ru-RU" sz="1400" b="0" i="0" kern="1200" noProof="0" dirty="0" smtClean="0">
              <a:latin typeface="+mj-lt"/>
              <a:ea typeface="+mn-ea"/>
              <a:cs typeface="+mn-cs"/>
            </a:rPr>
          </a:br>
          <a:r>
            <a:rPr lang="ru-RU" sz="1400" i="1" kern="1200" dirty="0" smtClean="0">
              <a:solidFill>
                <a:schemeClr val="tx1"/>
              </a:solidFill>
              <a:latin typeface="+mj-lt"/>
            </a:rPr>
            <a:t>Первые обобщения, выводы, умозаключения</a:t>
          </a:r>
          <a:r>
            <a:rPr lang="ru-RU" sz="1400" kern="1200" dirty="0" smtClean="0">
              <a:solidFill>
                <a:schemeClr val="tx1"/>
              </a:solidFill>
              <a:latin typeface="+mj-lt"/>
            </a:rPr>
            <a:t>.</a:t>
          </a:r>
        </a:p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i="1" kern="1200" dirty="0" smtClean="0">
              <a:solidFill>
                <a:schemeClr val="tx1"/>
              </a:solidFill>
              <a:latin typeface="+mj-lt"/>
            </a:rPr>
            <a:t>Подходят к самостоятельному </a:t>
          </a:r>
          <a:r>
            <a:rPr lang="ru-RU" sz="1400" b="1" i="1" kern="1200" dirty="0" smtClean="0">
              <a:solidFill>
                <a:schemeClr val="tx1"/>
              </a:solidFill>
              <a:latin typeface="+mj-lt"/>
            </a:rPr>
            <a:t>составлению небольших рассказов по картинке, по игрушке</a:t>
          </a:r>
          <a:r>
            <a:rPr lang="ru-RU" sz="1400" i="1" kern="1200" dirty="0" smtClean="0">
              <a:solidFill>
                <a:schemeClr val="tx1"/>
              </a:solidFill>
              <a:latin typeface="+mj-lt"/>
            </a:rPr>
            <a:t>. </a:t>
          </a:r>
          <a:endParaRPr lang="ru-RU" sz="1400" kern="1200" dirty="0" smtClean="0">
            <a:solidFill>
              <a:schemeClr val="tx1"/>
            </a:solidFill>
            <a:latin typeface="+mj-lt"/>
          </a:endParaRPr>
        </a:p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0" i="0" kern="1200" noProof="0" dirty="0">
            <a:latin typeface="Euphemia"/>
            <a:ea typeface="+mn-ea"/>
            <a:cs typeface="+mn-cs"/>
          </a:endParaRPr>
        </a:p>
      </dsp:txBody>
      <dsp:txXfrm>
        <a:off x="6029636" y="1001734"/>
        <a:ext cx="1622349" cy="2139173"/>
      </dsp:txXfrm>
    </dsp:sp>
    <dsp:sp modelId="{F62C0D9F-BF11-4D63-A28B-80FA21343A28}">
      <dsp:nvSpPr>
        <dsp:cNvPr id="0" name=""/>
        <dsp:cNvSpPr/>
      </dsp:nvSpPr>
      <dsp:spPr>
        <a:xfrm>
          <a:off x="7394160" y="521451"/>
          <a:ext cx="296474" cy="296474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06DEFD-3E20-41CA-8CC7-585BE7A02A00}">
      <dsp:nvSpPr>
        <dsp:cNvPr id="0" name=""/>
        <dsp:cNvSpPr/>
      </dsp:nvSpPr>
      <dsp:spPr>
        <a:xfrm rot="5400000">
          <a:off x="8114818" y="-383642"/>
          <a:ext cx="1045974" cy="1740478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336A4-814F-45EF-B582-2466B0D2E2A7}">
      <dsp:nvSpPr>
        <dsp:cNvPr id="0" name=""/>
        <dsp:cNvSpPr/>
      </dsp:nvSpPr>
      <dsp:spPr>
        <a:xfrm>
          <a:off x="7960969" y="130309"/>
          <a:ext cx="1735154" cy="1838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noProof="0" dirty="0" smtClean="0">
              <a:latin typeface="Euphemia"/>
              <a:ea typeface="+mn-ea"/>
              <a:cs typeface="+mn-cs"/>
            </a:rPr>
            <a:t>5-7 лет</a:t>
          </a:r>
          <a:br>
            <a:rPr lang="ru-RU" sz="1600" b="0" i="0" kern="1200" noProof="0" dirty="0" smtClean="0">
              <a:latin typeface="Euphemia"/>
              <a:ea typeface="+mn-ea"/>
              <a:cs typeface="+mn-cs"/>
            </a:rPr>
          </a:br>
          <a:r>
            <a:rPr lang="ru-RU" sz="1600" b="0" i="0" kern="1200" noProof="0" dirty="0" smtClean="0">
              <a:latin typeface="Euphemia"/>
              <a:ea typeface="+mn-ea"/>
              <a:cs typeface="+mn-cs"/>
            </a:rPr>
            <a:t>Совершенствуется диалогическая речь, активно развивается монологиче</a:t>
          </a:r>
          <a:r>
            <a:rPr lang="ru-RU" sz="1800" b="0" i="0" kern="1200" noProof="0" dirty="0" smtClean="0">
              <a:latin typeface="Euphemia"/>
              <a:ea typeface="+mn-ea"/>
              <a:cs typeface="+mn-cs"/>
            </a:rPr>
            <a:t>ская речь</a:t>
          </a:r>
          <a:endParaRPr lang="ru-RU" sz="1800" b="0" i="0" kern="1200" noProof="0" dirty="0">
            <a:latin typeface="Euphemia"/>
            <a:ea typeface="+mn-ea"/>
            <a:cs typeface="+mn-cs"/>
          </a:endParaRPr>
        </a:p>
      </dsp:txBody>
      <dsp:txXfrm>
        <a:off x="7960969" y="130309"/>
        <a:ext cx="1735154" cy="1838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D0BE6-9A17-4D7C-87FD-08D6009B2F93}">
      <dsp:nvSpPr>
        <dsp:cNvPr id="0" name=""/>
        <dsp:cNvSpPr/>
      </dsp:nvSpPr>
      <dsp:spPr>
        <a:xfrm>
          <a:off x="4944353" y="2929810"/>
          <a:ext cx="1901205" cy="105622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/>
            <a:t>Общение </a:t>
          </a:r>
          <a:endParaRPr lang="ru-RU" sz="3000" b="1" i="0" kern="1200" dirty="0"/>
        </a:p>
      </dsp:txBody>
      <dsp:txXfrm>
        <a:off x="4975289" y="2960746"/>
        <a:ext cx="1839333" cy="994353"/>
      </dsp:txXfrm>
    </dsp:sp>
    <dsp:sp modelId="{E4FFF272-20D3-44E4-9332-88F3AA9CC776}">
      <dsp:nvSpPr>
        <dsp:cNvPr id="0" name=""/>
        <dsp:cNvSpPr/>
      </dsp:nvSpPr>
      <dsp:spPr>
        <a:xfrm>
          <a:off x="5087256" y="1744820"/>
          <a:ext cx="1901205" cy="1056225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/>
            <a:t>Среда </a:t>
          </a:r>
          <a:endParaRPr lang="ru-RU" sz="3000" b="1" i="0" kern="1200" dirty="0"/>
        </a:p>
      </dsp:txBody>
      <dsp:txXfrm>
        <a:off x="5118192" y="1775756"/>
        <a:ext cx="1839333" cy="994353"/>
      </dsp:txXfrm>
    </dsp:sp>
    <dsp:sp modelId="{0CC9C1A3-B468-406D-9A12-8E8F7CED6CA1}">
      <dsp:nvSpPr>
        <dsp:cNvPr id="0" name=""/>
        <dsp:cNvSpPr/>
      </dsp:nvSpPr>
      <dsp:spPr>
        <a:xfrm>
          <a:off x="4147402" y="4488957"/>
          <a:ext cx="792168" cy="792168"/>
        </a:xfrm>
        <a:prstGeom prst="triangle">
          <a:avLst/>
        </a:prstGeom>
        <a:solidFill>
          <a:srgbClr val="7030A0">
            <a:alpha val="9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4EAEBB-9399-4186-9AA9-E5D440933175}">
      <dsp:nvSpPr>
        <dsp:cNvPr id="0" name=""/>
        <dsp:cNvSpPr/>
      </dsp:nvSpPr>
      <dsp:spPr>
        <a:xfrm>
          <a:off x="2129660" y="4157302"/>
          <a:ext cx="4753013" cy="321092"/>
        </a:xfrm>
        <a:prstGeom prst="rect">
          <a:avLst/>
        </a:prstGeom>
        <a:solidFill>
          <a:srgbClr val="C00000">
            <a:alpha val="9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F9087-334B-435F-B5D7-76BCECBFFDB1}">
      <dsp:nvSpPr>
        <dsp:cNvPr id="0" name=""/>
        <dsp:cNvSpPr/>
      </dsp:nvSpPr>
      <dsp:spPr>
        <a:xfrm>
          <a:off x="2885204" y="0"/>
          <a:ext cx="1901205" cy="13519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Питание </a:t>
          </a:r>
          <a:endParaRPr lang="ru-RU" sz="2100" b="1" i="0" kern="1200" dirty="0"/>
        </a:p>
      </dsp:txBody>
      <dsp:txXfrm>
        <a:off x="2951202" y="65998"/>
        <a:ext cx="1769209" cy="1219972"/>
      </dsp:txXfrm>
    </dsp:sp>
    <dsp:sp modelId="{49157546-9610-411B-A5C7-9F2E9D6CE819}">
      <dsp:nvSpPr>
        <dsp:cNvPr id="0" name=""/>
        <dsp:cNvSpPr/>
      </dsp:nvSpPr>
      <dsp:spPr>
        <a:xfrm>
          <a:off x="2420055" y="1324198"/>
          <a:ext cx="1901205" cy="1351968"/>
        </a:xfrm>
        <a:prstGeom prst="roundRect">
          <a:avLst/>
        </a:prstGeom>
        <a:solidFill>
          <a:schemeClr val="accent3">
            <a:hueOff val="3285135"/>
            <a:satOff val="-17759"/>
            <a:lumOff val="-65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>
              <a:solidFill>
                <a:schemeClr val="tx2">
                  <a:lumMod val="75000"/>
                  <a:lumOff val="25000"/>
                </a:schemeClr>
              </a:solidFill>
            </a:rPr>
            <a:t>Деятельность</a:t>
          </a:r>
          <a:r>
            <a:rPr lang="ru-RU" sz="2100" b="1" i="0" kern="1200" baseline="0" dirty="0" smtClean="0"/>
            <a:t> </a:t>
          </a:r>
          <a:endParaRPr lang="ru-RU" sz="2100" b="1" i="0" kern="1200" dirty="0"/>
        </a:p>
      </dsp:txBody>
      <dsp:txXfrm>
        <a:off x="2486053" y="1390196"/>
        <a:ext cx="1769209" cy="1219972"/>
      </dsp:txXfrm>
    </dsp:sp>
    <dsp:sp modelId="{1B017CDE-0CCE-406E-9A4E-79F74A52707B}">
      <dsp:nvSpPr>
        <dsp:cNvPr id="0" name=""/>
        <dsp:cNvSpPr/>
      </dsp:nvSpPr>
      <dsp:spPr>
        <a:xfrm>
          <a:off x="2238443" y="2804637"/>
          <a:ext cx="1901205" cy="1351968"/>
        </a:xfrm>
        <a:prstGeom prst="roundRect">
          <a:avLst/>
        </a:prstGeom>
        <a:solidFill>
          <a:schemeClr val="accent3">
            <a:hueOff val="6570271"/>
            <a:satOff val="-35519"/>
            <a:lumOff val="-130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>
              <a:solidFill>
                <a:schemeClr val="tx2">
                  <a:lumMod val="75000"/>
                  <a:lumOff val="25000"/>
                </a:schemeClr>
              </a:solidFill>
            </a:rPr>
            <a:t>Слух</a:t>
          </a:r>
          <a:r>
            <a:rPr lang="ru-RU" sz="2100" b="1" i="0" kern="1200" dirty="0" smtClean="0"/>
            <a:t> </a:t>
          </a:r>
          <a:endParaRPr lang="ru-RU" sz="2100" b="1" i="0" kern="1200" dirty="0"/>
        </a:p>
      </dsp:txBody>
      <dsp:txXfrm>
        <a:off x="2304441" y="2870635"/>
        <a:ext cx="1769209" cy="1219972"/>
      </dsp:txXfrm>
    </dsp:sp>
    <dsp:sp modelId="{8894A19C-FF64-4225-B731-E4F5E3CE140A}">
      <dsp:nvSpPr>
        <dsp:cNvPr id="0" name=""/>
        <dsp:cNvSpPr/>
      </dsp:nvSpPr>
      <dsp:spPr>
        <a:xfrm>
          <a:off x="5178486" y="186612"/>
          <a:ext cx="1901205" cy="1351968"/>
        </a:xfrm>
        <a:prstGeom prst="roundRect">
          <a:avLst/>
        </a:prstGeom>
        <a:solidFill>
          <a:schemeClr val="accent3">
            <a:hueOff val="9855406"/>
            <a:satOff val="-53278"/>
            <a:lumOff val="-196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Речь взрослых  </a:t>
          </a:r>
          <a:endParaRPr lang="ru-RU" sz="2100" b="1" i="0" kern="1200" dirty="0"/>
        </a:p>
      </dsp:txBody>
      <dsp:txXfrm>
        <a:off x="5244484" y="252610"/>
        <a:ext cx="1769209" cy="1219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28.04.2015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28.04.2015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7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595959"/>
                </a:solidFill>
                <a:latin typeface="Euphemia"/>
              </a:rPr>
              <a:t>Как помочь ребёнку хорошо говорить?</a:t>
            </a:r>
            <a:endParaRPr lang="ru-RU" sz="6600" b="0" i="0" dirty="0">
              <a:solidFill>
                <a:srgbClr val="595959"/>
              </a:solidFill>
              <a:latin typeface="Euphem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9019" y="5579706"/>
            <a:ext cx="4377676" cy="105435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DF5327"/>
                </a:solidFill>
              </a:rPr>
              <a:t>Учитель-логопед: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DF5327"/>
                </a:solidFill>
              </a:rPr>
              <a:t>Стародубова Юлия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Мелкая моторика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590869"/>
            <a:ext cx="5103845" cy="411480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Мелкая моторика</a:t>
            </a:r>
            <a:r>
              <a:rPr lang="ru-RU" dirty="0"/>
              <a:t> способна улучшить произношение ребенка, а следовательно и развить речь. После исследований отечественные ученые пришли к выводу, что рассматривать кисть руки, как орган речи, есть все основания. Поэтому кисть руки выступает таким же органом речи, как и артикуляционный аппарат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Шнуровки, застегивание пуговиц, собирание мозаики, пазлов, пальчиковая гимнастика, перебирание круп, рисование карандашами, пользование ножницами.</a:t>
            </a:r>
            <a:endParaRPr lang="ru-RU" b="1" dirty="0"/>
          </a:p>
          <a:p>
            <a:endParaRPr lang="ru-RU" dirty="0"/>
          </a:p>
        </p:txBody>
      </p:sp>
      <p:pic>
        <p:nvPicPr>
          <p:cNvPr id="5124" name="Picture 4" descr="30 &amp;Ucy;&amp;Pcy;&amp;Rcy;&amp;Acy;&amp;ZHcy;&amp;Ncy;&amp;IEcy;&amp;Ncy;&amp;Icy;&amp;Jcy; &amp;Dcy;&amp;Lcy;&amp;YAcy; &amp;Rcy;&amp;Acy;&amp;Zcy;&amp;Vcy;&amp;Icy;&amp;Tcy;&amp;Icy;&amp;YAcy; &amp;Rcy;&amp;IEcy;&amp;CHcy;&amp;Icy; - &amp;Scy;&amp;acy;&amp;jcy;&amp;tcy; &amp;pcy;&amp;rcy;&amp;ocy; &amp;vcy;&amp;ocy;&amp;scy;&amp;pcy;&amp;icy;&amp;tcy;&amp;acy;&amp;ncy;&amp;icy;&amp;iecy; &amp;icy; &amp;rcy;&amp;acy;&amp;zcy;&amp;vcy;…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488" y="1600200"/>
            <a:ext cx="3396650" cy="411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31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Алексеева М.М., Яшина Б.И. Методика развития речи и обучения родному языку дошкольников: Учеб. пособие для студ. </a:t>
            </a:r>
            <a:r>
              <a:rPr lang="ru-RU" dirty="0" err="1"/>
              <a:t>высш</a:t>
            </a:r>
            <a:r>
              <a:rPr lang="ru-RU" dirty="0"/>
              <a:t>. и сред, </a:t>
            </a:r>
            <a:r>
              <a:rPr lang="ru-RU" dirty="0" err="1"/>
              <a:t>пед</a:t>
            </a:r>
            <a:r>
              <a:rPr lang="ru-RU" dirty="0"/>
              <a:t>. учеб. </a:t>
            </a:r>
            <a:r>
              <a:rPr lang="ru-RU"/>
              <a:t>Заведений - М.: Издательский центр «Академия», </a:t>
            </a:r>
            <a:r>
              <a:rPr lang="ru-RU" smtClean="0"/>
              <a:t>2000</a:t>
            </a:r>
          </a:p>
          <a:p>
            <a:r>
              <a:rPr lang="ru-RU" smtClean="0"/>
              <a:t>Глухов </a:t>
            </a:r>
            <a:r>
              <a:rPr lang="ru-RU" dirty="0"/>
              <a:t>В.П. Формирование связной речи детей дошкольного возраста с общим недоразвитием речи. - 2-е изд., </a:t>
            </a:r>
            <a:r>
              <a:rPr lang="ru-RU" dirty="0" err="1"/>
              <a:t>испр</a:t>
            </a:r>
            <a:r>
              <a:rPr lang="ru-RU" dirty="0"/>
              <a:t>. и доп. - М.: </a:t>
            </a:r>
            <a:r>
              <a:rPr lang="ru-RU" dirty="0" smtClean="0"/>
              <a:t>АРКТИ</a:t>
            </a:r>
          </a:p>
          <a:p>
            <a:r>
              <a:rPr lang="ru-RU" dirty="0"/>
              <a:t>Миронова С.А. Развитие речи дошкольников на логопедических занятиях: Кн. для логопеда. – М.: Просвещение, </a:t>
            </a:r>
            <a:r>
              <a:rPr lang="ru-RU" dirty="0" smtClean="0"/>
              <a:t>1991</a:t>
            </a:r>
          </a:p>
          <a:p>
            <a:r>
              <a:rPr lang="ru-RU" dirty="0"/>
              <a:t>Тихеева Е.И. Развитие речи детей (раннего и дошкольного возраста). – М.: Просвещение, </a:t>
            </a:r>
            <a:r>
              <a:rPr lang="ru-RU" dirty="0" smtClean="0"/>
              <a:t>1981</a:t>
            </a:r>
          </a:p>
          <a:p>
            <a:r>
              <a:rPr lang="ru-RU" dirty="0"/>
              <a:t> Ушакова О. С. Методика развития речи детей дошкольного возраста/ </a:t>
            </a:r>
            <a:r>
              <a:rPr lang="ru-RU" dirty="0" err="1"/>
              <a:t>О.С.Ушакова</a:t>
            </a:r>
            <a:r>
              <a:rPr lang="ru-RU" dirty="0"/>
              <a:t>, Е. М. Струнина. -М.: </a:t>
            </a:r>
            <a:r>
              <a:rPr lang="ru-RU" dirty="0" err="1"/>
              <a:t>Гуманит</a:t>
            </a:r>
            <a:r>
              <a:rPr lang="ru-RU" dirty="0"/>
              <a:t>, изд. центр ВЛАДОС, 2004</a:t>
            </a:r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491" y="136849"/>
            <a:ext cx="9372600" cy="796212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595959"/>
                </a:solidFill>
                <a:latin typeface="Comic Sans MS" panose="030F0702030302020204" pitchFamily="66" charset="0"/>
              </a:rPr>
              <a:t>Развитие </a:t>
            </a:r>
            <a:r>
              <a:rPr lang="ru-RU" sz="3400" b="1" i="0" dirty="0" smtClean="0">
                <a:solidFill>
                  <a:srgbClr val="595959"/>
                </a:solidFill>
                <a:latin typeface="Comic Sans MS" panose="030F0702030302020204" pitchFamily="66" charset="0"/>
              </a:rPr>
              <a:t>речи </a:t>
            </a:r>
            <a:r>
              <a:rPr lang="ru-RU" sz="3400" b="1" i="0" dirty="0" smtClean="0">
                <a:solidFill>
                  <a:srgbClr val="595959"/>
                </a:solidFill>
                <a:latin typeface="Comic Sans MS" panose="030F0702030302020204" pitchFamily="66" charset="0"/>
              </a:rPr>
              <a:t>дошкольника</a:t>
            </a:r>
            <a:endParaRPr lang="ru-RU" sz="3400" b="1" i="0" dirty="0">
              <a:solidFill>
                <a:srgbClr val="595959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5" name="Объект 14" descr="Восходящий процесс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706576"/>
              </p:ext>
            </p:extLst>
          </p:nvPr>
        </p:nvGraphicFramePr>
        <p:xfrm>
          <a:off x="1959428" y="1026367"/>
          <a:ext cx="9798666" cy="4991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304800"/>
            <a:ext cx="11254242" cy="71223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Факторы, которые влияют на речевое развитие ребёнка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420524"/>
              </p:ext>
            </p:extLst>
          </p:nvPr>
        </p:nvGraphicFramePr>
        <p:xfrm>
          <a:off x="2208213" y="1324947"/>
          <a:ext cx="9372600" cy="4390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13735126"/>
              </p:ext>
            </p:extLst>
          </p:nvPr>
        </p:nvGraphicFramePr>
        <p:xfrm>
          <a:off x="1147665" y="1324947"/>
          <a:ext cx="9012335" cy="5281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4686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37117" y="662473"/>
            <a:ext cx="1044095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Общение. Речь взрослых.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амое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важное и ключевое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правило: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 как можно больше общаться с ребенком, начиная с первых минут его жизни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dirty="0"/>
              <a:t>К</a:t>
            </a:r>
            <a:r>
              <a:rPr lang="ru-RU" i="1" dirty="0" smtClean="0"/>
              <a:t>ак Вы </a:t>
            </a:r>
            <a:r>
              <a:rPr lang="ru-RU" i="1" dirty="0"/>
              <a:t>они ни были заняты, необходимо выслушать ребенка до конца, когда он делится своими впечатлениями об увиденном во время прогулки, о просмотренном мультфильме, о прочитанной ему книге</a:t>
            </a:r>
            <a:r>
              <a:rPr lang="ru-RU" i="1" dirty="0" smtClean="0"/>
              <a:t>.</a:t>
            </a:r>
          </a:p>
          <a:p>
            <a:pPr lvl="0"/>
            <a:r>
              <a:rPr lang="ru-RU" dirty="0"/>
              <a:t>В общении с ребенком, особенно в раннем и младшем дошкольном возрасте, </a:t>
            </a:r>
          </a:p>
          <a:p>
            <a:r>
              <a:rPr lang="ru-RU" b="1" dirty="0"/>
              <a:t>нельзя «</a:t>
            </a:r>
            <a:r>
              <a:rPr lang="ru-RU" b="1" dirty="0" smtClean="0"/>
              <a:t>подделываться» </a:t>
            </a:r>
            <a:r>
              <a:rPr lang="ru-RU" b="1" dirty="0"/>
              <a:t>под детскую речь</a:t>
            </a:r>
            <a:r>
              <a:rPr lang="ru-RU" dirty="0"/>
              <a:t>, произносить слова искаженно, употреблять вместо общепринятых слов усеченные слова или звукоподражания («Где </a:t>
            </a:r>
            <a:r>
              <a:rPr lang="ru-RU" dirty="0" err="1"/>
              <a:t>бибика</a:t>
            </a:r>
            <a:r>
              <a:rPr lang="ru-RU" dirty="0"/>
              <a:t>?», «Лиля хочет бай-бай!»), сюсюкать. Это </a:t>
            </a:r>
            <a:r>
              <a:rPr lang="ru-RU" dirty="0" smtClean="0"/>
              <a:t>будет </a:t>
            </a:r>
            <a:r>
              <a:rPr lang="ru-RU" dirty="0"/>
              <a:t>лишь тормозить усвоение звуков, задерживать своевременное овладение </a:t>
            </a:r>
            <a:r>
              <a:rPr lang="ru-RU" dirty="0" smtClean="0"/>
              <a:t>словарем.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В</a:t>
            </a:r>
            <a:r>
              <a:rPr lang="ru-RU" dirty="0" smtClean="0"/>
              <a:t>ажно</a:t>
            </a:r>
            <a:r>
              <a:rPr lang="ru-RU" dirty="0"/>
              <a:t>, чтобы </a:t>
            </a:r>
            <a:r>
              <a:rPr lang="ru-RU" b="1" dirty="0"/>
              <a:t>взрослые в разговоре с малышом следили за своим произношением, говорили с ним не торопясь, четко произносили все звуки и слова спокойным приветливым тоном </a:t>
            </a:r>
            <a:r>
              <a:rPr lang="ru-RU" dirty="0"/>
              <a:t>(надо учесть ,что некоторые слова ребенок слышит впервые, и как он их воспримет , так и будет произносить). </a:t>
            </a:r>
            <a:r>
              <a:rPr lang="ru-RU" dirty="0" smtClean="0"/>
              <a:t>Если </a:t>
            </a:r>
            <a:r>
              <a:rPr lang="ru-RU" dirty="0"/>
              <a:t>дома постоянно говорят громко, торопливо, раздражительным тоном, то и речь малыша будет такой </a:t>
            </a:r>
            <a:r>
              <a:rPr lang="ru-RU" dirty="0" smtClean="0"/>
              <a:t>же.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662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9752013" cy="777551"/>
          </a:xfrm>
        </p:spPr>
        <p:txBody>
          <a:bodyPr/>
          <a:lstStyle/>
          <a:p>
            <a:pPr algn="ctr"/>
            <a:r>
              <a:rPr lang="ru-RU" b="1" dirty="0" smtClean="0"/>
              <a:t>Среда и деятельность ребенка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2856" y="1240971"/>
            <a:ext cx="5333969" cy="4474029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Основная </a:t>
            </a:r>
            <a:r>
              <a:rPr lang="ru-RU" sz="2400" dirty="0"/>
              <a:t>деятельность </a:t>
            </a:r>
            <a:r>
              <a:rPr lang="ru-RU" sz="2400" dirty="0" smtClean="0"/>
              <a:t>ребенка – </a:t>
            </a:r>
            <a:r>
              <a:rPr lang="ru-RU" sz="2400" dirty="0"/>
              <a:t>это, конечно же, игра. </a:t>
            </a:r>
            <a:r>
              <a:rPr lang="ru-RU" sz="2400" dirty="0" smtClean="0"/>
              <a:t>В </a:t>
            </a:r>
            <a:r>
              <a:rPr lang="ru-RU" sz="2400" dirty="0"/>
              <a:t>игре ребенок проявляет максимально самостоятельность в освоении языка. Именно поэтому так </a:t>
            </a:r>
            <a:r>
              <a:rPr lang="ru-RU" sz="2400" b="1" dirty="0"/>
              <a:t>важно вовремя обеспечивать ребенка необходимыми игрушками и </a:t>
            </a:r>
            <a:r>
              <a:rPr lang="ru-RU" sz="2400" b="1" dirty="0" smtClean="0"/>
              <a:t>книжками</a:t>
            </a:r>
            <a:r>
              <a:rPr lang="ru-RU" sz="2400" dirty="0" smtClean="0"/>
              <a:t>, то есть создать благоприятную среду для развития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472" y="1744824"/>
            <a:ext cx="5168687" cy="3592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657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547" y="304800"/>
            <a:ext cx="11170266" cy="12004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Физиологический и Фонематический слух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94114" y="1600199"/>
            <a:ext cx="6036906" cy="4632649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Слуху принадлежит важная роль</a:t>
            </a:r>
            <a:r>
              <a:rPr lang="ru-RU" dirty="0"/>
              <a:t> в овладении речью, в правильном и своевременном усвоении звуков. Слыша слова, а в словах одни и те же звуки, ребенок начинает и сам произносить их. А способность к подражанию необходима для того, чтобы освоить интонационную сторону </a:t>
            </a:r>
            <a:r>
              <a:rPr lang="ru-RU" dirty="0" smtClean="0"/>
              <a:t>языка. Однако </a:t>
            </a:r>
            <a:r>
              <a:rPr lang="ru-RU" dirty="0"/>
              <a:t>даже при незначительном снижении слуха он лишается возможности нормального восприятия </a:t>
            </a:r>
            <a:r>
              <a:rPr lang="ru-RU" dirty="0" smtClean="0"/>
              <a:t>речи.. </a:t>
            </a:r>
          </a:p>
          <a:p>
            <a:r>
              <a:rPr lang="ru-RU" dirty="0" smtClean="0"/>
              <a:t>Важное </a:t>
            </a:r>
            <a:r>
              <a:rPr lang="ru-RU" dirty="0"/>
              <a:t>значение в усвоении и в правильном произношении звуков и слов отводится </a:t>
            </a:r>
            <a:r>
              <a:rPr lang="ru-RU" b="1" dirty="0"/>
              <a:t>состоянию фонематического восприятия</a:t>
            </a:r>
            <a:r>
              <a:rPr lang="ru-RU" dirty="0"/>
              <a:t>. Благодаря нему, ребенок способен отличать одни звуки (фонемы) от других, различать близкие по звучанию слова: мышка-мишка, лук-люк, крыша-крыса, коза-коса и т.д. </a:t>
            </a:r>
            <a:r>
              <a:rPr lang="ru-RU" i="1" dirty="0" smtClean="0"/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659" y="1912775"/>
            <a:ext cx="4009052" cy="31257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9208" y="304800"/>
            <a:ext cx="11448661" cy="2279780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 smtClean="0">
                <a:latin typeface="Comic Sans MS" panose="030F0702030302020204" pitchFamily="66" charset="0"/>
              </a:rPr>
              <a:t>Питание.</a:t>
            </a:r>
            <a:br>
              <a:rPr lang="ru-RU" sz="2800" dirty="0" smtClean="0">
                <a:latin typeface="Comic Sans MS" panose="030F0702030302020204" pitchFamily="66" charset="0"/>
              </a:rPr>
            </a:br>
            <a:r>
              <a:rPr lang="ru-RU" sz="2800" dirty="0">
                <a:latin typeface="Comic Sans MS" panose="030F0702030302020204" pitchFamily="66" charset="0"/>
              </a:rPr>
              <a:t/>
            </a:r>
            <a:br>
              <a:rPr lang="ru-RU" sz="2800" dirty="0">
                <a:latin typeface="Comic Sans MS" panose="030F0702030302020204" pitchFamily="66" charset="0"/>
              </a:rPr>
            </a:br>
            <a:r>
              <a:rPr lang="ru-RU" sz="2800" b="1" dirty="0"/>
              <a:t>Пережевывание твердых продуктов</a:t>
            </a:r>
            <a:r>
              <a:rPr lang="ru-RU" sz="2800" dirty="0"/>
              <a:t> </a:t>
            </a:r>
            <a:br>
              <a:rPr lang="ru-RU" sz="2800" dirty="0"/>
            </a:br>
            <a:r>
              <a:rPr lang="ru-RU" sz="2800" dirty="0"/>
              <a:t>(яблоки, груши, морковь и т.д.) </a:t>
            </a:r>
            <a:r>
              <a:rPr lang="ru-RU" sz="2800" b="1" dirty="0"/>
              <a:t>помогает развивать мышцы артикуляционного аппарата</a:t>
            </a:r>
            <a:r>
              <a:rPr lang="ru-RU" sz="2800" dirty="0"/>
              <a:t>. А употребление продуктов с разными вкусами, </a:t>
            </a:r>
            <a:r>
              <a:rPr lang="ru-RU" sz="2800" dirty="0" smtClean="0"/>
              <a:t>позволяет мышцам </a:t>
            </a:r>
            <a:r>
              <a:rPr lang="ru-RU" sz="2800" dirty="0"/>
              <a:t>языка развиваться гораздо быстрее.</a:t>
            </a:r>
            <a:r>
              <a:rPr lang="ru-RU" sz="2800" dirty="0" smtClean="0">
                <a:latin typeface="Comic Sans MS" panose="030F0702030302020204" pitchFamily="66" charset="0"/>
              </a:rPr>
              <a:t>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10" y="2812578"/>
            <a:ext cx="4627984" cy="36255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560" y="2812578"/>
            <a:ext cx="4561145" cy="36255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740229"/>
          </a:xfrm>
        </p:spPr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0" i="0" dirty="0" smtClean="0">
                <a:solidFill>
                  <a:srgbClr val="595959"/>
                </a:solidFill>
                <a:latin typeface="Comic Sans MS" panose="030F0702030302020204" pitchFamily="66" charset="0"/>
              </a:rPr>
              <a:t>Артикуляционная гимнастика</a:t>
            </a:r>
            <a:endParaRPr lang="ru-RU" sz="4000" b="0" i="0" dirty="0">
              <a:solidFill>
                <a:srgbClr val="59595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1978090" y="1045029"/>
            <a:ext cx="6428792" cy="487990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«Вкусное варенье» </a:t>
            </a:r>
            <a:r>
              <a:rPr lang="ru-RU" dirty="0"/>
              <a:t>– широко открыть рот и острым кончиком языка провести по верхней губе из стороны в сторону. При этом нижняя челюсть должна быть неподвижной;</a:t>
            </a:r>
          </a:p>
          <a:p>
            <a:r>
              <a:rPr lang="ru-RU" b="1" dirty="0"/>
              <a:t> «Часики» </a:t>
            </a:r>
            <a:r>
              <a:rPr lang="ru-RU" dirty="0"/>
              <a:t>– открыть рот, растянув губы в улыбке, вытянуть язык и острым кончиком по очереди коснуться уголков губ. Важно следить за тем, чтобы язык перемещался по воздуху, а нижняя челюсть при этом оставалась неподвижной;</a:t>
            </a:r>
          </a:p>
          <a:p>
            <a:r>
              <a:rPr lang="ru-RU" dirty="0"/>
              <a:t> </a:t>
            </a:r>
            <a:r>
              <a:rPr lang="ru-RU" b="1" dirty="0"/>
              <a:t>«Котенок лакает молоко» </a:t>
            </a:r>
            <a:r>
              <a:rPr lang="ru-RU" dirty="0"/>
              <a:t>– широко открыть рот и сделать 4-5 движений широким языком, имитируя то, как лакает молоко кошка, после чего можно закрыть рот и расслабиться;</a:t>
            </a:r>
          </a:p>
          <a:p>
            <a:r>
              <a:rPr lang="ru-RU" dirty="0"/>
              <a:t> </a:t>
            </a:r>
            <a:r>
              <a:rPr lang="ru-RU" b="1" dirty="0"/>
              <a:t>«Чашечка» </a:t>
            </a:r>
            <a:r>
              <a:rPr lang="ru-RU" dirty="0"/>
              <a:t>– широко открыть рот и положить широкий язык на нижнюю губу. После этого край языка следует загнуть «чашечкой» и медленно поднять к верхним зубам. Затем язычок также медленно нужно опустить, закрыть рот и расслабиться; </a:t>
            </a:r>
          </a:p>
          <a:p>
            <a:r>
              <a:rPr lang="ru-RU" dirty="0" smtClean="0"/>
              <a:t>  </a:t>
            </a:r>
            <a:r>
              <a:rPr lang="ru-RU" b="1" dirty="0"/>
              <a:t>«Чистим зубы». </a:t>
            </a:r>
            <a:r>
              <a:rPr lang="ru-RU" dirty="0"/>
              <a:t>Пусть ребенок, раздвинув губы, как бы улыбаясь, проведет языком по внутренней стороне нижних, а затем верхних зубов, как бы чистя их. </a:t>
            </a:r>
          </a:p>
          <a:p>
            <a:r>
              <a:rPr lang="ru-RU" dirty="0" smtClean="0"/>
              <a:t> </a:t>
            </a:r>
            <a:r>
              <a:rPr lang="ru-RU" b="1" dirty="0"/>
              <a:t>«Красим крышу». </a:t>
            </a:r>
            <a:r>
              <a:rPr lang="ru-RU" dirty="0"/>
              <a:t>Широко раздвинув губы в улыбке, не смыкая зубов, надо поводить кончиком языка по небу. </a:t>
            </a:r>
            <a:endParaRPr lang="ru-RU" dirty="0" smtClean="0"/>
          </a:p>
          <a:p>
            <a:r>
              <a:rPr lang="ru-RU" b="1" dirty="0" smtClean="0"/>
              <a:t>«</a:t>
            </a:r>
            <a:r>
              <a:rPr lang="ru-RU" b="1" dirty="0"/>
              <a:t>Скачем на лошадке». </a:t>
            </a:r>
            <a:r>
              <a:rPr lang="ru-RU" dirty="0"/>
              <a:t>Вытянув губы трубочкой поцокайте языком. </a:t>
            </a:r>
          </a:p>
          <a:p>
            <a:r>
              <a:rPr lang="ru-RU" dirty="0" smtClean="0"/>
              <a:t> </a:t>
            </a:r>
            <a:r>
              <a:rPr lang="ru-RU" b="1" dirty="0"/>
              <a:t>«Индюк». </a:t>
            </a:r>
            <a:r>
              <a:rPr lang="ru-RU" dirty="0"/>
              <a:t>Расслабленным языком быстро водим по верхней губе, имитируя звуки индюка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44" y="1968760"/>
            <a:ext cx="3887755" cy="29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Развитие речевого выдоха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78090" y="1600200"/>
            <a:ext cx="6027575" cy="467930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Задувание свечей</a:t>
            </a:r>
            <a:r>
              <a:rPr lang="ru-RU" b="1" dirty="0" smtClean="0"/>
              <a:t>, </a:t>
            </a:r>
            <a:r>
              <a:rPr lang="ru-RU" b="1" dirty="0"/>
              <a:t>надувание шариков.</a:t>
            </a:r>
            <a:endParaRPr lang="ru-RU" dirty="0"/>
          </a:p>
          <a:p>
            <a:pPr lvl="0"/>
            <a:r>
              <a:rPr lang="ru-RU" b="1" dirty="0"/>
              <a:t>«Буря в стакане»: </a:t>
            </a:r>
            <a:r>
              <a:rPr lang="ru-RU" dirty="0"/>
              <a:t>налить пол стакана воды, добавить каплю </a:t>
            </a:r>
            <a:r>
              <a:rPr lang="ru-RU" dirty="0" smtClean="0"/>
              <a:t>шампуня и </a:t>
            </a:r>
            <a:r>
              <a:rPr lang="ru-RU" dirty="0"/>
              <a:t>дуть в соломинку на воду, вызывая бурление.</a:t>
            </a:r>
          </a:p>
          <a:p>
            <a:pPr lvl="0"/>
            <a:r>
              <a:rPr lang="ru-RU" b="1" dirty="0"/>
              <a:t>«Футбол».</a:t>
            </a:r>
            <a:r>
              <a:rPr lang="ru-RU" dirty="0"/>
              <a:t> Сделайте небольшой мячик из ваты и игрушечные воротца, которые лучше приклеить к листу картона для устойчивости. Дуйте с ребенком на мячик, стараясь загнать его в ворота. Выигрывает тот, кто забьет больше голов.</a:t>
            </a:r>
          </a:p>
          <a:p>
            <a:pPr lvl="0"/>
            <a:r>
              <a:rPr lang="ru-RU" dirty="0"/>
              <a:t> </a:t>
            </a:r>
            <a:r>
              <a:rPr lang="ru-RU" b="1" dirty="0"/>
              <a:t>«Снежинка». </a:t>
            </a:r>
            <a:r>
              <a:rPr lang="ru-RU" dirty="0"/>
              <a:t>Положите на нос ребенку кусочек тоненькой салфетки, ребенок должен подуть на вытянутый язык так, чтобы сдуть снежинку. </a:t>
            </a:r>
          </a:p>
          <a:p>
            <a:pPr lvl="0"/>
            <a:r>
              <a:rPr lang="ru-RU" dirty="0"/>
              <a:t> </a:t>
            </a:r>
            <a:r>
              <a:rPr lang="ru-RU" b="1" dirty="0" smtClean="0"/>
              <a:t>«</a:t>
            </a:r>
            <a:r>
              <a:rPr lang="ru-RU" b="1" dirty="0"/>
              <a:t>Кораблик»</a:t>
            </a:r>
            <a:r>
              <a:rPr lang="ru-RU" dirty="0"/>
              <a:t> На стол поставьте таз с водой, в котором плавает маленький бумажный кораблик. Можно сделать кораблики из пенопласта. Дуть на кораблик так, чтобы он поплыл </a:t>
            </a:r>
          </a:p>
        </p:txBody>
      </p:sp>
      <p:pic>
        <p:nvPicPr>
          <p:cNvPr id="4098" name="Picture 2" descr="Kaliningradcity.ru &amp;Ncy;&amp;ocy;&amp;vcy;&amp;ocy;&amp;scy;&amp;tcy;&amp;icy; &amp;Dcy;&amp;iecy;&amp;tcy;&amp;yacy;&amp;mcy; &amp;vcy; &amp;IEcy;&amp;vcy;&amp;rcy;&amp;ocy;&amp;pcy;&amp;iecy; &amp;zcy;&amp;acy;&amp;pcy;&amp;rcy;&amp;iecy;&amp;tcy;&amp;icy;&amp;lcy;&amp;icy; &amp;ncy;&amp;acy;&amp;dcy;&amp;ucy;&amp;vcy;&amp;acy;&amp;tcy;&amp;softcy;…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665" y="2043405"/>
            <a:ext cx="4096139" cy="30884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973</Words>
  <Application>Microsoft Office PowerPoint</Application>
  <PresentationFormat>Широкоэкранный</PresentationFormat>
  <Paragraphs>56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Comic Sans MS</vt:lpstr>
      <vt:lpstr>Euphemia</vt:lpstr>
      <vt:lpstr>Times New Roman</vt:lpstr>
      <vt:lpstr>Wingdings</vt:lpstr>
      <vt:lpstr>Children Happy 16x9</vt:lpstr>
      <vt:lpstr>Как помочь ребёнку хорошо говорить?</vt:lpstr>
      <vt:lpstr>Развитие речи дошкольника</vt:lpstr>
      <vt:lpstr>Факторы, которые влияют на речевое развитие ребёнка</vt:lpstr>
      <vt:lpstr>Презентация PowerPoint</vt:lpstr>
      <vt:lpstr>Среда и деятельность ребенка</vt:lpstr>
      <vt:lpstr>Физиологический и Фонематический слух</vt:lpstr>
      <vt:lpstr>Питание.  Пережевывание твердых продуктов  (яблоки, груши, морковь и т.д.) помогает развивать мышцы артикуляционного аппарата. А употребление продуктов с разными вкусами, позволяет мышцам языка развиваться гораздо быстрее. </vt:lpstr>
      <vt:lpstr>Артикуляционная гимнастика</vt:lpstr>
      <vt:lpstr>Развитие речевого выдоха</vt:lpstr>
      <vt:lpstr>Мелкая моторика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2014-10-04T11:03:06Z</dcterms:created>
  <dcterms:modified xsi:type="dcterms:W3CDTF">2015-04-28T10:38:24Z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