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6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iki.saripkro.ru/index.php/%D0%98%D0%B7%D0%BE%D0%B1%D1%80%D0%B0%D0%B6%D0%B5%D0%BD%D0%B8%D0%B5:Lyap.jpg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arina-dorih.ru/wp-content/uploads/2010/04/pob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-fotki.yandex.ru/get/16/kleck1127.7/0_a6d8_6e021081_XL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12.nnm.ru/a/1/d/a/d/df385d903630afbc8419447a4de_prev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iki.saripkro.ru/index.php/%D0%98%D0%B7%D0%BE%D0%B1%D1%80%D0%B0%D0%B6%D0%B5%D0%BD%D0%B8%D0%B5:Krylov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forkis.com.ua/docs/mewiki/files/me_alxandrov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textreferat.com/images/referats/5677/image002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hyperlink" Target="http://img-fotki.yandex.ru/get/22/olgacir.7/0_a08a_fbf2ee52_X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keldysh.ru/events/fly/pic/pic1.jpg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158999"/>
            <a:ext cx="7488832" cy="4770537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Великая Отечественная война </a:t>
            </a:r>
          </a:p>
          <a:p>
            <a:pPr algn="ctr"/>
            <a:r>
              <a:rPr lang="ru-RU" sz="54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1941 – 1945 гг</a:t>
            </a:r>
            <a:r>
              <a:rPr lang="ru-RU" sz="54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+mj-lt"/>
              </a:rPr>
              <a:t>Вклад </a:t>
            </a:r>
            <a:r>
              <a:rPr lang="ru-RU" sz="4400" b="1" i="1" dirty="0">
                <a:solidFill>
                  <a:srgbClr val="C00000"/>
                </a:solidFill>
                <a:latin typeface="+mj-lt"/>
              </a:rPr>
              <a:t>математиков </a:t>
            </a:r>
            <a:endParaRPr lang="ru-RU" sz="4400" b="1" i="1" dirty="0" smtClean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+mj-lt"/>
              </a:rPr>
              <a:t>в </a:t>
            </a:r>
            <a:r>
              <a:rPr lang="ru-RU" sz="4400" b="1" i="1" dirty="0">
                <a:solidFill>
                  <a:srgbClr val="C00000"/>
                </a:solidFill>
                <a:latin typeface="+mj-lt"/>
              </a:rPr>
              <a:t>Великую Победу.</a:t>
            </a:r>
          </a:p>
          <a:p>
            <a:pPr algn="ctr"/>
            <a:endParaRPr lang="ru-RU" sz="5400" b="1" i="1" dirty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7844" y="5229200"/>
            <a:ext cx="3030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53616"/>
                </a:solidFill>
              </a:rPr>
              <a:t>Подготовили учащиеся</a:t>
            </a:r>
          </a:p>
          <a:p>
            <a:pPr algn="ctr"/>
            <a:r>
              <a:rPr lang="ru-RU" b="1" dirty="0" smtClean="0">
                <a:solidFill>
                  <a:srgbClr val="353616"/>
                </a:solidFill>
              </a:rPr>
              <a:t> 5 класса СП в ФНКЦ ДГОИ им. </a:t>
            </a:r>
            <a:r>
              <a:rPr lang="ru-RU" b="1" dirty="0" err="1" smtClean="0">
                <a:solidFill>
                  <a:srgbClr val="353616"/>
                </a:solidFill>
              </a:rPr>
              <a:t>Д.Рогачёва</a:t>
            </a:r>
            <a:r>
              <a:rPr lang="ru-RU" b="1" dirty="0" smtClean="0">
                <a:solidFill>
                  <a:srgbClr val="353616"/>
                </a:solidFill>
              </a:rPr>
              <a:t> ГБОУ</a:t>
            </a:r>
          </a:p>
          <a:p>
            <a:pPr algn="ctr"/>
            <a:r>
              <a:rPr lang="ru-RU" b="1" dirty="0" smtClean="0">
                <a:solidFill>
                  <a:srgbClr val="353616"/>
                </a:solidFill>
              </a:rPr>
              <a:t> </a:t>
            </a:r>
            <a:r>
              <a:rPr lang="ru-RU" b="1" dirty="0" err="1" smtClean="0">
                <a:solidFill>
                  <a:srgbClr val="353616"/>
                </a:solidFill>
              </a:rPr>
              <a:t>г.Москвы</a:t>
            </a:r>
            <a:r>
              <a:rPr lang="ru-RU" b="1" dirty="0" smtClean="0">
                <a:solidFill>
                  <a:srgbClr val="353616"/>
                </a:solidFill>
              </a:rPr>
              <a:t> «Школы» №109</a:t>
            </a:r>
            <a:endParaRPr lang="ru-RU" b="1" dirty="0">
              <a:solidFill>
                <a:srgbClr val="3536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0321" y="1916832"/>
            <a:ext cx="4622159" cy="4530471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pPr marL="0" lvl="1" algn="ctr">
              <a:lnSpc>
                <a:spcPct val="80000"/>
              </a:lnSpc>
              <a:defRPr/>
            </a:pPr>
            <a:r>
              <a:rPr lang="ru-RU" sz="2000" b="1" dirty="0">
                <a:latin typeface="+mj-lt"/>
              </a:rPr>
              <a:t>— выдающийся математик, один из основоположников кибернетики, член-корреспондент АН СССР. Специалист в области теории функций вещественного переменного и математических вопросов кибернетики. Основные труды относятся к теории множеств, теоретическим вопросам программирования, математической лингвистике, математической биологии</a:t>
            </a:r>
            <a:r>
              <a:rPr lang="ru-RU" sz="2000" b="1" dirty="0" smtClean="0">
                <a:latin typeface="+mj-lt"/>
              </a:rPr>
              <a:t>.</a:t>
            </a:r>
          </a:p>
          <a:p>
            <a:pPr marL="0" lvl="1" algn="ctr">
              <a:lnSpc>
                <a:spcPct val="80000"/>
              </a:lnSpc>
              <a:defRPr/>
            </a:pPr>
            <a:endParaRPr lang="ru-RU" sz="2000" b="1" dirty="0" smtClean="0">
              <a:latin typeface="+mj-lt"/>
            </a:endParaRPr>
          </a:p>
          <a:p>
            <a:pPr marL="0" lvl="1" algn="ctr">
              <a:lnSpc>
                <a:spcPct val="80000"/>
              </a:lnSpc>
              <a:defRPr/>
            </a:pP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>
                <a:latin typeface="+mj-lt"/>
              </a:rPr>
              <a:t>Добровольцем ушел на фронт и участвовал в боях с фашистскими захватчиками в Крыму, на Украине, в Прибалтике и Восточной Пруссии. 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132160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Ляпунов Алексей Андреевич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 descr="Ляпунов А.А.">
            <a:hlinkClick r:id="rId2" tooltip="Ляпунов А.А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9138"/>
            <a:ext cx="3073400" cy="39608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83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016" y="4853478"/>
            <a:ext cx="8892480" cy="1815882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pPr marL="0" lvl="1" algn="ctr">
              <a:lnSpc>
                <a:spcPct val="80000"/>
              </a:lnSpc>
              <a:defRPr/>
            </a:pPr>
            <a:r>
              <a:rPr lang="ru-RU" sz="2000" dirty="0"/>
              <a:t> </a:t>
            </a:r>
            <a:r>
              <a:rPr lang="ru-RU" sz="2000" b="1" dirty="0">
                <a:latin typeface="+mj-lt"/>
              </a:rPr>
              <a:t>Вместе с другими слушателями Академии имени Жуковского не раз принимал участие в боевых операциях нашей авиации выдающийся  геометр академик АН </a:t>
            </a:r>
            <a:r>
              <a:rPr lang="ru-RU" sz="2000" b="1" dirty="0" err="1">
                <a:latin typeface="+mj-lt"/>
              </a:rPr>
              <a:t>А.А.Погорелов</a:t>
            </a:r>
            <a:r>
              <a:rPr lang="ru-RU" sz="2000" b="1" dirty="0">
                <a:latin typeface="+mj-lt"/>
              </a:rPr>
              <a:t>. </a:t>
            </a:r>
            <a:endParaRPr lang="ru-RU" sz="2000" b="1" dirty="0" smtClean="0">
              <a:latin typeface="+mj-lt"/>
            </a:endParaRPr>
          </a:p>
          <a:p>
            <a:pPr marL="0" lvl="1" algn="ctr">
              <a:lnSpc>
                <a:spcPct val="80000"/>
              </a:lnSpc>
              <a:defRPr/>
            </a:pPr>
            <a:r>
              <a:rPr lang="ru-RU" sz="2000" b="1" dirty="0" smtClean="0"/>
              <a:t>Храбрым </a:t>
            </a:r>
            <a:r>
              <a:rPr lang="ru-RU" sz="2000" b="1" dirty="0"/>
              <a:t>воином был известный математик академик, директор артиллерии на Пулковских высотах воевал выдающийся специалист в области теории чисел, теории вероятностей академик </a:t>
            </a:r>
            <a:r>
              <a:rPr lang="ru-RU" sz="2000" b="1" dirty="0" err="1"/>
              <a:t>Ю.В.Линник</a:t>
            </a:r>
            <a:r>
              <a:rPr lang="ru-RU" sz="2000" dirty="0"/>
              <a:t>.</a:t>
            </a:r>
          </a:p>
          <a:p>
            <a:pPr marL="0" lvl="1" algn="ctr">
              <a:lnSpc>
                <a:spcPct val="80000"/>
              </a:lnSpc>
              <a:defRPr/>
            </a:pPr>
            <a:endParaRPr lang="ru-RU" sz="2000" dirty="0"/>
          </a:p>
        </p:txBody>
      </p:sp>
      <p:pic>
        <p:nvPicPr>
          <p:cNvPr id="1026" name="Picture 2" descr="AVPogorelov19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521" y="1052736"/>
            <a:ext cx="2536407" cy="35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Ocy;&amp;bcy;&amp;lcy;&amp;acy;&amp;scy;&amp;tcy;&amp;ncy;&amp;ocy;&amp;jcy; &amp;mcy;&amp;iecy;&amp;tcy;&amp;ocy;&amp;dcy;&amp;icy;&amp;chcy;&amp;iecy;&amp;scy;&amp;kcy;&amp;icy;&amp;jcy; &amp;kcy;&amp;ocy;&amp;ncy;&amp;kcy;&amp;ucy;&amp;rcy;&amp;scy; &amp;pcy;&amp;iecy;&amp;dcy;&amp;acy;&amp;gcy;&amp;ocy;&amp;gcy;&amp;ocy;&amp;vcy; &amp;ocy;&amp;bcy;&amp;rcy;&amp;acy;&amp;zcy;&amp;ocy;&amp;vcy;&amp;acy;&amp;tcy;&amp;iecy;&amp;lcy;&amp;softcy;&amp;ncy;&amp;ycy;&amp;khcy; &amp;ucy;&amp;chcy;&amp;rcy;&amp;iecy;&amp;zhcy;&amp;dcy;&amp;iecy;&amp;ncy;&amp;icy;&amp;jcy; &amp;Kcy;&amp;ocy;&amp;scy;&amp;tcy;&amp;rcy;&amp;ocy;&amp;mcy;&amp;scy;&amp;kcy;&amp;ocy;&amp;jcy; &amp;ocy;&amp;bcy;&amp;lcy;&amp;acy;&amp;scy;&amp;tcy;&amp;icy; - &amp;scy;&amp;tcy;&amp;rcy;&amp;acy;&amp;ncy;&amp;icy;&amp;tscy;&amp;acy;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2883793" cy="346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9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42329" y="1268760"/>
            <a:ext cx="4622159" cy="4727448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pPr>
              <a:lnSpc>
                <a:spcPct val="80000"/>
              </a:lnSpc>
              <a:defRPr/>
            </a:pPr>
            <a:r>
              <a:rPr lang="ru-RU" sz="2800" dirty="0">
                <a:solidFill>
                  <a:schemeClr val="tx1"/>
                </a:solidFill>
              </a:rPr>
              <a:t>Если бы наши танки имели меньшую скорость, чем немецкие; если бы наши самолеты не были лучше, чем немецкие; если бы наши </a:t>
            </a:r>
            <a:r>
              <a:rPr lang="ru-RU" sz="2800" dirty="0" smtClean="0">
                <a:solidFill>
                  <a:schemeClr val="tx1"/>
                </a:solidFill>
              </a:rPr>
              <a:t>люди не </a:t>
            </a:r>
            <a:r>
              <a:rPr lang="ru-RU" sz="2800" dirty="0">
                <a:solidFill>
                  <a:schemeClr val="tx1"/>
                </a:solidFill>
              </a:rPr>
              <a:t>были </a:t>
            </a:r>
            <a:r>
              <a:rPr lang="ru-RU" sz="2800" dirty="0" smtClean="0">
                <a:solidFill>
                  <a:schemeClr val="tx1"/>
                </a:solidFill>
              </a:rPr>
              <a:t>самоотверженные</a:t>
            </a:r>
            <a:r>
              <a:rPr lang="ru-RU" sz="2800" dirty="0">
                <a:solidFill>
                  <a:schemeClr val="tx1"/>
                </a:solidFill>
              </a:rPr>
              <a:t>, умные, ловкие, сильные, то вряд ли мы победили в этой войне, то вряд ли мы жили с вами на этой счастливой земле.</a:t>
            </a:r>
          </a:p>
          <a:p>
            <a:pPr marL="0" lvl="1" algn="ctr">
              <a:lnSpc>
                <a:spcPct val="80000"/>
              </a:lnSpc>
              <a:defRPr/>
            </a:pPr>
            <a:r>
              <a:rPr lang="ru-RU" sz="2000" dirty="0" smtClean="0"/>
              <a:t>.</a:t>
            </a:r>
            <a:endParaRPr lang="ru-RU" sz="2000" dirty="0"/>
          </a:p>
          <a:p>
            <a:pPr marL="0" lvl="1" algn="ctr">
              <a:lnSpc>
                <a:spcPct val="80000"/>
              </a:lnSpc>
              <a:defRPr/>
            </a:pP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132160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0_e09b_4df8856a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008827" cy="4823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01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915685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+mj-lt"/>
              </a:rPr>
              <a:t>Великая Отечественная война </a:t>
            </a:r>
            <a:r>
              <a:rPr lang="ru-RU" sz="2400" b="1" dirty="0">
                <a:latin typeface="+mj-lt"/>
              </a:rPr>
              <a:t>для советского народа началась 22 июня 1941</a:t>
            </a:r>
            <a:r>
              <a:rPr lang="ru-RU" sz="2400" b="1" dirty="0" smtClean="0">
                <a:latin typeface="+mj-lt"/>
              </a:rPr>
              <a:t>.</a:t>
            </a:r>
            <a:endParaRPr lang="en-US" sz="2400" b="1" dirty="0" smtClean="0">
              <a:latin typeface="+mj-lt"/>
            </a:endParaRPr>
          </a:p>
          <a:p>
            <a:pPr>
              <a:defRPr/>
            </a:pPr>
            <a:r>
              <a:rPr lang="ru-RU" sz="2400" b="1" dirty="0">
                <a:latin typeface="+mj-lt"/>
              </a:rPr>
              <a:t>Академия наук обратилась к ученым </a:t>
            </a:r>
            <a:r>
              <a:rPr lang="ru-RU" sz="2400" b="1" dirty="0" smtClean="0">
                <a:latin typeface="+mj-lt"/>
              </a:rPr>
              <a:t>с </a:t>
            </a:r>
            <a:r>
              <a:rPr lang="ru-RU" sz="2400" b="1" dirty="0">
                <a:latin typeface="+mj-lt"/>
              </a:rPr>
              <a:t>призывом сплотить силы для защиты человеческой культуры от фашизма.</a:t>
            </a:r>
          </a:p>
          <a:p>
            <a:pPr>
              <a:defRPr/>
            </a:pPr>
            <a:r>
              <a:rPr lang="ru-RU" sz="2400" b="1" dirty="0">
                <a:latin typeface="+mj-lt"/>
              </a:rPr>
              <a:t>Велик вклад ученых физиков, математиков, химиков, медиков, конструкторов, инженеров в общую Победу</a:t>
            </a:r>
            <a:r>
              <a:rPr lang="ru-RU" b="1" dirty="0">
                <a:latin typeface="Times New Roman" pitchFamily="18" charset="0"/>
              </a:rPr>
              <a:t>.   </a:t>
            </a:r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347864" y="5517232"/>
            <a:ext cx="2533927" cy="276999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endParaRPr lang="ru-RU" sz="1200" dirty="0" smtClean="0">
              <a:solidFill>
                <a:schemeClr val="tx1"/>
              </a:solidFill>
            </a:endParaRPr>
          </a:p>
        </p:txBody>
      </p:sp>
      <p:pic>
        <p:nvPicPr>
          <p:cNvPr id="6" name="Picture 7" descr="Картинка 17 из 359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083" y="3356992"/>
            <a:ext cx="412309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00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993268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/>
              <a:t>Т</a:t>
            </a:r>
            <a:r>
              <a:rPr lang="ru-RU" sz="2400" dirty="0" smtClean="0"/>
              <a:t>ысячи </a:t>
            </a:r>
            <a:r>
              <a:rPr lang="ru-RU" sz="2400" dirty="0"/>
              <a:t>советских математиков</a:t>
            </a:r>
            <a:r>
              <a:rPr lang="ru-RU" sz="2400" dirty="0" smtClean="0"/>
              <a:t> ушли </a:t>
            </a:r>
            <a:r>
              <a:rPr lang="ru-RU" sz="2400" dirty="0"/>
              <a:t>на фронт по мобилизации и добровольцами, многие переключились на решение важных задач, необходимых для победы, остальные не переставали трудиться на своих постах, </a:t>
            </a:r>
            <a:r>
              <a:rPr lang="ru-RU" sz="2400" dirty="0" smtClean="0"/>
              <a:t>веря в </a:t>
            </a:r>
            <a:r>
              <a:rPr lang="ru-RU" sz="2400" dirty="0"/>
              <a:t>разгром врага и создавая для будущего новые научные ценности. </a:t>
            </a:r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347864" y="5517232"/>
            <a:ext cx="2533927" cy="276999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endParaRPr lang="ru-RU" sz="1200" dirty="0" smtClean="0">
              <a:solidFill>
                <a:schemeClr val="tx1"/>
              </a:solidFill>
            </a:endParaRPr>
          </a:p>
        </p:txBody>
      </p:sp>
      <p:pic>
        <p:nvPicPr>
          <p:cNvPr id="6" name="Picture 13" descr="Картинка 5 из 31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2936"/>
            <a:ext cx="4499297" cy="343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95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052736"/>
            <a:ext cx="7920880" cy="3046988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pPr>
              <a:lnSpc>
                <a:spcPct val="80000"/>
              </a:lnSpc>
              <a:defRPr/>
            </a:pPr>
            <a:r>
              <a:rPr lang="ru-RU" sz="2000" i="0" dirty="0">
                <a:solidFill>
                  <a:schemeClr val="tx1"/>
                </a:solidFill>
              </a:rPr>
              <a:t>Профессор </a:t>
            </a:r>
            <a:r>
              <a:rPr lang="ru-RU" sz="2000" i="0" dirty="0" err="1">
                <a:solidFill>
                  <a:schemeClr val="tx1"/>
                </a:solidFill>
              </a:rPr>
              <a:t>С.В.Бахвалов</a:t>
            </a:r>
            <a:r>
              <a:rPr lang="ru-RU" sz="2000" i="0" dirty="0">
                <a:solidFill>
                  <a:schemeClr val="tx1"/>
                </a:solidFill>
              </a:rPr>
              <a:t>, известный геометр, разработал теорию приборов управления артиллерийским огнем.</a:t>
            </a:r>
          </a:p>
          <a:p>
            <a:pPr>
              <a:lnSpc>
                <a:spcPct val="80000"/>
              </a:lnSpc>
              <a:defRPr/>
            </a:pPr>
            <a:r>
              <a:rPr lang="ru-RU" sz="2000" i="0" dirty="0">
                <a:solidFill>
                  <a:schemeClr val="tx1"/>
                </a:solidFill>
              </a:rPr>
              <a:t>Важная для ПВО задача об устойчивости формы аэростата воздушного заграждения, а также прочности тросов заграждения была решена профессором </a:t>
            </a:r>
            <a:r>
              <a:rPr lang="ru-RU" sz="2000" i="0" dirty="0" err="1">
                <a:solidFill>
                  <a:schemeClr val="tx1"/>
                </a:solidFill>
              </a:rPr>
              <a:t>Х.А.Рахматулиным</a:t>
            </a:r>
            <a:r>
              <a:rPr lang="ru-RU" sz="2000" i="0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000" i="0" dirty="0" err="1">
                <a:solidFill>
                  <a:schemeClr val="tx1"/>
                </a:solidFill>
              </a:rPr>
              <a:t>Н.Е.Кочин</a:t>
            </a:r>
            <a:r>
              <a:rPr lang="ru-RU" sz="2000" i="0" dirty="0">
                <a:solidFill>
                  <a:schemeClr val="tx1"/>
                </a:solidFill>
              </a:rPr>
              <a:t> академик мехмата МГУ дал практическое решение задачи по теории полетов самолетов на малой высоте.</a:t>
            </a:r>
          </a:p>
          <a:p>
            <a:pPr>
              <a:lnSpc>
                <a:spcPct val="80000"/>
              </a:lnSpc>
              <a:defRPr/>
            </a:pPr>
            <a:r>
              <a:rPr lang="ru-RU" sz="2000" i="0" dirty="0">
                <a:solidFill>
                  <a:schemeClr val="tx1"/>
                </a:solidFill>
              </a:rPr>
              <a:t>В начале войны молодые ученые мехмата </a:t>
            </a:r>
            <a:r>
              <a:rPr lang="ru-RU" sz="2000" i="0" dirty="0" err="1">
                <a:solidFill>
                  <a:schemeClr val="tx1"/>
                </a:solidFill>
              </a:rPr>
              <a:t>А.А.Космодемьянский</a:t>
            </a:r>
            <a:r>
              <a:rPr lang="ru-RU" sz="2000" i="0" dirty="0">
                <a:solidFill>
                  <a:schemeClr val="tx1"/>
                </a:solidFill>
              </a:rPr>
              <a:t> и </a:t>
            </a:r>
            <a:r>
              <a:rPr lang="ru-RU" sz="2000" i="0" dirty="0" err="1">
                <a:solidFill>
                  <a:schemeClr val="tx1"/>
                </a:solidFill>
              </a:rPr>
              <a:t>Л.П.Смирнов</a:t>
            </a:r>
            <a:r>
              <a:rPr lang="ru-RU" sz="2000" i="0" dirty="0">
                <a:solidFill>
                  <a:schemeClr val="tx1"/>
                </a:solidFill>
              </a:rPr>
              <a:t> выполнили </a:t>
            </a:r>
            <a:r>
              <a:rPr lang="ru-RU" sz="2000" i="0" dirty="0" smtClean="0">
                <a:solidFill>
                  <a:schemeClr val="tx1"/>
                </a:solidFill>
              </a:rPr>
              <a:t>исследования, </a:t>
            </a:r>
            <a:r>
              <a:rPr lang="ru-RU" sz="2000" i="0" dirty="0">
                <a:solidFill>
                  <a:schemeClr val="tx1"/>
                </a:solidFill>
              </a:rPr>
              <a:t>имеющие непосредственное отношение к первым образцам пороховых ракет, получивших название «катюш».</a:t>
            </a:r>
          </a:p>
          <a:p>
            <a:pPr>
              <a:lnSpc>
                <a:spcPct val="80000"/>
              </a:lnSpc>
              <a:defRPr/>
            </a:pPr>
            <a:endParaRPr lang="ru-RU" sz="2000" dirty="0"/>
          </a:p>
        </p:txBody>
      </p:sp>
      <p:pic>
        <p:nvPicPr>
          <p:cNvPr id="8" name="Picture 5" descr="Картинка 31 из 66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816549" cy="244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&amp;Acy;&amp;rcy;&amp;tcy;&amp;icy;&amp;lcy;&amp;lcy;&amp;iecy;&amp;rcy;&amp;icy;&amp;yacy; &amp;Scy;&amp;Scy;&amp;Scy;&amp;Rcy; &amp;Vcy;&amp;scy;&amp;iecy; &amp;tcy;&amp;acy;&amp;ncy;&amp;kcy;&amp;icy; &amp;mcy;&amp;icy;&amp;rcy;&amp;acy; &amp;Bcy;&amp;rcy;&amp;ocy;&amp;ncy;&amp;iecy;&amp;tcy;&amp;iecy;&amp;khcy;&amp;ncy;&amp;icy;&amp;kcy;&amp;acy; &amp;vcy;&amp;tcy;&amp;ocy;&amp;rcy;&amp;ocy;&amp;jcy; &amp;mcy;&amp;icy;&amp;rcy;&amp;ocy;&amp;vcy;&amp;ocy;&amp;jcy; &amp;Tcy;&amp;acy;&amp;ncy;&amp;kcy;&amp;icy; &amp;vcy;&amp;tcy;&amp;ocy;&amp;rcy;&amp;ocy;&amp;jcy; &amp;mcy;&amp;icy;&amp;rcy;&amp;ocy;&amp;vcy;&amp;ocy;&amp;jcy; &amp;Mcy;&amp;icy;&amp;rcy;&amp;ocy;&amp;vcy;&amp;ycy;&amp;iecy; &amp;tcy;&amp;acy;&amp;ncy;&amp;kcy;&amp;icy; &amp;Vcy;&amp;ocy;&amp;iecy;&amp;ncy;&amp;ncy;&amp;acy;&amp;yacy; &amp;tcy;&amp;iecy;&amp;khcy;&amp;ncy;&amp;icy;&amp;kcy;&amp;a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22" y="3933055"/>
            <a:ext cx="4880634" cy="230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01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2289" y="2354104"/>
            <a:ext cx="4622159" cy="1938992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r>
              <a:rPr lang="ru-RU" sz="2000" i="0" dirty="0">
                <a:solidFill>
                  <a:schemeClr val="tx1"/>
                </a:solidFill>
                <a:latin typeface="+mj-lt"/>
              </a:rPr>
              <a:t>Видная роль в деле обороны нашей Родины принадлежит выдающемуся математику академику А.Н Крылову, чьи труды по теории непотопляемости и качки корабля были использованы нашими Военно-Морскими силами</a:t>
            </a:r>
            <a:r>
              <a:rPr lang="ru-RU" sz="1200" dirty="0">
                <a:latin typeface="Times New Roman" pitchFamily="18" charset="0"/>
              </a:rPr>
              <a:t>. 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pic>
        <p:nvPicPr>
          <p:cNvPr id="6" name="Picture 7" descr="Крылов А.Н.">
            <a:hlinkClick r:id="rId2" tooltip="Крылов А.Н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78" y="2275483"/>
            <a:ext cx="3143250" cy="40338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132160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Алексей Николаевич Крылов 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0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3" y="1556792"/>
            <a:ext cx="3816424" cy="4093428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r>
              <a:rPr lang="ru-RU" sz="2000" i="0" dirty="0">
                <a:solidFill>
                  <a:schemeClr val="tx1"/>
                </a:solidFill>
                <a:latin typeface="+mj-lt"/>
              </a:rPr>
              <a:t>Задача по борьбе с магнитными минами была поставлена за несколько лет до начала войны в Ленинградском физико-техническом институте. Требовалось «размагнитить» корабли. Это было очень быстро организовано</a:t>
            </a:r>
            <a:r>
              <a:rPr lang="ru-RU" sz="2000" i="0" dirty="0" smtClean="0">
                <a:solidFill>
                  <a:schemeClr val="tx1"/>
                </a:solidFill>
                <a:latin typeface="+mj-lt"/>
              </a:rPr>
              <a:t>.</a:t>
            </a:r>
            <a:r>
              <a:rPr lang="en-US" sz="2000" i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2000" i="0" dirty="0" smtClean="0">
                <a:solidFill>
                  <a:schemeClr val="tx1"/>
                </a:solidFill>
                <a:latin typeface="+mj-lt"/>
              </a:rPr>
              <a:t>Труды </a:t>
            </a:r>
            <a:r>
              <a:rPr lang="ru-RU" sz="2000" i="0" dirty="0">
                <a:solidFill>
                  <a:schemeClr val="tx1"/>
                </a:solidFill>
                <a:latin typeface="+mj-lt"/>
              </a:rPr>
              <a:t>одного из ведущих ученых математиков </a:t>
            </a:r>
            <a:r>
              <a:rPr lang="ru-RU" sz="2000" i="0" dirty="0" err="1">
                <a:solidFill>
                  <a:schemeClr val="tx1"/>
                </a:solidFill>
                <a:latin typeface="+mj-lt"/>
              </a:rPr>
              <a:t>А.П.Александрова</a:t>
            </a:r>
            <a:r>
              <a:rPr lang="ru-RU" sz="2000" i="0" dirty="0">
                <a:solidFill>
                  <a:schemeClr val="tx1"/>
                </a:solidFill>
                <a:latin typeface="+mj-lt"/>
              </a:rPr>
              <a:t> позволили разработать методы размагничивания боевых кораблей</a:t>
            </a:r>
            <a:r>
              <a:rPr lang="ru-RU" sz="2000" dirty="0">
                <a:latin typeface="+mj-lt"/>
              </a:rPr>
              <a:t>.</a:t>
            </a:r>
            <a:r>
              <a:rPr lang="ru-RU" sz="1200" dirty="0" smtClean="0">
                <a:latin typeface="+mj-lt"/>
              </a:rPr>
              <a:t>.</a:t>
            </a:r>
            <a:r>
              <a:rPr lang="ru-RU" sz="1200" dirty="0" smtClean="0">
                <a:latin typeface="Times New Roman" pitchFamily="18" charset="0"/>
              </a:rPr>
              <a:t> 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908720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Анатолий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Петрович Александров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5" descr="Картинка 3 из 195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096344" cy="469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SHIP_4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080" y="4122196"/>
            <a:ext cx="1909416" cy="218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1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2289" y="2060848"/>
            <a:ext cx="4622159" cy="1938992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r>
              <a:rPr lang="ru-RU" sz="2000" i="0" dirty="0">
                <a:solidFill>
                  <a:schemeClr val="tx1"/>
                </a:solidFill>
              </a:rPr>
              <a:t>выполнил работу о наиболее выгодном рассеивании снарядов при стрельбе по площадям. Эта работа оказала серьезную помощь в повышении эффективности огня советской артиллерии</a:t>
            </a:r>
            <a:r>
              <a:rPr lang="ru-RU" sz="2000" dirty="0"/>
              <a:t>.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32160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Андрей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Николаевич Колмогоров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Картинка 32 из 80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6" y="2060848"/>
            <a:ext cx="3670514" cy="4503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Картинка 16 из 639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26364"/>
            <a:ext cx="3219467" cy="221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39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2289" y="2060848"/>
            <a:ext cx="4622159" cy="3785652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r>
              <a:rPr lang="ru-RU" sz="2000" i="0" dirty="0">
                <a:solidFill>
                  <a:schemeClr val="tx1"/>
                </a:solidFill>
                <a:latin typeface="+mj-lt"/>
              </a:rPr>
              <a:t>Большое значение получили теории двух явлений – штопора и шимми (или особые вибрации самолета, приводившие к его разрушению). Теорию этих явлений создал М.В</a:t>
            </a:r>
            <a:r>
              <a:rPr lang="ru-RU" sz="2000" i="0" dirty="0" smtClean="0">
                <a:solidFill>
                  <a:schemeClr val="tx1"/>
                </a:solidFill>
                <a:latin typeface="+mj-lt"/>
              </a:rPr>
              <a:t>.</a:t>
            </a:r>
            <a:r>
              <a:rPr lang="en-US" sz="2000" i="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r>
              <a:rPr lang="ru-RU" sz="2000" i="0" dirty="0" smtClean="0">
                <a:solidFill>
                  <a:schemeClr val="tx1"/>
                </a:solidFill>
                <a:latin typeface="+mj-lt"/>
              </a:rPr>
              <a:t>Келды</a:t>
            </a:r>
            <a:r>
              <a:rPr lang="ru-RU" sz="2000" i="0" dirty="0">
                <a:solidFill>
                  <a:schemeClr val="tx1"/>
                </a:solidFill>
                <a:latin typeface="+mj-lt"/>
              </a:rPr>
              <a:t>ш</a:t>
            </a:r>
            <a:r>
              <a:rPr lang="ru-RU" sz="2000" i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2000" i="0" dirty="0">
                <a:solidFill>
                  <a:schemeClr val="tx1"/>
                </a:solidFill>
                <a:latin typeface="+mj-lt"/>
              </a:rPr>
              <a:t>(президент Академии наук СССР). В результате практика полетов получила надежное средство для борьбы с шимми и штопором и за все время войны практически не было в нашей авиации гибели самолетов и летчиков по этим причинам</a:t>
            </a:r>
            <a:r>
              <a:rPr lang="ru-RU" sz="2000" i="0" dirty="0" smtClean="0">
                <a:solidFill>
                  <a:schemeClr val="tx1"/>
                </a:solidFill>
                <a:latin typeface="+mj-lt"/>
              </a:rPr>
              <a:t>.</a:t>
            </a:r>
            <a:endParaRPr lang="ru-RU" sz="1200" i="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32160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Мстислав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Всеволодович Келдыш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1" descr="Картинка 1 из 100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60240"/>
            <a:ext cx="2819168" cy="414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02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Вклад математиков в Великую Победу.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0321" y="2289875"/>
            <a:ext cx="4622159" cy="3545586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pPr>
              <a:lnSpc>
                <a:spcPct val="80000"/>
              </a:lnSpc>
              <a:defRPr/>
            </a:pPr>
            <a:r>
              <a:rPr lang="ru-RU" sz="2000" i="0" dirty="0">
                <a:solidFill>
                  <a:schemeClr val="tx1"/>
                </a:solidFill>
              </a:rPr>
              <a:t>В апреле 1942г. коллектив математиков под руководством академика </a:t>
            </a:r>
            <a:r>
              <a:rPr lang="ru-RU" sz="2000" i="0" dirty="0" err="1">
                <a:solidFill>
                  <a:schemeClr val="tx1"/>
                </a:solidFill>
              </a:rPr>
              <a:t>С.Н.Бернштейна</a:t>
            </a:r>
            <a:r>
              <a:rPr lang="ru-RU" sz="2000" i="0" dirty="0">
                <a:solidFill>
                  <a:schemeClr val="tx1"/>
                </a:solidFill>
              </a:rPr>
              <a:t> разработал и вычислил таблицы для определения местонахождения судна по радиопеленгам</a:t>
            </a:r>
            <a:r>
              <a:rPr lang="ru-RU" sz="2000" i="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80000"/>
              </a:lnSpc>
              <a:defRPr/>
            </a:pPr>
            <a:endParaRPr lang="ru-RU" sz="2000" i="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i="0" dirty="0" smtClean="0">
                <a:solidFill>
                  <a:schemeClr val="tx1"/>
                </a:solidFill>
              </a:rPr>
              <a:t> </a:t>
            </a:r>
            <a:r>
              <a:rPr lang="ru-RU" sz="2000" i="0" dirty="0">
                <a:solidFill>
                  <a:schemeClr val="tx1"/>
                </a:solidFill>
              </a:rPr>
              <a:t>Таблицы ускоряли штурманские расчеты примерно в 10 раз. Штаб авиации дальнего действия, давая высокую оценку работе математиков, отметил, что ни в одной стране мира не были известны таблицы, равные этим по своей простоте и оригинальности</a:t>
            </a:r>
            <a:r>
              <a:rPr lang="ru-RU" sz="2000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32160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Бернштейн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Натанович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Sergei Natanowitsch Bernste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11288"/>
            <a:ext cx="27241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3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667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savichev</cp:lastModifiedBy>
  <cp:revision>14</cp:revision>
  <dcterms:created xsi:type="dcterms:W3CDTF">2015-02-17T08:35:42Z</dcterms:created>
  <dcterms:modified xsi:type="dcterms:W3CDTF">2015-05-06T22:50:16Z</dcterms:modified>
</cp:coreProperties>
</file>