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9" r:id="rId2"/>
    <p:sldId id="260" r:id="rId3"/>
    <p:sldId id="261" r:id="rId4"/>
    <p:sldId id="262" r:id="rId5"/>
    <p:sldId id="263" r:id="rId6"/>
    <p:sldId id="267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5" autoAdjust="0"/>
  </p:normalViewPr>
  <p:slideViewPr>
    <p:cSldViewPr snapToGrid="0" snapToObjects="1">
      <p:cViewPr varScale="1">
        <p:scale>
          <a:sx n="86" d="100"/>
          <a:sy n="86" d="100"/>
        </p:scale>
        <p:origin x="-17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CE38E4D-051A-41E1-86A4-E56916468FD0}" type="datetimeFigureOut">
              <a:rPr lang="en-US" smtClean="0"/>
              <a:t>24.02.14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audio" Target="../media/audio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6628" y="2510598"/>
            <a:ext cx="6349485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Англицизм</a:t>
            </a:r>
            <a:endParaRPr lang="ru-RU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500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Колокольчики"/>
          </p:stSnd>
        </p:sndAc>
      </p:transition>
    </mc:Choice>
    <mc:Fallback xmlns="">
      <p:transition xmlns:p14="http://schemas.microsoft.com/office/powerpoint/2010/main" spd="med">
        <p:fade/>
        <p:sndAc>
          <p:stSnd>
            <p:snd r:embed="rId3" name="Колокольчики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6534" y="2333380"/>
            <a:ext cx="7397891" cy="175432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Англици́зм</a:t>
            </a:r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— </a:t>
            </a:r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заимствование </a:t>
            </a: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из </a:t>
            </a:r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английского языка в каком-либо другом </a:t>
            </a: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языке</a:t>
            </a:r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137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310135"/>
            <a:ext cx="83429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Англицизмы в русском языке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4641" y="3145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6815" y="1893146"/>
            <a:ext cx="8844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Все чаще в русском языке появляются английские выражения, фразы, слова. Почему, как и откуда? Многие лингвисты уделяют этому вопросу большое внимание, так как некоторые англицизмы приобрели социальную значимость.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815" y="3367818"/>
            <a:ext cx="86381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Время меняет жизнь настолько быстро, что порой изменения, появившиеся еще вчера, сегодня принимаются как данность. Любой язык меняется столь же стремительно, а именно его лексика – слова, фразы.</a:t>
            </a:r>
          </a:p>
          <a:p>
            <a:r>
              <a:rPr lang="ru-RU" sz="2000" dirty="0"/>
              <a:t>Английский занимает лидирующее положение в мире. С каждым днем в «русском словаре» появляются английские заимствования. Интернет, международные контакты, мировой рынок, технологии, культурные события – все это влияет на изменение русского языка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9762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026" y="569499"/>
            <a:ext cx="8771152" cy="5570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«Внедрения» заимствованных </a:t>
            </a:r>
            <a:r>
              <a:rPr lang="ru-RU" sz="3200" b="1" dirty="0"/>
              <a:t>слов</a:t>
            </a:r>
            <a:r>
              <a:rPr lang="ru-RU" sz="3200" dirty="0"/>
              <a:t>.</a:t>
            </a:r>
          </a:p>
          <a:p>
            <a:endParaRPr lang="ru-RU" dirty="0"/>
          </a:p>
          <a:p>
            <a:r>
              <a:rPr lang="ru-RU" dirty="0"/>
              <a:t>1. </a:t>
            </a:r>
            <a:r>
              <a:rPr lang="ru-RU" b="1" dirty="0"/>
              <a:t>Прямое</a:t>
            </a:r>
            <a:r>
              <a:rPr lang="ru-RU" dirty="0"/>
              <a:t>: английские слова в русском языке существуют в том же значении и виде, что и в исходном: выходные часто называют уик-</a:t>
            </a:r>
            <a:r>
              <a:rPr lang="ru-RU" dirty="0" smtClean="0"/>
              <a:t>эндом ( </a:t>
            </a:r>
            <a:r>
              <a:rPr lang="en-US" dirty="0" smtClean="0"/>
              <a:t>weekend </a:t>
            </a:r>
            <a:r>
              <a:rPr lang="ru-RU" dirty="0" smtClean="0"/>
              <a:t>), </a:t>
            </a:r>
            <a:r>
              <a:rPr lang="ru-RU" dirty="0"/>
              <a:t>деньги </a:t>
            </a:r>
            <a:r>
              <a:rPr lang="ru-RU" dirty="0" smtClean="0"/>
              <a:t>– мани</a:t>
            </a:r>
            <a:r>
              <a:rPr lang="en-US" dirty="0" smtClean="0"/>
              <a:t> ( money )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r>
              <a:rPr lang="ru-RU" dirty="0"/>
              <a:t>2. </a:t>
            </a:r>
            <a:r>
              <a:rPr lang="ru-RU" b="1" dirty="0"/>
              <a:t>Гибриды</a:t>
            </a:r>
            <a:r>
              <a:rPr lang="ru-RU" dirty="0"/>
              <a:t>: английское слово дополняется русским суффиксом: современная молодежь вместо слово «спросить» может употребить </a:t>
            </a:r>
            <a:r>
              <a:rPr lang="ru-RU" dirty="0" err="1"/>
              <a:t>аскать</a:t>
            </a:r>
            <a:r>
              <a:rPr lang="ru-RU" dirty="0"/>
              <a:t> от английского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ask</a:t>
            </a:r>
            <a:r>
              <a:rPr lang="ru-RU" dirty="0"/>
              <a:t>, вместо беспокоишься — бузишь от </a:t>
            </a:r>
            <a:r>
              <a:rPr lang="ru-RU" dirty="0" err="1"/>
              <a:t>busy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3. </a:t>
            </a:r>
            <a:r>
              <a:rPr lang="ru-RU" b="1" dirty="0"/>
              <a:t>Калька</a:t>
            </a:r>
            <a:r>
              <a:rPr lang="ru-RU" dirty="0"/>
              <a:t>: такие слова как пароль, вирус, диск, меню, клуб – полностью соответствуют фонетическому и графическому облику.</a:t>
            </a:r>
          </a:p>
          <a:p>
            <a:endParaRPr lang="ru-RU" dirty="0"/>
          </a:p>
          <a:p>
            <a:r>
              <a:rPr lang="ru-RU" dirty="0"/>
              <a:t>4. </a:t>
            </a:r>
            <a:r>
              <a:rPr lang="ru-RU" b="1" dirty="0"/>
              <a:t>Полукалька</a:t>
            </a:r>
            <a:r>
              <a:rPr lang="ru-RU" dirty="0"/>
              <a:t>: при грамматических изменениях англицизмы в русском языке принимают формы согласно грамматическим нормам: драйв – драйва «Давненько я не испытывал такого драйва». Создается впечатление, что это просто английские слова, похожие на русские. А нет! Они заимствованные.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11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109" y="1091725"/>
            <a:ext cx="891389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5. Экзотизмы: выражения, связанные с национальными традициями, обычаями. Не имеют русских синонимов: </a:t>
            </a:r>
            <a:r>
              <a:rPr lang="ru-RU" sz="2400" dirty="0" err="1" smtClean="0"/>
              <a:t>чизбургер</a:t>
            </a:r>
            <a:r>
              <a:rPr lang="en-US" sz="2400" dirty="0" smtClean="0"/>
              <a:t> ( cheeseburger )</a:t>
            </a:r>
            <a:r>
              <a:rPr lang="ru-RU" sz="2400" dirty="0" smtClean="0"/>
              <a:t>, гамбургер</a:t>
            </a:r>
            <a:r>
              <a:rPr lang="en-US" sz="2400" dirty="0" smtClean="0"/>
              <a:t> ( </a:t>
            </a:r>
            <a:r>
              <a:rPr lang="en-US" sz="2400" dirty="0" err="1" smtClean="0"/>
              <a:t>hamburg</a:t>
            </a:r>
            <a:r>
              <a:rPr lang="en-US" sz="2400" dirty="0"/>
              <a:t> </a:t>
            </a:r>
            <a:r>
              <a:rPr lang="en-US" sz="2400" dirty="0" smtClean="0"/>
              <a:t>)</a:t>
            </a:r>
            <a:r>
              <a:rPr lang="ru-RU" sz="2400" dirty="0" smtClean="0"/>
              <a:t>, </a:t>
            </a:r>
            <a:r>
              <a:rPr lang="ru-RU" sz="2400" dirty="0"/>
              <a:t>хот-</a:t>
            </a:r>
            <a:r>
              <a:rPr lang="ru-RU" sz="2400" dirty="0" smtClean="0"/>
              <a:t>дог</a:t>
            </a:r>
            <a:r>
              <a:rPr lang="en-US" sz="2400" dirty="0" smtClean="0"/>
              <a:t> ( hot dog )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6. Иноязычные вкрапления: по сути это выразительные, экспрессивные средства: Ок, </a:t>
            </a:r>
            <a:r>
              <a:rPr lang="ru-RU" sz="2400" dirty="0" err="1"/>
              <a:t>Wow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dirty="0"/>
              <a:t>7. Композиты: соединение двух английских слов – в русском одно понятие. Например, видеосалон </a:t>
            </a:r>
            <a:r>
              <a:rPr lang="en-US" sz="2400" dirty="0" smtClean="0"/>
              <a:t>( video shop ) </a:t>
            </a:r>
            <a:r>
              <a:rPr lang="ru-RU" sz="2400" dirty="0" smtClean="0"/>
              <a:t>или </a:t>
            </a:r>
            <a:r>
              <a:rPr lang="ru-RU" sz="2400" dirty="0"/>
              <a:t>секонд-</a:t>
            </a:r>
            <a:r>
              <a:rPr lang="ru-RU" sz="2400" dirty="0" smtClean="0"/>
              <a:t>хенд</a:t>
            </a:r>
            <a:r>
              <a:rPr lang="en-US" sz="2400" dirty="0" smtClean="0"/>
              <a:t> ( second hand )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8. Жаргонизмы: Заимствование происходит вследствие искажения звуков – крезанутый (</a:t>
            </a:r>
            <a:r>
              <a:rPr lang="ru-RU" sz="2400" dirty="0" err="1"/>
              <a:t>crazy</a:t>
            </a:r>
            <a:r>
              <a:rPr lang="ru-RU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4745491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18132" y="280597"/>
            <a:ext cx="93618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Откуда берутся в русском </a:t>
            </a:r>
            <a:r>
              <a:rPr lang="ru-RU" sz="3200" dirty="0" smtClean="0"/>
              <a:t>языке </a:t>
            </a:r>
            <a:r>
              <a:rPr lang="ru-RU" sz="3200" dirty="0"/>
              <a:t>англицизмы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pic>
        <p:nvPicPr>
          <p:cNvPr id="3" name="Изображение 2" descr="145974_html_601104e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18" y="3968625"/>
            <a:ext cx="3397140" cy="2569631"/>
          </a:xfrm>
          <a:prstGeom prst="rect">
            <a:avLst/>
          </a:prstGeom>
        </p:spPr>
      </p:pic>
      <p:pic>
        <p:nvPicPr>
          <p:cNvPr id="5" name="Изображение 4" descr="Img_00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998" y="4024433"/>
            <a:ext cx="2514686" cy="2434823"/>
          </a:xfrm>
          <a:prstGeom prst="rect">
            <a:avLst/>
          </a:prstGeom>
        </p:spPr>
      </p:pic>
      <p:pic>
        <p:nvPicPr>
          <p:cNvPr id="6" name="Изображение 5" descr="ΠΟΔΟΣΦΑΙΡΟ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70" y="5454638"/>
            <a:ext cx="1083618" cy="1083618"/>
          </a:xfrm>
          <a:prstGeom prst="rect">
            <a:avLst/>
          </a:prstGeom>
        </p:spPr>
      </p:pic>
      <p:pic>
        <p:nvPicPr>
          <p:cNvPr id="7" name="Изображение 6" descr="658x0_comput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835" y="3968625"/>
            <a:ext cx="1364216" cy="1364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18" y="1213858"/>
            <a:ext cx="478849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Музыка</a:t>
            </a:r>
            <a:endParaRPr lang="ru-RU" dirty="0"/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Техника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СМИ (</a:t>
            </a:r>
            <a:r>
              <a:rPr lang="ru-RU" dirty="0"/>
              <a:t> </a:t>
            </a:r>
            <a:r>
              <a:rPr lang="ru-RU" dirty="0" smtClean="0"/>
              <a:t>новости</a:t>
            </a:r>
            <a:r>
              <a:rPr lang="en-US" dirty="0" smtClean="0"/>
              <a:t>, </a:t>
            </a:r>
            <a:r>
              <a:rPr lang="ru-RU" dirty="0" smtClean="0"/>
              <a:t>журналы</a:t>
            </a:r>
            <a:r>
              <a:rPr lang="en-US" dirty="0" smtClean="0"/>
              <a:t>, </a:t>
            </a:r>
            <a:r>
              <a:rPr lang="ru-RU" dirty="0" smtClean="0"/>
              <a:t>телевидение )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Спорт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Косметика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Интернет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Информатика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94051" y="1246257"/>
            <a:ext cx="27622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Мода</a:t>
            </a:r>
            <a:endParaRPr lang="ru-RU" dirty="0"/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Медицина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Искусство 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Экономика</a:t>
            </a:r>
          </a:p>
          <a:p>
            <a:pPr marL="285750" indent="-285750">
              <a:buFont typeface="Wingdings" charset="2"/>
              <a:buChar char="²"/>
            </a:pPr>
            <a:r>
              <a:rPr lang="ru-RU" dirty="0" smtClean="0"/>
              <a:t>Другие сферы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42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1726448_html_7b427dd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11" y="399546"/>
            <a:ext cx="8693338" cy="596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0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eveal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1726448_html_m7fbffa4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84" y="679340"/>
            <a:ext cx="8810361" cy="540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697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8784" y="5390407"/>
            <a:ext cx="45752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dirty="0" smtClean="0"/>
              <a:t>Презентацию </a:t>
            </a:r>
            <a:r>
              <a:rPr lang="ru-RU" sz="2800" dirty="0" smtClean="0"/>
              <a:t>выполни</a:t>
            </a:r>
            <a:r>
              <a:rPr lang="ru-RU" sz="2800" dirty="0" smtClean="0"/>
              <a:t>ла</a:t>
            </a:r>
            <a:r>
              <a:rPr lang="ru-RU" sz="2800" dirty="0" smtClean="0"/>
              <a:t>:</a:t>
            </a:r>
          </a:p>
          <a:p>
            <a:pPr algn="r"/>
            <a:r>
              <a:rPr lang="ru-RU" sz="2800" dirty="0" smtClean="0"/>
              <a:t>Куркина Юля</a:t>
            </a:r>
          </a:p>
          <a:p>
            <a:pPr algn="r"/>
            <a:r>
              <a:rPr lang="ru-RU" sz="2800" dirty="0" smtClean="0"/>
              <a:t>9 «А» класс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732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Базовая.thmx</Template>
  <TotalTime>91</TotalTime>
  <Words>414</Words>
  <Application>Microsoft Macintosh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</dc:creator>
  <cp:lastModifiedBy>MAC</cp:lastModifiedBy>
  <cp:revision>11</cp:revision>
  <cp:lastPrinted>2014-02-19T12:50:39Z</cp:lastPrinted>
  <dcterms:created xsi:type="dcterms:W3CDTF">2014-02-19T12:42:07Z</dcterms:created>
  <dcterms:modified xsi:type="dcterms:W3CDTF">2014-02-24T15:16:13Z</dcterms:modified>
</cp:coreProperties>
</file>