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73" r:id="rId3"/>
    <p:sldId id="260" r:id="rId4"/>
    <p:sldId id="257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78" autoAdjust="0"/>
    <p:restoredTop sz="94752" autoAdjust="0"/>
  </p:normalViewPr>
  <p:slideViewPr>
    <p:cSldViewPr>
      <p:cViewPr varScale="1">
        <p:scale>
          <a:sx n="41" d="100"/>
          <a:sy n="41" d="100"/>
        </p:scale>
        <p:origin x="-9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53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5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6991926296498097"/>
          <c:y val="0.11383589032914321"/>
          <c:w val="0.83008073703501917"/>
          <c:h val="0.7764079030456867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Ме-109</c:v>
                </c:pt>
              </c:strCache>
            </c:strRef>
          </c:tx>
          <c:spPr>
            <a:solidFill>
              <a:schemeClr val="tx1"/>
            </a:solidFill>
            <a:ln w="10139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8200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Ла-5</c:v>
                </c:pt>
              </c:strCache>
            </c:strRef>
          </c:tx>
          <c:spPr>
            <a:solidFill>
              <a:srgbClr val="FF0000"/>
            </a:solidFill>
            <a:ln w="10139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7.1794369297098939E-2"/>
                  <c:y val="-7.4073555623990978E-3"/>
                </c:manualLayout>
              </c:layout>
              <c:spPr/>
              <c:txPr>
                <a:bodyPr/>
                <a:lstStyle/>
                <a:p>
                  <a:pPr>
                    <a:defRPr sz="1800"/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10800</c:v>
                </c:pt>
              </c:numCache>
            </c:numRef>
          </c:val>
        </c:ser>
        <c:gapDepth val="0"/>
        <c:shape val="box"/>
        <c:axId val="89067520"/>
        <c:axId val="89069056"/>
        <c:axId val="0"/>
      </c:bar3DChart>
      <c:catAx>
        <c:axId val="89067520"/>
        <c:scaling>
          <c:orientation val="minMax"/>
        </c:scaling>
        <c:axPos val="b"/>
        <c:numFmt formatCode="General" sourceLinked="1"/>
        <c:tickLblPos val="low"/>
        <c:spPr>
          <a:ln w="253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59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9069056"/>
        <c:crosses val="autoZero"/>
        <c:auto val="1"/>
        <c:lblAlgn val="ctr"/>
        <c:lblOffset val="100"/>
        <c:tickLblSkip val="1"/>
        <c:tickMarkSkip val="1"/>
      </c:catAx>
      <c:valAx>
        <c:axId val="89069056"/>
        <c:scaling>
          <c:orientation val="minMax"/>
        </c:scaling>
        <c:axPos val="l"/>
        <c:majorGridlines>
          <c:spPr>
            <a:ln w="253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53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89067520"/>
        <c:crosses val="autoZero"/>
        <c:crossBetween val="between"/>
      </c:valAx>
      <c:spPr>
        <a:noFill/>
        <a:ln w="20279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ayout>
        <c:manualLayout>
          <c:xMode val="edge"/>
          <c:yMode val="edge"/>
          <c:x val="3.9886276678145149E-2"/>
          <c:y val="0.73578837593437663"/>
          <c:w val="0.81456097795091031"/>
          <c:h val="9.6311564651243825E-2"/>
        </c:manualLayout>
      </c:layout>
      <c:spPr>
        <a:noFill/>
        <a:ln w="2535">
          <a:solidFill>
            <a:srgbClr val="000000"/>
          </a:solidFill>
          <a:prstDash val="solid"/>
        </a:ln>
      </c:spPr>
      <c:txPr>
        <a:bodyPr/>
        <a:lstStyle/>
        <a:p>
          <a:pPr>
            <a:defRPr sz="479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559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75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4285714285714363"/>
          <c:y val="7.2727272727272724E-2"/>
          <c:w val="0.84370524439162098"/>
          <c:h val="0.8549519737567452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Фв-190</c:v>
                </c:pt>
              </c:strCache>
            </c:strRef>
          </c:tx>
          <c:spPr>
            <a:solidFill>
              <a:srgbClr val="556067"/>
            </a:solidFill>
            <a:ln w="12684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3950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Як-9</c:v>
                </c:pt>
              </c:strCache>
            </c:strRef>
          </c:tx>
          <c:spPr>
            <a:solidFill>
              <a:schemeClr val="accent2"/>
            </a:solidFill>
            <a:ln w="12684">
              <a:solidFill>
                <a:srgbClr val="000000"/>
              </a:solidFill>
              <a:prstDash val="solid"/>
            </a:ln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000"/>
                      <a:t>10</a:t>
                    </a:r>
                    <a:r>
                      <a:rPr lang="ru-RU" sz="2000"/>
                      <a:t>4</a:t>
                    </a:r>
                    <a:r>
                      <a:rPr lang="en-US" sz="2000"/>
                      <a:t>00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10700</c:v>
                </c:pt>
              </c:numCache>
            </c:numRef>
          </c:val>
        </c:ser>
        <c:gapDepth val="0"/>
        <c:shape val="box"/>
        <c:axId val="114433024"/>
        <c:axId val="114438912"/>
        <c:axId val="0"/>
      </c:bar3DChart>
      <c:catAx>
        <c:axId val="114433024"/>
        <c:scaling>
          <c:orientation val="minMax"/>
        </c:scaling>
        <c:axPos val="b"/>
        <c:numFmt formatCode="General" sourceLinked="1"/>
        <c:tickLblPos val="low"/>
        <c:spPr>
          <a:ln w="317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49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4438912"/>
        <c:crosses val="autoZero"/>
        <c:auto val="1"/>
        <c:lblAlgn val="ctr"/>
        <c:lblOffset val="100"/>
        <c:tickLblSkip val="1"/>
        <c:tickMarkSkip val="1"/>
      </c:catAx>
      <c:valAx>
        <c:axId val="114438912"/>
        <c:scaling>
          <c:orientation val="minMax"/>
        </c:scaling>
        <c:axPos val="l"/>
        <c:majorGridlines>
          <c:spPr>
            <a:ln w="3171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4433024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17252018026048629"/>
          <c:y val="0.80913366011029009"/>
          <c:w val="0.60345639578071597"/>
          <c:h val="0.10806631058946796"/>
        </c:manualLayout>
      </c:layout>
      <c:spPr>
        <a:noFill/>
        <a:ln w="3171">
          <a:solidFill>
            <a:srgbClr val="000000"/>
          </a:solidFill>
          <a:prstDash val="solid"/>
        </a:ln>
      </c:spPr>
      <c:txPr>
        <a:bodyPr/>
        <a:lstStyle/>
        <a:p>
          <a:pPr>
            <a:defRPr sz="20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949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89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084976377952745"/>
          <c:y val="7.6555023923444973E-2"/>
          <c:w val="0.88915023622047473"/>
          <c:h val="0.87551804867053384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Ме-109</c:v>
                </c:pt>
              </c:strCache>
            </c:strRef>
          </c:tx>
          <c:spPr>
            <a:solidFill>
              <a:schemeClr val="tx1"/>
            </a:solidFill>
            <a:ln w="1087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750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Ла-5</c:v>
                </c:pt>
              </c:strCache>
            </c:strRef>
          </c:tx>
          <c:spPr>
            <a:solidFill>
              <a:srgbClr val="FF0000"/>
            </a:solidFill>
            <a:ln w="10872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0.13752787440549274"/>
                  <c:y val="2.7056428551431207E-3"/>
                </c:manualLayout>
              </c:layout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1000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3399"/>
            </a:solidFill>
            <a:ln w="1087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</c:numCache>
            </c:numRef>
          </c:val>
        </c:ser>
        <c:gapDepth val="0"/>
        <c:shape val="box"/>
        <c:axId val="121598720"/>
        <c:axId val="121616640"/>
        <c:axId val="0"/>
      </c:bar3DChart>
      <c:catAx>
        <c:axId val="121598720"/>
        <c:scaling>
          <c:orientation val="minMax"/>
        </c:scaling>
        <c:axPos val="b"/>
        <c:numFmt formatCode="General" sourceLinked="1"/>
        <c:tickLblPos val="low"/>
        <c:spPr>
          <a:ln w="27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28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616640"/>
        <c:crosses val="autoZero"/>
        <c:auto val="1"/>
        <c:lblAlgn val="ctr"/>
        <c:lblOffset val="100"/>
        <c:tickLblSkip val="1"/>
        <c:tickMarkSkip val="1"/>
      </c:catAx>
      <c:valAx>
        <c:axId val="121616640"/>
        <c:scaling>
          <c:orientation val="minMax"/>
        </c:scaling>
        <c:axPos val="l"/>
        <c:majorGridlines>
          <c:spPr>
            <a:ln w="271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71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598720"/>
        <c:crosses val="autoZero"/>
        <c:crossBetween val="between"/>
      </c:valAx>
      <c:spPr>
        <a:noFill/>
        <a:ln w="21746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</c:legendEntry>
      <c:legendEntry>
        <c:idx val="2"/>
        <c:delete val="1"/>
      </c:legendEntry>
      <c:layout>
        <c:manualLayout>
          <c:xMode val="edge"/>
          <c:yMode val="edge"/>
          <c:x val="0.28882079090983737"/>
          <c:y val="0.89028748205236896"/>
          <c:w val="0.69611328951637208"/>
          <c:h val="9.6037553812127557E-2"/>
        </c:manualLayout>
      </c:layout>
      <c:spPr>
        <a:noFill/>
        <a:ln w="2718">
          <a:solidFill>
            <a:srgbClr val="000000"/>
          </a:solidFill>
          <a:prstDash val="solid"/>
        </a:ln>
      </c:spPr>
      <c:txPr>
        <a:bodyPr/>
        <a:lstStyle/>
        <a:p>
          <a:pPr>
            <a:defRPr sz="16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728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81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282776349614396"/>
          <c:y val="7.1146245059288543E-2"/>
          <c:w val="0.8466514489052962"/>
          <c:h val="0.80019463517772171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Фв-190</c:v>
                </c:pt>
              </c:strCache>
            </c:strRef>
          </c:tx>
          <c:spPr>
            <a:solidFill>
              <a:srgbClr val="4D5A65"/>
            </a:solidFill>
            <a:ln w="82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800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Як-9</c:v>
                </c:pt>
              </c:strCache>
            </c:strRef>
          </c:tx>
          <c:spPr>
            <a:solidFill>
              <a:schemeClr val="accent2"/>
            </a:solidFill>
            <a:ln w="8252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0.11826652674950358"/>
                  <c:y val="3.6060457410926113E-3"/>
                </c:manualLayout>
              </c:layout>
              <c:showVal val="1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950</c:v>
                </c:pt>
              </c:numCache>
            </c:numRef>
          </c:val>
        </c:ser>
        <c:gapDepth val="0"/>
        <c:shape val="box"/>
        <c:axId val="111018368"/>
        <c:axId val="111019904"/>
        <c:axId val="0"/>
      </c:bar3DChart>
      <c:catAx>
        <c:axId val="111018368"/>
        <c:scaling>
          <c:orientation val="minMax"/>
        </c:scaling>
        <c:axPos val="b"/>
        <c:numFmt formatCode="General" sourceLinked="1"/>
        <c:tickLblPos val="low"/>
        <c:spPr>
          <a:ln w="206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111019904"/>
        <c:crosses val="autoZero"/>
        <c:auto val="1"/>
        <c:lblAlgn val="ctr"/>
        <c:lblOffset val="100"/>
        <c:tickLblSkip val="1"/>
        <c:tickMarkSkip val="1"/>
      </c:catAx>
      <c:valAx>
        <c:axId val="111019904"/>
        <c:scaling>
          <c:orientation val="minMax"/>
        </c:scaling>
        <c:axPos val="l"/>
        <c:majorGridlines>
          <c:spPr>
            <a:ln w="206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06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/>
            </a:pPr>
            <a:endParaRPr lang="ru-RU"/>
          </a:p>
        </c:txPr>
        <c:crossAx val="111018368"/>
        <c:crosses val="autoZero"/>
        <c:crossBetween val="between"/>
      </c:valAx>
      <c:spPr>
        <a:noFill/>
        <a:ln w="21349">
          <a:noFill/>
        </a:ln>
      </c:spPr>
    </c:plotArea>
    <c:legend>
      <c:legendPos val="r"/>
      <c:layout>
        <c:manualLayout>
          <c:xMode val="edge"/>
          <c:yMode val="edge"/>
          <c:x val="0.12818777486589164"/>
          <c:y val="0.77665030974532068"/>
          <c:w val="0.82543573813474014"/>
          <c:h val="8.40995863546012E-2"/>
        </c:manualLayout>
      </c:layout>
      <c:spPr>
        <a:noFill/>
        <a:ln w="2063">
          <a:solidFill>
            <a:srgbClr val="000000"/>
          </a:solidFill>
          <a:prstDash val="solid"/>
        </a:ln>
      </c:spPr>
      <c:txPr>
        <a:bodyPr/>
        <a:lstStyle/>
        <a:p>
          <a:pPr>
            <a:defRPr sz="1800"/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05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57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8550724637681247E-2"/>
          <c:y val="7.5581395348837233E-2"/>
          <c:w val="0.70434782608695667"/>
          <c:h val="0.8197674418604645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Ме-109</c:v>
                </c:pt>
              </c:strCache>
            </c:strRef>
          </c:tx>
          <c:spPr>
            <a:solidFill>
              <a:schemeClr val="tx1"/>
            </a:solidFill>
            <a:ln w="10011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476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Ла-5</c:v>
                </c:pt>
              </c:strCache>
            </c:strRef>
          </c:tx>
          <c:spPr>
            <a:solidFill>
              <a:srgbClr val="FF0000"/>
            </a:solidFill>
            <a:ln w="10011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0.11630669099504952"/>
                  <c:y val="-5.09653634811114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685</c:v>
                </c:pt>
              </c:numCache>
            </c:numRef>
          </c:val>
        </c:ser>
        <c:gapDepth val="0"/>
        <c:shape val="box"/>
        <c:axId val="111075328"/>
        <c:axId val="111076864"/>
        <c:axId val="0"/>
      </c:bar3DChart>
      <c:catAx>
        <c:axId val="111075328"/>
        <c:scaling>
          <c:orientation val="minMax"/>
        </c:scaling>
        <c:axPos val="b"/>
        <c:numFmt formatCode="General" sourceLinked="1"/>
        <c:tickLblPos val="low"/>
        <c:spPr>
          <a:ln w="250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59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1076864"/>
        <c:crosses val="autoZero"/>
        <c:auto val="1"/>
        <c:lblAlgn val="ctr"/>
        <c:lblOffset val="100"/>
        <c:tickLblSkip val="1"/>
        <c:tickMarkSkip val="1"/>
      </c:catAx>
      <c:valAx>
        <c:axId val="111076864"/>
        <c:scaling>
          <c:orientation val="minMax"/>
        </c:scaling>
        <c:axPos val="l"/>
        <c:majorGridlines>
          <c:spPr>
            <a:ln w="250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50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1075328"/>
        <c:crosses val="autoZero"/>
        <c:crossBetween val="between"/>
      </c:valAx>
      <c:spPr>
        <a:noFill/>
        <a:ln w="19987">
          <a:noFill/>
        </a:ln>
      </c:spPr>
    </c:plotArea>
    <c:legend>
      <c:legendPos val="r"/>
      <c:layout>
        <c:manualLayout>
          <c:xMode val="edge"/>
          <c:yMode val="edge"/>
          <c:x val="7.452933193950477E-2"/>
          <c:y val="0.73087916031447508"/>
          <c:w val="0.69358863497942802"/>
          <c:h val="0.10017099281356398"/>
        </c:manualLayout>
      </c:layout>
      <c:spPr>
        <a:noFill/>
        <a:ln w="2503">
          <a:solidFill>
            <a:srgbClr val="000000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59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79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451977401129989"/>
          <c:y val="6.9868995633187894E-2"/>
          <c:w val="0.66949152542373125"/>
          <c:h val="0.83842794759825323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Фв-190</c:v>
                </c:pt>
              </c:strCache>
            </c:strRef>
          </c:tx>
          <c:spPr>
            <a:solidFill>
              <a:srgbClr val="4D5865"/>
            </a:solidFill>
            <a:ln w="10157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450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Як-9</c:v>
                </c:pt>
              </c:strCache>
            </c:strRef>
          </c:tx>
          <c:spPr>
            <a:solidFill>
              <a:srgbClr val="C0504D"/>
            </a:solidFill>
            <a:ln w="10157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0.13282146756628124"/>
                  <c:y val="-2.0651845384980615E-2"/>
                </c:manualLayout>
              </c:layout>
              <c:showVal val="1"/>
            </c:dLbl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598</c:v>
                </c:pt>
              </c:numCache>
            </c:numRef>
          </c:val>
        </c:ser>
        <c:gapDepth val="0"/>
        <c:shape val="box"/>
        <c:axId val="111192320"/>
        <c:axId val="111194112"/>
        <c:axId val="0"/>
      </c:bar3DChart>
      <c:catAx>
        <c:axId val="111192320"/>
        <c:scaling>
          <c:orientation val="minMax"/>
        </c:scaling>
        <c:axPos val="b"/>
        <c:numFmt formatCode="General" sourceLinked="1"/>
        <c:tickLblPos val="low"/>
        <c:spPr>
          <a:ln w="253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1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1194112"/>
        <c:crosses val="autoZero"/>
        <c:auto val="1"/>
        <c:lblAlgn val="ctr"/>
        <c:lblOffset val="100"/>
        <c:tickLblSkip val="1"/>
        <c:tickMarkSkip val="1"/>
      </c:catAx>
      <c:valAx>
        <c:axId val="111194112"/>
        <c:scaling>
          <c:orientation val="minMax"/>
        </c:scaling>
        <c:axPos val="l"/>
        <c:majorGridlines>
          <c:spPr>
            <a:ln w="2539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53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1192320"/>
        <c:crosses val="autoZero"/>
        <c:crossBetween val="between"/>
      </c:valAx>
      <c:spPr>
        <a:noFill/>
        <a:ln w="20354">
          <a:noFill/>
        </a:ln>
      </c:spPr>
    </c:plotArea>
    <c:legend>
      <c:legendPos val="r"/>
      <c:layout>
        <c:manualLayout>
          <c:xMode val="edge"/>
          <c:yMode val="edge"/>
          <c:x val="0.16682443200516403"/>
          <c:y val="0.74270696268092617"/>
          <c:w val="0.73736270585867558"/>
          <c:h val="0.12755816232257342"/>
        </c:manualLayout>
      </c:layout>
      <c:spPr>
        <a:noFill/>
        <a:ln w="2539">
          <a:solidFill>
            <a:srgbClr val="000000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801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70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69364161849711"/>
          <c:y val="7.9601990049751478E-2"/>
          <c:w val="0.67052023121387683"/>
          <c:h val="0.815920398009950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Ме-109</c:v>
                </c:pt>
              </c:strCache>
            </c:strRef>
          </c:tx>
          <c:spPr>
            <a:solidFill>
              <a:schemeClr val="tx1"/>
            </a:solidFill>
            <a:ln w="10094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257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Ла-5</c:v>
                </c:pt>
              </c:strCache>
            </c:strRef>
          </c:tx>
          <c:spPr>
            <a:solidFill>
              <a:srgbClr val="FF0000"/>
            </a:solidFill>
            <a:ln w="10094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4234875444839879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366</c:v>
                </c:pt>
              </c:numCache>
            </c:numRef>
          </c:val>
        </c:ser>
        <c:gapDepth val="0"/>
        <c:shape val="box"/>
        <c:axId val="121377920"/>
        <c:axId val="121379456"/>
        <c:axId val="0"/>
      </c:bar3DChart>
      <c:catAx>
        <c:axId val="121377920"/>
        <c:scaling>
          <c:orientation val="minMax"/>
        </c:scaling>
        <c:axPos val="b"/>
        <c:numFmt formatCode="General" sourceLinked="1"/>
        <c:tickLblPos val="low"/>
        <c:spPr>
          <a:ln w="252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9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379456"/>
        <c:crosses val="autoZero"/>
        <c:auto val="1"/>
        <c:lblAlgn val="ctr"/>
        <c:lblOffset val="100"/>
        <c:tickLblSkip val="1"/>
        <c:tickMarkSkip val="1"/>
      </c:catAx>
      <c:valAx>
        <c:axId val="121379456"/>
        <c:scaling>
          <c:orientation val="minMax"/>
        </c:scaling>
        <c:axPos val="l"/>
        <c:majorGridlines>
          <c:spPr>
            <a:ln w="2523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523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377920"/>
        <c:crosses val="autoZero"/>
        <c:crossBetween val="between"/>
      </c:valAx>
      <c:spPr>
        <a:noFill/>
        <a:ln w="20168">
          <a:noFill/>
        </a:ln>
      </c:spPr>
    </c:plotArea>
    <c:legend>
      <c:legendPos val="r"/>
      <c:layout>
        <c:manualLayout>
          <c:xMode val="edge"/>
          <c:yMode val="edge"/>
          <c:x val="0.3392003198973963"/>
          <c:y val="0.73542338025415732"/>
          <c:w val="0.44965356198802559"/>
          <c:h val="0.20398009950248788"/>
        </c:manualLayout>
      </c:layout>
      <c:spPr>
        <a:noFill/>
        <a:ln w="2523">
          <a:solidFill>
            <a:srgbClr val="000000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95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hPercent val="92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noFill/>
        <a:ln w="12700">
          <a:solidFill>
            <a:srgbClr val="000000"/>
          </a:solidFill>
          <a:prstDash val="solid"/>
        </a:ln>
      </c:spPr>
    </c:sideWall>
    <c:backWall>
      <c:spPr>
        <a:noFill/>
        <a:ln w="12700">
          <a:solidFill>
            <a:srgbClr val="00000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349693251533742"/>
          <c:y val="6.666666666666668E-2"/>
          <c:w val="0.64723926380368324"/>
          <c:h val="0.8458333333333353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Фв-190</c:v>
                </c:pt>
              </c:strCache>
            </c:strRef>
          </c:tx>
          <c:spPr>
            <a:solidFill>
              <a:srgbClr val="4F5763"/>
            </a:solidFill>
            <a:ln w="10018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246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Як-9</c:v>
                </c:pt>
              </c:strCache>
            </c:strRef>
          </c:tx>
          <c:spPr>
            <a:solidFill>
              <a:schemeClr val="accent2"/>
            </a:solidFill>
            <a:ln w="10018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0.10052910052910052"/>
                  <c:y val="2.6143790849673259E-2"/>
                </c:manualLayout>
              </c:layout>
              <c:showVal val="1"/>
            </c:dLbl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Val val="1"/>
          </c:dLbls>
          <c:cat>
            <c:numRef>
              <c:f>Sheet1!$B$1:$E$1</c:f>
              <c:numCache>
                <c:formatCode>General</c:formatCode>
                <c:ptCount val="4"/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390</c:v>
                </c:pt>
              </c:numCache>
            </c:numRef>
          </c:val>
        </c:ser>
        <c:gapDepth val="0"/>
        <c:shape val="box"/>
        <c:axId val="121412992"/>
        <c:axId val="121414784"/>
        <c:axId val="0"/>
      </c:bar3DChart>
      <c:catAx>
        <c:axId val="121412992"/>
        <c:scaling>
          <c:orientation val="minMax"/>
        </c:scaling>
        <c:axPos val="b"/>
        <c:numFmt formatCode="General" sourceLinked="1"/>
        <c:tickLblPos val="low"/>
        <c:spPr>
          <a:ln w="250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3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414784"/>
        <c:crosses val="autoZero"/>
        <c:auto val="1"/>
        <c:lblAlgn val="ctr"/>
        <c:lblOffset val="100"/>
        <c:tickLblSkip val="1"/>
        <c:tickMarkSkip val="1"/>
      </c:catAx>
      <c:valAx>
        <c:axId val="121414784"/>
        <c:scaling>
          <c:orientation val="minMax"/>
        </c:scaling>
        <c:axPos val="l"/>
        <c:majorGridlines>
          <c:spPr>
            <a:ln w="250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50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21412992"/>
        <c:crosses val="autoZero"/>
        <c:crossBetween val="between"/>
      </c:valAx>
      <c:spPr>
        <a:noFill/>
        <a:ln w="20057">
          <a:noFill/>
        </a:ln>
      </c:spPr>
    </c:plotArea>
    <c:legend>
      <c:legendPos val="r"/>
      <c:layout>
        <c:manualLayout>
          <c:xMode val="edge"/>
          <c:yMode val="edge"/>
          <c:x val="0.11010604377999883"/>
          <c:y val="0.80359192586578576"/>
          <c:w val="0.69589717951922681"/>
          <c:h val="0.13597503168797409"/>
        </c:manualLayout>
      </c:layout>
      <c:spPr>
        <a:noFill/>
        <a:ln w="2505">
          <a:solidFill>
            <a:srgbClr val="000000"/>
          </a:solidFill>
          <a:prstDash val="solid"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73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domfactov.com/wp-content/uploads/2014/11/Ivan-Nikitovich-Kozhedub.jpg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domfactov.com/wp-content/uploads/2014/11/Aleksandr-Ivanovich-Pokryishkin.jp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domfactov.com/wp-content/uploads/2014/11/Nikolay-Dmitrievich-Gulaev.jpg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domfactov.com/wp-content/uploads/2014/11/Popkov-Vitaliy-Ivanovich.jpg" TargetMode="External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2" Type="http://schemas.openxmlformats.org/officeDocument/2006/relationships/hyperlink" Target="http://domfactov.com/wp-content/uploads/2014/11/Grigoriy-Andreevich-Rechkalov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domfactov.com/wp-content/uploads/2014/11/Image-722.jpg" TargetMode="External"/><Relationship Id="rId11" Type="http://schemas.openxmlformats.org/officeDocument/2006/relationships/image" Target="../media/image21.jpeg"/><Relationship Id="rId5" Type="http://schemas.openxmlformats.org/officeDocument/2006/relationships/image" Target="../media/image18.jpeg"/><Relationship Id="rId10" Type="http://schemas.openxmlformats.org/officeDocument/2006/relationships/hyperlink" Target="http://domfactov.com/wp-content/uploads/2014/11/Pavel-Mihaylovich-Kamozin.jpg" TargetMode="External"/><Relationship Id="rId4" Type="http://schemas.openxmlformats.org/officeDocument/2006/relationships/hyperlink" Target="http://domfactov.com/wp-content/uploads/2014/11/Georgiy-Dmitrievich-Kostyilev.jpg" TargetMode="External"/><Relationship Id="rId9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respectme.ru/photoblog/65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text=%D1%84%D0%B2-190&amp;noreask=1&amp;img_url=http://www.todo-aviones.com.ar/aleman/fw190/fw190g3.jpg&amp;pos=0&amp;rpt=simage&amp;lr=39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9058" y="3500438"/>
            <a:ext cx="4805338" cy="71438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Роль авиации в победе советской армии в Великой Отечественной войне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572008"/>
            <a:ext cx="4519586" cy="1143000"/>
          </a:xfrm>
        </p:spPr>
        <p:txBody>
          <a:bodyPr>
            <a:no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работы: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Кочетова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Элла Геннадьевна,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Исполнитель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Бриц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Илья, ученик 3 А класса</a:t>
            </a:r>
          </a:p>
          <a:p>
            <a:pPr algn="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500042"/>
            <a:ext cx="8305800" cy="135732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71472" y="285728"/>
            <a:ext cx="73371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Районная научно-практическая конференция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 в будущее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основная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общеобразовательная школа № 2 рабочего поселка Хор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муниципального района имени Лазо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Лидия\Desktop\вторая мировая война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3116"/>
            <a:ext cx="3065135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Лидия\Desktop\вторая мировая война\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429132"/>
            <a:ext cx="571498" cy="1320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Сравнение показателей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1428736"/>
            <a:ext cx="7758138" cy="68579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Максимальная скорость,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км\ч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428596" y="5929330"/>
            <a:ext cx="4929222" cy="6429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+mj-lt"/>
                <a:ea typeface="+mj-ea"/>
                <a:cs typeface="+mj-cs"/>
              </a:rPr>
              <a:t>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5903893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Самыми скоростными оказались Ла-5 и Як -9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12"/>
          <p:cNvGraphicFramePr/>
          <p:nvPr/>
        </p:nvGraphicFramePr>
        <p:xfrm>
          <a:off x="642910" y="1071546"/>
          <a:ext cx="4357718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Объект 4"/>
          <p:cNvGraphicFramePr/>
          <p:nvPr/>
        </p:nvGraphicFramePr>
        <p:xfrm>
          <a:off x="4714876" y="1357298"/>
          <a:ext cx="4143404" cy="4643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Сравнение показателей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758138" cy="685791"/>
          </a:xfrm>
        </p:spPr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Тяговооруженность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ВТ\кг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714348" y="5572140"/>
            <a:ext cx="7643866" cy="6429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Эффективными снова оказались  истребителями Ла-5 и Як-9. </a:t>
            </a: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8" name="Объект 13"/>
          <p:cNvGraphicFramePr/>
          <p:nvPr/>
        </p:nvGraphicFramePr>
        <p:xfrm>
          <a:off x="928662" y="1500174"/>
          <a:ext cx="3786214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Объект 5"/>
          <p:cNvGraphicFramePr/>
          <p:nvPr/>
        </p:nvGraphicFramePr>
        <p:xfrm>
          <a:off x="4857752" y="1571612"/>
          <a:ext cx="3571900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</a:t>
            </a:r>
            <a:r>
              <a:rPr lang="ru-RU" b="1" dirty="0" smtClean="0">
                <a:solidFill>
                  <a:srgbClr val="FF0000"/>
                </a:solidFill>
              </a:rPr>
              <a:t>ё</a:t>
            </a:r>
            <a:r>
              <a:rPr lang="ru-RU" b="1" dirty="0" smtClean="0">
                <a:solidFill>
                  <a:srgbClr val="FF0000"/>
                </a:solidFill>
              </a:rPr>
              <a:t>тчики-асы </a:t>
            </a:r>
            <a:r>
              <a:rPr lang="ru-RU" b="1" dirty="0" smtClean="0">
                <a:solidFill>
                  <a:srgbClr val="FF0000"/>
                </a:solidFill>
              </a:rPr>
              <a:t>– герои Великой Отечественной </a:t>
            </a:r>
            <a:r>
              <a:rPr lang="ru-RU" b="1" dirty="0" smtClean="0">
                <a:solidFill>
                  <a:srgbClr val="FF0000"/>
                </a:solidFill>
              </a:rPr>
              <a:t>войны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2285992"/>
            <a:ext cx="3900486" cy="384017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Иван Никитович </a:t>
            </a:r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Кожедуб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— самый результативный советский летчик-истребитель. За всю свою карьеру он сбил 64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самолета.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Советские летчики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000240"/>
            <a:ext cx="421484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Лётчики-асы – герои Великой Отечественной войны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329114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 Иванович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Покрышкин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считают самым известным асом советской авиации. Уже на второй день войны, он одержал свою первую победу, когда сбил немецкий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Мессершмитт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Он лично сбил 59 самолетов и еще 6 в группе. </a:t>
            </a:r>
          </a:p>
          <a:p>
            <a:pPr algn="ctr"/>
            <a:endParaRPr lang="ru-RU" dirty="0"/>
          </a:p>
        </p:txBody>
      </p:sp>
      <p:pic>
        <p:nvPicPr>
          <p:cNvPr id="5" name="Содержимое 4" descr="Советские летчики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71612"/>
            <a:ext cx="407196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Лётчики-асы – герои Великой Отечественной войны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038600" cy="514353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Николай Дмитриевич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Гулаев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своем первом бою, летчик, без приказа, ночью, взлетел в воздух и сбил немецкий бомбардировщик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Хейнкель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 Конечно, за самовольство ему объявили взыскание, но и представили к награде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Всего сбил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57 самолетов лично и 3 в группе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Советские летчики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00174"/>
            <a:ext cx="3714775" cy="485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Лётчики-асы – герои Великой Отечественной войны</a:t>
            </a:r>
            <a:endParaRPr lang="ru-RU" dirty="0"/>
          </a:p>
        </p:txBody>
      </p:sp>
      <p:pic>
        <p:nvPicPr>
          <p:cNvPr id="5" name="Содержимое 4" descr="Советские летчики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736"/>
            <a:ext cx="2714643" cy="207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86446" y="3286124"/>
            <a:ext cx="2857520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 </a:t>
            </a:r>
            <a:r>
              <a:rPr lang="ru-RU" sz="2800" b="1" dirty="0" err="1" smtClean="0">
                <a:solidFill>
                  <a:schemeClr val="tx1"/>
                </a:solidFill>
              </a:rPr>
              <a:t>Костылев</a:t>
            </a:r>
            <a:r>
              <a:rPr lang="ru-RU" sz="2800" b="1" dirty="0" smtClean="0">
                <a:solidFill>
                  <a:schemeClr val="tx1"/>
                </a:solidFill>
              </a:rPr>
              <a:t> Г.Д.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Советские летчики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357298"/>
            <a:ext cx="278608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34" y="3571876"/>
            <a:ext cx="228601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err="1" smtClean="0">
                <a:solidFill>
                  <a:schemeClr val="tx1"/>
                </a:solidFill>
              </a:rPr>
              <a:t>Речкалов</a:t>
            </a:r>
            <a:r>
              <a:rPr lang="ru-RU" sz="2800" b="1" dirty="0" smtClean="0">
                <a:solidFill>
                  <a:schemeClr val="tx1"/>
                </a:solidFill>
              </a:rPr>
              <a:t> Г.А.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4357694"/>
            <a:ext cx="257176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Камозин</a:t>
            </a:r>
            <a:r>
              <a:rPr lang="ru-RU" sz="2800" b="1" dirty="0" smtClean="0">
                <a:solidFill>
                  <a:schemeClr val="tx1"/>
                </a:solidFill>
              </a:rPr>
              <a:t>  П. М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" name="Рисунок 9" descr="Советские летчики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4286256"/>
            <a:ext cx="185738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Советские летчики">
            <a:hlinkClick r:id="rId8"/>
          </p:cNvPr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0760" y="4071942"/>
            <a:ext cx="26432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857488" y="5786454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Маресьев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А. П.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072198" y="6000768"/>
            <a:ext cx="228601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 </a:t>
            </a:r>
            <a:r>
              <a:rPr lang="ru-RU" sz="2800" b="1" dirty="0" smtClean="0">
                <a:solidFill>
                  <a:schemeClr val="tx1"/>
                </a:solidFill>
              </a:rPr>
              <a:t>Попков </a:t>
            </a:r>
            <a:r>
              <a:rPr lang="ru-RU" sz="2800" b="1" dirty="0" smtClean="0">
                <a:solidFill>
                  <a:schemeClr val="tx1"/>
                </a:solidFill>
              </a:rPr>
              <a:t>В. 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4" name="Рисунок 13" descr="Советские летчики">
            <a:hlinkClick r:id="rId10"/>
          </p:cNvPr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3643306" y="1785926"/>
            <a:ext cx="1571636" cy="2495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8e3381dd12b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5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Виды самолетов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52119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Военные: истребители, перехватчики, ракетоносцы и т.д..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2881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Гражданские: пассажирские, почтовые, пожарные и т.д.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upload.wikimedia.org/wikipedia/commons/thumb/b/b6/F-22_Raptor.JPG/300px-F-22_Rapto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00306"/>
            <a:ext cx="328614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pload.wikimedia.org/wikipedia/commons/thumb/1/1a/Tu-142-1986.jpg/250px-Tu-142-198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714884"/>
            <a:ext cx="314327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ubana Tupolev Tu-204-100E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428868"/>
            <a:ext cx="321471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q\Desktop\plane_1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4572008"/>
            <a:ext cx="328614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Результаты опроса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1357299"/>
          <a:ext cx="8501121" cy="4909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30449"/>
                <a:gridCol w="1028365"/>
                <a:gridCol w="907046"/>
                <a:gridCol w="843784"/>
                <a:gridCol w="991477"/>
              </a:tblGrid>
              <a:tr h="708462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ВОПРОСЫ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(27 чел.)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РОДИТЕЛИ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 чел)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02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         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ДА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НЕТ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389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  </a:t>
                      </a:r>
                      <a:r>
                        <a:rPr lang="ru-RU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знаете, что за знаменательная дата - 12 августа?  </a:t>
                      </a: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 чел. 0%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 чел. 74% 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чел.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35%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 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64%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01493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Знаете</a:t>
                      </a:r>
                      <a:r>
                        <a:rPr lang="ru-RU" sz="16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ли вы,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чьи самолеты были мощнее, фашистские или советские в период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Великой</a:t>
                      </a:r>
                      <a:r>
                        <a:rPr lang="ru-RU" sz="16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Отечественной </a:t>
                      </a:r>
                      <a:r>
                        <a:rPr lang="ru-RU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войны?                                </a:t>
                      </a: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 чел.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 чел. 47%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52,9%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71713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Знаете ли вы, у </a:t>
                      </a:r>
                      <a:r>
                        <a:rPr lang="ru-RU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кого самолетов было больше: у фашисткой армии или у  советской?</a:t>
                      </a: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 чел. 55,5%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 чел.  52%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13179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Знаете</a:t>
                      </a:r>
                      <a:r>
                        <a:rPr lang="ru-RU" sz="16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ли вы,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другие </a:t>
                      </a:r>
                      <a:r>
                        <a:rPr lang="ru-RU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факторы, которые  повлияли на исход </a:t>
                      </a:r>
                      <a:r>
                        <a:rPr lang="ru-RU" sz="1600" b="1" kern="12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Великой Отечественной  войны</a:t>
                      </a:r>
                      <a:r>
                        <a:rPr lang="ru-RU" sz="1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</a:t>
                      </a: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чел. 33%</a:t>
                      </a:r>
                      <a:endParaRPr lang="ru-RU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24чел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1270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 чел 70,5%.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</a:t>
                      </a:r>
                      <a:r>
                        <a:rPr lang="ru-RU" sz="16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чел.  </a:t>
                      </a:r>
                      <a:endParaRPr lang="ru-RU" sz="1600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29%</a:t>
                      </a:r>
                      <a:endParaRPr lang="ru-RU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Autofit/>
          </a:bodyPr>
          <a:lstStyle/>
          <a:p>
            <a:pPr algn="just"/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500" b="1" i="1" dirty="0" smtClean="0">
                <a:latin typeface="Times New Roman" pitchFamily="18" charset="0"/>
                <a:cs typeface="Times New Roman" pitchFamily="18" charset="0"/>
              </a:rPr>
              <a:t>Победе в Великой Отечественной войне способствовали боеспособность самолетов,  а также их количество.</a:t>
            </a:r>
            <a:endParaRPr lang="ru-RU" sz="2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 fontScale="77500" lnSpcReduction="20000"/>
          </a:bodyPr>
          <a:lstStyle/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Цель исследования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проверить выдвинутую гипотезу.</a:t>
            </a:r>
          </a:p>
          <a:p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изучить, какие самолёты участвовали в Великой Отечественной войне;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сравнить некоторые технические показатели советских и фашистских самолетов;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изучить информацию о летчиках, участвовавших в Великой Отечественной войне;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создать презентацию, распространить материал на уровне школы, района через участие в научно-практической конференции, а также через сайт школы.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Советские самолёты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Ту-2                                                       Як-1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Ил-2                                                                                                                      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Основной советский штурмовик Ил-2 (наши называли его &quot;Горбатым&quot; и &quot;Летающим танком&quot;, а немцы - «Мясником»). Применялся  на небольших высотах, притягивая к себе огонь не только вражеской зенитной артиллерии, но и стрелкового оружия пехоты. До 1943 г. звание Героя Советского Союза присваивалось за 30 боевых вылетов на Ил-2.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4500570"/>
            <a:ext cx="2857520" cy="207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Yakovlev, Yak-1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214554"/>
            <a:ext cx="240030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airwar.ru/image/i/bww2/tu2-i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214554"/>
            <a:ext cx="33813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Динамика производства самолётов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428736"/>
          <a:ext cx="4286312" cy="5110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050"/>
                <a:gridCol w="519553"/>
                <a:gridCol w="519553"/>
                <a:gridCol w="519553"/>
                <a:gridCol w="519553"/>
                <a:gridCol w="584497"/>
                <a:gridCol w="519553"/>
              </a:tblGrid>
              <a:tr h="777799"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Динамика производства самолётов для Советских ВВС в период с 22.06.1941г. по 09.05.1945г.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209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Тип самолётов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 22.06.1941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1942г.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1943г.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1944г.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по 9.05.1945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58603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Истребители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3941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9490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14275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16346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6635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50687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5361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Штурмовики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1061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7634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11254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10297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3664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33930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5460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Бомбардировщики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1891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2578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2672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3165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1597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11903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98599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По-2 (ночн. бомбард.)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1009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2130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2812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4382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1585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11918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164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ИТОГО (без По-2)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6893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19722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28201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29808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11896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96520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72067" y="1428736"/>
          <a:ext cx="3857651" cy="5072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62"/>
                <a:gridCol w="571499"/>
                <a:gridCol w="571499"/>
                <a:gridCol w="571499"/>
                <a:gridCol w="583406"/>
                <a:gridCol w="488186"/>
              </a:tblGrid>
              <a:tr h="726402"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Динамика производства самолётов в Германии</a:t>
                      </a:r>
                      <a:b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период 1941-1944 гг.</a:t>
                      </a:r>
                      <a:endParaRPr lang="ru-RU" sz="11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51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Тип самолётов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1941г.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1942г.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1943г.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1944г.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136016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Истребители (дневные и ночные)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2964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4908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10187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23805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41864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4254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Штурмовики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696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1092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2817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4971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9576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7282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Бомбардировщики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3456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4428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5019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2596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15499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53393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Разведчики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1070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980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1030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1535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4615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427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8186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11408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19053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32907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71554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Истребители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?id=423366450-04-72&amp;n=21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71612"/>
            <a:ext cx="3643338" cy="14287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3143248"/>
            <a:ext cx="8143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Немецкие:       Фв-190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Ме-109, 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643578"/>
            <a:ext cx="807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Советские:     Ла-5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Як-9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www.airwar.ru/image/idop/fww2/yak9/yak9-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143380"/>
            <a:ext cx="2758964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оветский истребитель Ла-5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357694"/>
            <a:ext cx="342902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vspomniv.ru/userfiles/me_109_0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1500174"/>
            <a:ext cx="314327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Сравнение показателей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57742" cy="4525963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Максимальная высота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10"/>
          <p:cNvGraphicFramePr/>
          <p:nvPr/>
        </p:nvGraphicFramePr>
        <p:xfrm>
          <a:off x="571472" y="785794"/>
          <a:ext cx="4000528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2"/>
          <p:cNvGraphicFramePr>
            <a:graphicFrameLocks noGrp="1"/>
          </p:cNvGraphicFramePr>
          <p:nvPr>
            <p:ph sz="half" idx="2"/>
          </p:nvPr>
        </p:nvGraphicFramePr>
        <p:xfrm>
          <a:off x="4572000" y="928670"/>
          <a:ext cx="403860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Заголовок 3"/>
          <p:cNvSpPr txBox="1">
            <a:spLocks/>
          </p:cNvSpPr>
          <p:nvPr/>
        </p:nvSpPr>
        <p:spPr>
          <a:xfrm>
            <a:off x="428596" y="5929330"/>
            <a:ext cx="4929222" cy="6429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Выше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поднимается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небо Ла-5 , Як-9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+mj-lt"/>
                <a:ea typeface="+mj-ea"/>
                <a:cs typeface="+mj-cs"/>
              </a:rPr>
              <a:t>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Сравнение показателей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757742" cy="4525963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Дальность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полёта,км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428596" y="5929330"/>
            <a:ext cx="4929222" cy="6429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+mj-lt"/>
                <a:ea typeface="+mj-ea"/>
                <a:cs typeface="+mj-cs"/>
              </a:rPr>
              <a:t> 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5857892"/>
            <a:ext cx="7072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Лучший результат  у советского истребителя Ла-5 и Як-9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Объект 11"/>
          <p:cNvGraphicFramePr/>
          <p:nvPr/>
        </p:nvGraphicFramePr>
        <p:xfrm>
          <a:off x="857224" y="2214554"/>
          <a:ext cx="3500462" cy="3429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Объект 3"/>
          <p:cNvGraphicFramePr/>
          <p:nvPr/>
        </p:nvGraphicFramePr>
        <p:xfrm>
          <a:off x="5214942" y="1500174"/>
          <a:ext cx="3500462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619</Words>
  <PresentationFormat>Экран (4:3)</PresentationFormat>
  <Paragraphs>187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Роль авиации в победе советской армии в Великой Отечественной войне </vt:lpstr>
      <vt:lpstr>Виды самолетов</vt:lpstr>
      <vt:lpstr>Результаты опроса</vt:lpstr>
      <vt:lpstr>Гипотеза: Победе в Великой Отечественной войне способствовали боеспособность самолетов,  а также их количество.</vt:lpstr>
      <vt:lpstr>Советские самолёты</vt:lpstr>
      <vt:lpstr>Динамика производства самолётов</vt:lpstr>
      <vt:lpstr>Истребители </vt:lpstr>
      <vt:lpstr>Сравнение показателей</vt:lpstr>
      <vt:lpstr>Сравнение показателей</vt:lpstr>
      <vt:lpstr>Сравнение показателей</vt:lpstr>
      <vt:lpstr>Сравнение показателей</vt:lpstr>
      <vt:lpstr>Лётчики-асы – герои Великой Отечественной войны </vt:lpstr>
      <vt:lpstr>Лётчики-асы – герои Великой Отечественной войны</vt:lpstr>
      <vt:lpstr>Лётчики-асы – герои Великой Отечественной войны</vt:lpstr>
      <vt:lpstr>Лётчики-асы – герои Великой Отечественной войны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</cp:revision>
  <dcterms:created xsi:type="dcterms:W3CDTF">2015-03-22T08:40:38Z</dcterms:created>
  <dcterms:modified xsi:type="dcterms:W3CDTF">2015-03-23T10:04:59Z</dcterms:modified>
</cp:coreProperties>
</file>