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71" r:id="rId4"/>
    <p:sldId id="272" r:id="rId5"/>
    <p:sldId id="263" r:id="rId6"/>
    <p:sldId id="261" r:id="rId7"/>
    <p:sldId id="264" r:id="rId8"/>
    <p:sldId id="262" r:id="rId9"/>
    <p:sldId id="265" r:id="rId10"/>
    <p:sldId id="266"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10.02.2015</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10.02.2015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10.02.2015</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10.02.2015</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10.02.2015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10.02.2015</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http://avtonovostidnya.ru/wp-content/uploads/2014/05/Doroga-na-solnechnyih-e%60lementah-300x225.jp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2996952"/>
            <a:ext cx="8458200" cy="1470025"/>
          </a:xfrm>
        </p:spPr>
        <p:txBody>
          <a:bodyPr>
            <a:normAutofit fontScale="90000"/>
          </a:bodyPr>
          <a:lstStyle/>
          <a:p>
            <a:pPr algn="ctr"/>
            <a:r>
              <a:rPr lang="ru-RU" sz="4000" b="1" dirty="0" smtClean="0">
                <a:latin typeface="Times New Roman" pitchFamily="18" charset="0"/>
                <a:cs typeface="Times New Roman" pitchFamily="18" charset="0"/>
              </a:rPr>
              <a:t>Конкурс</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проектов технического моделирования и конструирования</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«От идеи до воплощения»</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Проект модели</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«Солнечная батарея»</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908720"/>
            <a:ext cx="5482952" cy="1066800"/>
          </a:xfrm>
        </p:spPr>
        <p:txBody>
          <a:bodyPr>
            <a:normAutofit fontScale="90000"/>
          </a:bodyPr>
          <a:lstStyle/>
          <a:p>
            <a:pPr lvl="0" algn="ctr"/>
            <a:r>
              <a:rPr lang="ru-RU" b="1" dirty="0" smtClean="0">
                <a:latin typeface="Times New Roman" pitchFamily="18" charset="0"/>
                <a:cs typeface="Times New Roman" pitchFamily="18" charset="0"/>
              </a:rPr>
              <a:t>Примеры</a:t>
            </a:r>
            <a:r>
              <a:rPr lang="ru-RU" dirty="0" smtClean="0"/>
              <a:t/>
            </a:r>
            <a:br>
              <a:rPr lang="ru-RU" dirty="0" smtClean="0"/>
            </a:br>
            <a:endParaRPr lang="ru-RU" dirty="0"/>
          </a:p>
        </p:txBody>
      </p:sp>
      <p:pic>
        <p:nvPicPr>
          <p:cNvPr id="3074" name="Рисунок 19" descr="https://upload.wikimedia.org/wikipedia/commons/thumb/4/4c/Helios_in_flight.jpg/1280px-Helios_in_flight.jpg"/>
          <p:cNvPicPr>
            <a:picLocks noChangeAspect="1" noChangeArrowheads="1"/>
          </p:cNvPicPr>
          <p:nvPr/>
        </p:nvPicPr>
        <p:blipFill>
          <a:blip r:embed="rId2" cstate="print"/>
          <a:srcRect/>
          <a:stretch>
            <a:fillRect/>
          </a:stretch>
        </p:blipFill>
        <p:spPr bwMode="auto">
          <a:xfrm>
            <a:off x="1619672" y="1916832"/>
            <a:ext cx="5362575" cy="3524250"/>
          </a:xfrm>
          <a:prstGeom prst="rect">
            <a:avLst/>
          </a:prstGeom>
          <a:noFill/>
          <a:ln w="9525">
            <a:noFill/>
            <a:miter lim="800000"/>
            <a:headEnd/>
            <a:tailEnd/>
          </a:ln>
        </p:spPr>
      </p:pic>
      <p:sp>
        <p:nvSpPr>
          <p:cNvPr id="5" name="Прямоугольник 4"/>
          <p:cNvSpPr/>
          <p:nvPr/>
        </p:nvSpPr>
        <p:spPr>
          <a:xfrm>
            <a:off x="2915816" y="5589240"/>
            <a:ext cx="2981457" cy="369332"/>
          </a:xfrm>
          <a:prstGeom prst="rect">
            <a:avLst/>
          </a:prstGeom>
        </p:spPr>
        <p:txBody>
          <a:bodyPr wrap="none">
            <a:spAutoFit/>
          </a:bodyPr>
          <a:lstStyle/>
          <a:p>
            <a:r>
              <a:rPr lang="ru-RU" dirty="0" smtClean="0">
                <a:latin typeface="Times New Roman" pitchFamily="18" charset="0"/>
                <a:cs typeface="Times New Roman" pitchFamily="18" charset="0"/>
              </a:rPr>
              <a:t>Беспилотный самолёт </a:t>
            </a:r>
            <a:r>
              <a:rPr lang="en-US" dirty="0" smtClean="0">
                <a:latin typeface="Times New Roman" pitchFamily="18" charset="0"/>
                <a:cs typeface="Times New Roman" pitchFamily="18" charset="0"/>
              </a:rPr>
              <a:t>Helios</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1" descr="Саузен кросс"/>
          <p:cNvPicPr>
            <a:picLocks noChangeAspect="1" noChangeArrowheads="1"/>
          </p:cNvPicPr>
          <p:nvPr/>
        </p:nvPicPr>
        <p:blipFill>
          <a:blip r:embed="rId2" cstate="print"/>
          <a:srcRect/>
          <a:stretch>
            <a:fillRect/>
          </a:stretch>
        </p:blipFill>
        <p:spPr bwMode="auto">
          <a:xfrm>
            <a:off x="611560" y="1844824"/>
            <a:ext cx="3650755" cy="2088232"/>
          </a:xfrm>
          <a:prstGeom prst="rect">
            <a:avLst/>
          </a:prstGeom>
          <a:noFill/>
          <a:ln w="9525">
            <a:noFill/>
            <a:miter lim="800000"/>
            <a:headEnd/>
            <a:tailEnd/>
          </a:ln>
        </p:spPr>
      </p:pic>
      <p:sp>
        <p:nvSpPr>
          <p:cNvPr id="5" name="Прямоугольник 4"/>
          <p:cNvSpPr/>
          <p:nvPr/>
        </p:nvSpPr>
        <p:spPr>
          <a:xfrm>
            <a:off x="1331640" y="4221088"/>
            <a:ext cx="1971565" cy="369332"/>
          </a:xfrm>
          <a:prstGeom prst="rect">
            <a:avLst/>
          </a:prstGeom>
        </p:spPr>
        <p:txBody>
          <a:bodyPr wrap="none">
            <a:spAutoFit/>
          </a:bodyPr>
          <a:lstStyle/>
          <a:p>
            <a:r>
              <a:rPr lang="ru-RU" dirty="0" smtClean="0">
                <a:latin typeface="Times New Roman" pitchFamily="18" charset="0"/>
                <a:cs typeface="Times New Roman" pitchFamily="18" charset="0"/>
              </a:rPr>
              <a:t>«Солнечное авто»</a:t>
            </a:r>
            <a:endParaRPr lang="ru-RU" dirty="0">
              <a:latin typeface="Times New Roman" pitchFamily="18" charset="0"/>
              <a:cs typeface="Times New Roman" pitchFamily="18" charset="0"/>
            </a:endParaRPr>
          </a:p>
        </p:txBody>
      </p:sp>
      <p:pic>
        <p:nvPicPr>
          <p:cNvPr id="4099" name="Picture 3" descr="Дорога на солнечных элементах"/>
          <p:cNvPicPr>
            <a:picLocks noChangeAspect="1" noChangeArrowheads="1"/>
          </p:cNvPicPr>
          <p:nvPr/>
        </p:nvPicPr>
        <p:blipFill>
          <a:blip r:embed="rId3" r:link="rId4" cstate="print"/>
          <a:srcRect/>
          <a:stretch>
            <a:fillRect/>
          </a:stretch>
        </p:blipFill>
        <p:spPr bwMode="auto">
          <a:xfrm>
            <a:off x="4499992" y="1340768"/>
            <a:ext cx="3936437" cy="2952328"/>
          </a:xfrm>
          <a:prstGeom prst="rect">
            <a:avLst/>
          </a:prstGeom>
          <a:noFill/>
          <a:ln w="9525">
            <a:noFill/>
            <a:miter lim="800000"/>
            <a:headEnd/>
            <a:tailEnd/>
          </a:ln>
        </p:spPr>
      </p:pic>
      <p:sp>
        <p:nvSpPr>
          <p:cNvPr id="7" name="Прямоугольник 6"/>
          <p:cNvSpPr/>
          <p:nvPr/>
        </p:nvSpPr>
        <p:spPr>
          <a:xfrm>
            <a:off x="4860032" y="4437112"/>
            <a:ext cx="3351687" cy="369332"/>
          </a:xfrm>
          <a:prstGeom prst="rect">
            <a:avLst/>
          </a:prstGeom>
        </p:spPr>
        <p:txBody>
          <a:bodyPr wrap="none">
            <a:spAutoFit/>
          </a:bodyPr>
          <a:lstStyle/>
          <a:p>
            <a:r>
              <a:rPr lang="ru-RU" dirty="0" smtClean="0">
                <a:latin typeface="Times New Roman" pitchFamily="18" charset="0"/>
                <a:cs typeface="Times New Roman" pitchFamily="18" charset="0"/>
              </a:rPr>
              <a:t>Дорога на солнечных элементах</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764704"/>
            <a:ext cx="7293496" cy="1066800"/>
          </a:xfrm>
        </p:spPr>
        <p:txBody>
          <a:bodyPr/>
          <a:lstStyle/>
          <a:p>
            <a:pPr algn="ctr"/>
            <a:r>
              <a:rPr lang="ru-RU" b="1" dirty="0" smtClean="0">
                <a:latin typeface="Times New Roman" pitchFamily="18" charset="0"/>
                <a:cs typeface="Times New Roman" pitchFamily="18" charset="0"/>
              </a:rPr>
              <a:t>Вывод</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00201"/>
            <a:ext cx="8229600" cy="4277072"/>
          </a:xfrm>
        </p:spPr>
        <p:txBody>
          <a:bodyPr>
            <a:normAutofit/>
          </a:bodyPr>
          <a:lstStyle/>
          <a:p>
            <a:pPr>
              <a:buNone/>
            </a:pPr>
            <a:r>
              <a:rPr lang="ru-RU" sz="2400" dirty="0" smtClean="0">
                <a:latin typeface="Times New Roman" pitchFamily="18" charset="0"/>
                <a:cs typeface="Times New Roman" pitchFamily="18" charset="0"/>
              </a:rPr>
              <a:t>    Таким образом, мы видим, что солнечные батареи могут использоваться во многих отраслях производства, не нанося значительного вреда экологии. Конечно, аппараты, работающие на солнечных батареях не столь мощны, как работающие на топливе, но наука не стоит на месте, и мы верим, что в ближайшее время придёт эпоха экологически чистого транспорта, и наша планета сможет полностью восстановиться после разрушительного воздействия химических, атомных и других отходов.</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229600" cy="1143000"/>
          </a:xfrm>
        </p:spPr>
        <p:txBody>
          <a:bodyPr>
            <a:normAutofit fontScale="90000"/>
          </a:bodyPr>
          <a:lstStyle/>
          <a:p>
            <a:pPr lvl="0"/>
            <a:r>
              <a:rPr lang="ru-RU" sz="4000" b="1" dirty="0" smtClean="0">
                <a:latin typeface="Times New Roman" pitchFamily="18" charset="0"/>
                <a:cs typeface="Times New Roman" pitchFamily="18" charset="0"/>
              </a:rPr>
              <a:t>Список литературы и </a:t>
            </a:r>
            <a:r>
              <a:rPr lang="ru-RU" sz="4000" b="1" dirty="0" err="1" smtClean="0">
                <a:latin typeface="Times New Roman" pitchFamily="18" charset="0"/>
                <a:cs typeface="Times New Roman" pitchFamily="18" charset="0"/>
              </a:rPr>
              <a:t>Интернет-источников</a:t>
            </a:r>
            <a:r>
              <a:rPr lang="ru-RU" sz="4000" b="1" dirty="0" smtClean="0">
                <a:latin typeface="Times New Roman" pitchFamily="18" charset="0"/>
                <a:cs typeface="Times New Roman" pitchFamily="18" charset="0"/>
              </a:rPr>
              <a:t>:</a:t>
            </a:r>
            <a:r>
              <a:rPr lang="ru-RU" dirty="0" smtClean="0"/>
              <a:t/>
            </a:r>
            <a:br>
              <a:rPr lang="ru-RU" dirty="0" smtClean="0"/>
            </a:br>
            <a:endParaRPr lang="ru-RU" dirty="0"/>
          </a:p>
        </p:txBody>
      </p:sp>
      <p:sp>
        <p:nvSpPr>
          <p:cNvPr id="3" name="Содержимое 2"/>
          <p:cNvSpPr>
            <a:spLocks noGrp="1"/>
          </p:cNvSpPr>
          <p:nvPr>
            <p:ph idx="1"/>
          </p:nvPr>
        </p:nvSpPr>
        <p:spPr>
          <a:xfrm>
            <a:off x="467544" y="2132856"/>
            <a:ext cx="8229600" cy="2260847"/>
          </a:xfrm>
        </p:spPr>
        <p:txBody>
          <a:bodyPr>
            <a:normAutofit fontScale="77500" lnSpcReduction="20000"/>
          </a:bodyPr>
          <a:lstStyle/>
          <a:p>
            <a:r>
              <a:rPr lang="en-US" sz="2600" dirty="0" smtClean="0">
                <a:latin typeface="Times New Roman" pitchFamily="18" charset="0"/>
                <a:cs typeface="Times New Roman" pitchFamily="18" charset="0"/>
              </a:rPr>
              <a:t>1)neo-energy.ru/</a:t>
            </a:r>
            <a:r>
              <a:rPr lang="en-US" sz="2600" dirty="0" err="1" smtClean="0">
                <a:latin typeface="Times New Roman" pitchFamily="18" charset="0"/>
                <a:cs typeface="Times New Roman" pitchFamily="18" charset="0"/>
              </a:rPr>
              <a:t>publ</a:t>
            </a:r>
            <a:r>
              <a:rPr lang="en-US" sz="2600" dirty="0" smtClean="0">
                <a:latin typeface="Times New Roman" pitchFamily="18" charset="0"/>
                <a:cs typeface="Times New Roman" pitchFamily="18" charset="0"/>
              </a:rPr>
              <a:t>/</a:t>
            </a:r>
            <a:r>
              <a:rPr lang="en-US" sz="2600" dirty="0" err="1" smtClean="0">
                <a:latin typeface="Times New Roman" pitchFamily="18" charset="0"/>
                <a:cs typeface="Times New Roman" pitchFamily="18" charset="0"/>
              </a:rPr>
              <a:t>ehlektromobili</a:t>
            </a:r>
            <a:r>
              <a:rPr lang="en-US" sz="2600" dirty="0" smtClean="0">
                <a:latin typeface="Times New Roman" pitchFamily="18" charset="0"/>
                <a:cs typeface="Times New Roman" pitchFamily="18" charset="0"/>
              </a:rPr>
              <a:t>/</a:t>
            </a:r>
            <a:r>
              <a:rPr lang="en-US" sz="2600" dirty="0" err="1" smtClean="0">
                <a:latin typeface="Times New Roman" pitchFamily="18" charset="0"/>
                <a:cs typeface="Times New Roman" pitchFamily="18" charset="0"/>
              </a:rPr>
              <a:t>ehlektromobil_na_solnechnykh_batarejakh</a:t>
            </a:r>
            <a:r>
              <a:rPr lang="en-US" sz="2600" dirty="0" smtClean="0">
                <a:latin typeface="Times New Roman" pitchFamily="18" charset="0"/>
                <a:cs typeface="Times New Roman" pitchFamily="18" charset="0"/>
              </a:rPr>
              <a:t>/4-1-0-76</a:t>
            </a:r>
            <a:endParaRPr lang="ru-RU" sz="2600" dirty="0" smtClean="0">
              <a:latin typeface="Times New Roman" pitchFamily="18" charset="0"/>
              <a:cs typeface="Times New Roman" pitchFamily="18" charset="0"/>
            </a:endParaRPr>
          </a:p>
          <a:p>
            <a:r>
              <a:rPr lang="en-US" sz="2600" dirty="0" smtClean="0">
                <a:latin typeface="Times New Roman" pitchFamily="18" charset="0"/>
                <a:cs typeface="Times New Roman" pitchFamily="18" charset="0"/>
              </a:rPr>
              <a:t>2)ru.wikipedia.org/wiki/</a:t>
            </a:r>
            <a:r>
              <a:rPr lang="ru-RU" sz="2600" dirty="0" smtClean="0">
                <a:latin typeface="Times New Roman" pitchFamily="18" charset="0"/>
                <a:cs typeface="Times New Roman" pitchFamily="18" charset="0"/>
              </a:rPr>
              <a:t>Солнечная</a:t>
            </a:r>
            <a:r>
              <a:rPr lang="en-US" sz="2600" dirty="0" smtClean="0">
                <a:latin typeface="Times New Roman" pitchFamily="18" charset="0"/>
                <a:cs typeface="Times New Roman" pitchFamily="18" charset="0"/>
              </a:rPr>
              <a:t>_</a:t>
            </a:r>
            <a:r>
              <a:rPr lang="ru-RU" sz="2600" dirty="0" smtClean="0">
                <a:latin typeface="Times New Roman" pitchFamily="18" charset="0"/>
                <a:cs typeface="Times New Roman" pitchFamily="18" charset="0"/>
              </a:rPr>
              <a:t>батарея</a:t>
            </a:r>
          </a:p>
          <a:p>
            <a:r>
              <a:rPr lang="en-US" sz="2600" dirty="0" smtClean="0">
                <a:latin typeface="Times New Roman" pitchFamily="18" charset="0"/>
                <a:cs typeface="Times New Roman" pitchFamily="18" charset="0"/>
              </a:rPr>
              <a:t>3)ru.m.wikipedia.org/wiki/</a:t>
            </a:r>
            <a:r>
              <a:rPr lang="en-US" sz="2600" dirty="0" err="1" smtClean="0">
                <a:latin typeface="Times New Roman" pitchFamily="18" charset="0"/>
                <a:cs typeface="Times New Roman" pitchFamily="18" charset="0"/>
              </a:rPr>
              <a:t>NASA_Pathfinder</a:t>
            </a:r>
            <a:endParaRPr lang="ru-RU" sz="2600" dirty="0" smtClean="0">
              <a:latin typeface="Times New Roman" pitchFamily="18" charset="0"/>
              <a:cs typeface="Times New Roman" pitchFamily="18" charset="0"/>
            </a:endParaRPr>
          </a:p>
          <a:p>
            <a:r>
              <a:rPr lang="en-US" sz="2600" dirty="0" smtClean="0">
                <a:latin typeface="Times New Roman" pitchFamily="18" charset="0"/>
                <a:cs typeface="Times New Roman" pitchFamily="18" charset="0"/>
              </a:rPr>
              <a:t>4)http://avtonovostidnya.ru/dorogi/uchenyie-razrabatyivayut-dorogi-na-solnechnyih-elementah</a:t>
            </a:r>
            <a:endParaRPr lang="ru-RU" sz="2600" dirty="0" smtClean="0">
              <a:latin typeface="Times New Roman" pitchFamily="18" charset="0"/>
              <a:cs typeface="Times New Roman" pitchFamily="18" charset="0"/>
            </a:endParaRPr>
          </a:p>
          <a:p>
            <a:r>
              <a:rPr lang="ru-RU" sz="2600" dirty="0" smtClean="0">
                <a:latin typeface="Times New Roman" pitchFamily="18" charset="0"/>
                <a:cs typeface="Times New Roman" pitchFamily="18" charset="0"/>
              </a:rPr>
              <a:t>5)книга </a:t>
            </a:r>
            <a:r>
              <a:rPr lang="ru-RU" sz="2600" dirty="0" err="1" smtClean="0">
                <a:latin typeface="Times New Roman" pitchFamily="18" charset="0"/>
                <a:cs typeface="Times New Roman" pitchFamily="18" charset="0"/>
              </a:rPr>
              <a:t>Джесси</a:t>
            </a:r>
            <a:r>
              <a:rPr lang="ru-RU" sz="2600" dirty="0" smtClean="0">
                <a:latin typeface="Times New Roman" pitchFamily="18" charset="0"/>
                <a:cs typeface="Times New Roman" pitchFamily="18" charset="0"/>
              </a:rPr>
              <a:t> Рассел « Солнечная батарея»</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132856"/>
            <a:ext cx="8229600" cy="1066800"/>
          </a:xfrm>
        </p:spPr>
        <p:txBody>
          <a:bodyPr/>
          <a:lstStyle/>
          <a:p>
            <a:pPr algn="ctr"/>
            <a:r>
              <a:rPr lang="ru-RU" b="1" dirty="0" smtClean="0">
                <a:latin typeface="Times New Roman" pitchFamily="18" charset="0"/>
                <a:cs typeface="Times New Roman" pitchFamily="18" charset="0"/>
              </a:rPr>
              <a:t>Спасибо за внимание!</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24744"/>
            <a:ext cx="7643192" cy="1066800"/>
          </a:xfrm>
        </p:spPr>
        <p:txBody>
          <a:bodyPr>
            <a:normAutofit fontScale="90000"/>
          </a:bodyPr>
          <a:lstStyle/>
          <a:p>
            <a:pPr algn="ctr"/>
            <a:r>
              <a:rPr lang="ru-RU" b="1" dirty="0" smtClean="0"/>
              <a:t> </a:t>
            </a:r>
            <a:r>
              <a:rPr lang="ru-RU" b="1" dirty="0" smtClean="0">
                <a:latin typeface="Times New Roman" pitchFamily="18" charset="0"/>
                <a:cs typeface="Times New Roman" pitchFamily="18" charset="0"/>
              </a:rPr>
              <a:t>Содержание</a:t>
            </a: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pPr lvl="0"/>
            <a:r>
              <a:rPr lang="ru-RU" sz="2000" dirty="0" smtClean="0">
                <a:latin typeface="Times New Roman" pitchFamily="18" charset="0"/>
                <a:cs typeface="Times New Roman" pitchFamily="18" charset="0"/>
              </a:rPr>
              <a:t>Описание принципа работы.</a:t>
            </a:r>
          </a:p>
          <a:p>
            <a:pPr lvl="0"/>
            <a:r>
              <a:rPr lang="ru-RU" sz="2000" dirty="0" smtClean="0">
                <a:latin typeface="Times New Roman" pitchFamily="18" charset="0"/>
                <a:cs typeface="Times New Roman" pitchFamily="18" charset="0"/>
              </a:rPr>
              <a:t>Этапы работы.</a:t>
            </a:r>
          </a:p>
          <a:p>
            <a:pPr lvl="0"/>
            <a:r>
              <a:rPr lang="ru-RU" sz="2000" dirty="0" smtClean="0">
                <a:latin typeface="Times New Roman" pitchFamily="18" charset="0"/>
                <a:cs typeface="Times New Roman" pitchFamily="18" charset="0"/>
              </a:rPr>
              <a:t>Достоинства и недостатки.</a:t>
            </a:r>
          </a:p>
          <a:p>
            <a:pPr lvl="0"/>
            <a:r>
              <a:rPr lang="ru-RU" sz="2000" dirty="0" smtClean="0">
                <a:latin typeface="Times New Roman" pitchFamily="18" charset="0"/>
                <a:cs typeface="Times New Roman" pitchFamily="18" charset="0"/>
              </a:rPr>
              <a:t>Примеры.</a:t>
            </a:r>
          </a:p>
          <a:p>
            <a:pPr lvl="0"/>
            <a:r>
              <a:rPr lang="ru-RU" sz="2000" dirty="0" smtClean="0">
                <a:latin typeface="Times New Roman" pitchFamily="18" charset="0"/>
                <a:cs typeface="Times New Roman" pitchFamily="18" charset="0"/>
              </a:rPr>
              <a:t>Вывод.</a:t>
            </a:r>
          </a:p>
          <a:p>
            <a:pPr lvl="0"/>
            <a:r>
              <a:rPr lang="ru-RU" sz="2000" dirty="0" smtClean="0">
                <a:latin typeface="Times New Roman" pitchFamily="18" charset="0"/>
                <a:cs typeface="Times New Roman" pitchFamily="18" charset="0"/>
              </a:rPr>
              <a:t>Список литературы.</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itchFamily="18" charset="0"/>
                <a:cs typeface="Times New Roman" pitchFamily="18" charset="0"/>
              </a:rPr>
              <a:t>Цель работы:</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latinLnBrk="1"/>
            <a:r>
              <a:rPr lang="ru-RU" dirty="0" smtClean="0"/>
              <a:t>показать </a:t>
            </a:r>
            <a:r>
              <a:rPr lang="ru-RU" dirty="0" smtClean="0"/>
              <a:t>преимущества альтернативного способа добычи</a:t>
            </a:r>
          </a:p>
          <a:p>
            <a:pPr latinLnBrk="1"/>
            <a:r>
              <a:rPr lang="ru-RU" dirty="0" smtClean="0"/>
              <a:t>энергии, путем применения солнечной батареи, не имеющей</a:t>
            </a:r>
          </a:p>
          <a:p>
            <a:pPr latinLnBrk="1"/>
            <a:r>
              <a:rPr lang="ru-RU" dirty="0" smtClean="0"/>
              <a:t>отрицательного влияния на окружающую среду и выбрать более </a:t>
            </a:r>
            <a:r>
              <a:rPr lang="ru-RU" dirty="0" err="1" smtClean="0"/>
              <a:t>экологичный</a:t>
            </a:r>
            <a:r>
              <a:rPr lang="ru-RU" dirty="0" smtClean="0"/>
              <a:t> тип двигателя для автомобиля.</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b="1" dirty="0" smtClean="0">
                <a:latin typeface="Times New Roman" pitchFamily="18" charset="0"/>
                <a:cs typeface="Times New Roman" pitchFamily="18" charset="0"/>
              </a:rPr>
              <a:t>Задачи: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20000"/>
          </a:bodyPr>
          <a:lstStyle/>
          <a:p>
            <a:pPr lvl="0" latinLnBrk="1"/>
            <a:r>
              <a:rPr lang="ru-RU" dirty="0" smtClean="0"/>
              <a:t>Изучить </a:t>
            </a:r>
            <a:r>
              <a:rPr lang="ru-RU" dirty="0" smtClean="0"/>
              <a:t>различные источники информации по добычи энергии </a:t>
            </a:r>
          </a:p>
          <a:p>
            <a:pPr latinLnBrk="1"/>
            <a:r>
              <a:rPr lang="ru-RU" dirty="0" smtClean="0"/>
              <a:t>традиционным и альтернативным путем. </a:t>
            </a:r>
          </a:p>
          <a:p>
            <a:pPr lvl="0" latinLnBrk="1"/>
            <a:r>
              <a:rPr lang="ru-RU" dirty="0" smtClean="0"/>
              <a:t>Изучить материалы по новым способам добычи энергии путем </a:t>
            </a:r>
          </a:p>
          <a:p>
            <a:pPr latinLnBrk="1"/>
            <a:r>
              <a:rPr lang="ru-RU" dirty="0" smtClean="0"/>
              <a:t>использования природных ресурсов, например, воды, солнечного </a:t>
            </a:r>
          </a:p>
          <a:p>
            <a:pPr latinLnBrk="1"/>
            <a:r>
              <a:rPr lang="ru-RU" dirty="0" smtClean="0"/>
              <a:t>света, ветра и т.п.</a:t>
            </a:r>
          </a:p>
          <a:p>
            <a:pPr lvl="0" latinLnBrk="1"/>
            <a:r>
              <a:rPr lang="ru-RU" dirty="0" smtClean="0"/>
              <a:t>Обобщить, проанализировать изученные материалы.</a:t>
            </a:r>
          </a:p>
          <a:p>
            <a:pPr lvl="0" latinLnBrk="1"/>
            <a:r>
              <a:rPr lang="ru-RU" dirty="0" smtClean="0"/>
              <a:t>Выявить достоинства и недостатки по каждому виду источников.</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92696"/>
            <a:ext cx="8229600" cy="1066800"/>
          </a:xfrm>
        </p:spPr>
        <p:txBody>
          <a:bodyPr>
            <a:normAutofit/>
          </a:bodyPr>
          <a:lstStyle/>
          <a:p>
            <a:pPr lvl="0" algn="ctr"/>
            <a:r>
              <a:rPr lang="ru-RU" sz="4000" b="1" dirty="0" smtClean="0">
                <a:latin typeface="Times New Roman" pitchFamily="18" charset="0"/>
                <a:cs typeface="Times New Roman" pitchFamily="18" charset="0"/>
              </a:rPr>
              <a:t>Описание принципа работы</a:t>
            </a:r>
            <a:endParaRPr lang="ru-RU" sz="4000" dirty="0">
              <a:latin typeface="Times New Roman" pitchFamily="18" charset="0"/>
              <a:cs typeface="Times New Roman" pitchFamily="18" charset="0"/>
            </a:endParaRPr>
          </a:p>
        </p:txBody>
      </p:sp>
      <p:sp>
        <p:nvSpPr>
          <p:cNvPr id="3" name="Содержимое 2"/>
          <p:cNvSpPr>
            <a:spLocks noGrp="1"/>
          </p:cNvSpPr>
          <p:nvPr>
            <p:ph idx="1"/>
          </p:nvPr>
        </p:nvSpPr>
        <p:spPr>
          <a:xfrm>
            <a:off x="395536" y="1628800"/>
            <a:ext cx="8219256" cy="1108720"/>
          </a:xfrm>
        </p:spPr>
        <p:txBody>
          <a:bodyPr>
            <a:normAutofit fontScale="77500" lnSpcReduction="20000"/>
          </a:bodyPr>
          <a:lstStyle/>
          <a:p>
            <a:r>
              <a:rPr lang="ru-RU" sz="2600" dirty="0" smtClean="0">
                <a:latin typeface="Times New Roman" pitchFamily="18" charset="0"/>
                <a:cs typeface="Times New Roman" pitchFamily="18" charset="0"/>
              </a:rPr>
              <a:t>Солнечная батарея – несколько соединённых фотоэлектрических преобразователей – полупроводниковых устройств, прямо преобразующих солнечную энергию в постоянный электрический ток. </a:t>
            </a:r>
          </a:p>
          <a:p>
            <a:endParaRPr lang="ru-RU" sz="2400" dirty="0"/>
          </a:p>
        </p:txBody>
      </p:sp>
      <p:pic>
        <p:nvPicPr>
          <p:cNvPr id="1026" name="Рисунок 10" descr="http://www4.picturepush.com/photo/a/11741402/img/Anonymous/solar-home.jpg"/>
          <p:cNvPicPr>
            <a:picLocks noChangeAspect="1" noChangeArrowheads="1"/>
          </p:cNvPicPr>
          <p:nvPr/>
        </p:nvPicPr>
        <p:blipFill>
          <a:blip r:embed="rId2" cstate="print"/>
          <a:srcRect/>
          <a:stretch>
            <a:fillRect/>
          </a:stretch>
        </p:blipFill>
        <p:spPr bwMode="auto">
          <a:xfrm>
            <a:off x="1979712" y="3000375"/>
            <a:ext cx="4981575" cy="3857625"/>
          </a:xfrm>
          <a:prstGeom prst="rect">
            <a:avLst/>
          </a:prstGeom>
          <a:noFill/>
          <a:ln w="9525">
            <a:noFill/>
            <a:miter lim="800000"/>
            <a:headEnd/>
            <a:tailEnd/>
          </a:ln>
        </p:spPr>
      </p:pic>
      <p:sp>
        <p:nvSpPr>
          <p:cNvPr id="1027" name="Rectangle 3"/>
          <p:cNvSpPr>
            <a:spLocks noChangeArrowheads="1"/>
          </p:cNvSpPr>
          <p:nvPr/>
        </p:nvSpPr>
        <p:spPr bwMode="auto">
          <a:xfrm>
            <a:off x="971600" y="2492896"/>
            <a:ext cx="730830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80010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Процесс преобразования солнечной энергии в электроэнергию</a:t>
            </a: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24744"/>
            <a:ext cx="7931224" cy="1066800"/>
          </a:xfrm>
        </p:spPr>
        <p:txBody>
          <a:bodyPr>
            <a:normAutofit fontScale="90000"/>
          </a:bodyPr>
          <a:lstStyle/>
          <a:p>
            <a:pPr algn="ctr"/>
            <a:r>
              <a:rPr lang="ru-RU" b="1" dirty="0" smtClean="0">
                <a:latin typeface="Times New Roman" pitchFamily="18" charset="0"/>
                <a:cs typeface="Times New Roman" pitchFamily="18" charset="0"/>
              </a:rPr>
              <a:t>Этапы работы</a:t>
            </a:r>
            <a:r>
              <a:rPr lang="ru-RU" dirty="0" smtClean="0"/>
              <a:t/>
            </a:r>
            <a:br>
              <a:rPr lang="ru-RU" dirty="0" smtClean="0"/>
            </a:br>
            <a:endParaRPr lang="ru-RU" dirty="0"/>
          </a:p>
        </p:txBody>
      </p:sp>
      <p:pic>
        <p:nvPicPr>
          <p:cNvPr id="1026" name="Picture 2" descr="bat1"/>
          <p:cNvPicPr>
            <a:picLocks noChangeAspect="1" noChangeArrowheads="1"/>
          </p:cNvPicPr>
          <p:nvPr/>
        </p:nvPicPr>
        <p:blipFill>
          <a:blip r:embed="rId2" cstate="print"/>
          <a:srcRect/>
          <a:stretch>
            <a:fillRect/>
          </a:stretch>
        </p:blipFill>
        <p:spPr bwMode="auto">
          <a:xfrm>
            <a:off x="683568" y="1772816"/>
            <a:ext cx="3384376" cy="3384376"/>
          </a:xfrm>
          <a:prstGeom prst="rect">
            <a:avLst/>
          </a:prstGeom>
          <a:noFill/>
          <a:ln w="9525">
            <a:noFill/>
            <a:miter lim="800000"/>
            <a:headEnd/>
            <a:tailEnd/>
          </a:ln>
        </p:spPr>
      </p:pic>
      <p:pic>
        <p:nvPicPr>
          <p:cNvPr id="1027" name="Picture 3" descr="bat3"/>
          <p:cNvPicPr>
            <a:picLocks noChangeAspect="1" noChangeArrowheads="1"/>
          </p:cNvPicPr>
          <p:nvPr/>
        </p:nvPicPr>
        <p:blipFill>
          <a:blip r:embed="rId3" cstate="print"/>
          <a:srcRect/>
          <a:stretch>
            <a:fillRect/>
          </a:stretch>
        </p:blipFill>
        <p:spPr bwMode="auto">
          <a:xfrm>
            <a:off x="4572000" y="1772816"/>
            <a:ext cx="3855379" cy="33123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bat4"/>
          <p:cNvPicPr>
            <a:picLocks noChangeAspect="1" noChangeArrowheads="1"/>
          </p:cNvPicPr>
          <p:nvPr/>
        </p:nvPicPr>
        <p:blipFill>
          <a:blip r:embed="rId2" cstate="print"/>
          <a:srcRect/>
          <a:stretch>
            <a:fillRect/>
          </a:stretch>
        </p:blipFill>
        <p:spPr bwMode="auto">
          <a:xfrm>
            <a:off x="611560" y="1916832"/>
            <a:ext cx="3702205" cy="2520280"/>
          </a:xfrm>
          <a:prstGeom prst="rect">
            <a:avLst/>
          </a:prstGeom>
          <a:noFill/>
          <a:ln w="9525">
            <a:noFill/>
            <a:miter lim="800000"/>
            <a:headEnd/>
            <a:tailEnd/>
          </a:ln>
        </p:spPr>
      </p:pic>
      <p:pic>
        <p:nvPicPr>
          <p:cNvPr id="2050" name="Picture 2" descr="bat5"/>
          <p:cNvPicPr>
            <a:picLocks noChangeAspect="1" noChangeArrowheads="1"/>
          </p:cNvPicPr>
          <p:nvPr/>
        </p:nvPicPr>
        <p:blipFill>
          <a:blip r:embed="rId3" cstate="print"/>
          <a:srcRect/>
          <a:stretch>
            <a:fillRect/>
          </a:stretch>
        </p:blipFill>
        <p:spPr bwMode="auto">
          <a:xfrm>
            <a:off x="4499992" y="1772816"/>
            <a:ext cx="3570217" cy="33123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lgn="ctr"/>
            <a:r>
              <a:rPr lang="ru-RU" b="1" dirty="0" smtClean="0">
                <a:latin typeface="Times New Roman" pitchFamily="18" charset="0"/>
                <a:cs typeface="Times New Roman" pitchFamily="18" charset="0"/>
              </a:rPr>
              <a:t>Достоинства</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95536" y="2348880"/>
            <a:ext cx="8229600" cy="2476871"/>
          </a:xfrm>
        </p:spPr>
        <p:txBody>
          <a:bodyPr>
            <a:normAutofit/>
          </a:bodyPr>
          <a:lstStyle/>
          <a:p>
            <a:pPr lvl="0"/>
            <a:r>
              <a:rPr lang="ru-RU" sz="2000" dirty="0" smtClean="0">
                <a:latin typeface="Times New Roman" pitchFamily="18" charset="0"/>
                <a:cs typeface="Times New Roman" pitchFamily="18" charset="0"/>
              </a:rPr>
              <a:t>Перспективность, доступность и неисчерпаемость источника энергии в условиях постоянного роста цен на традиционные виды энергоносителей</a:t>
            </a:r>
          </a:p>
          <a:p>
            <a:pPr lvl="0"/>
            <a:r>
              <a:rPr lang="ru-RU" sz="2000" dirty="0" smtClean="0">
                <a:latin typeface="Times New Roman" pitchFamily="18" charset="0"/>
                <a:cs typeface="Times New Roman" pitchFamily="18" charset="0"/>
              </a:rPr>
              <a:t>Теоретически, полная безопасность для окружающей среды, хотя существует вероятность того, что повсеместное внедрение солнечной энергетики может изменить характеристику отражающей способности земной поверхности и привести к изменению климата</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Times New Roman" pitchFamily="18" charset="0"/>
                <a:cs typeface="Times New Roman" pitchFamily="18" charset="0"/>
              </a:rPr>
              <a:t>Недостатки</a:t>
            </a:r>
            <a:r>
              <a:rPr lang="ru-RU" dirty="0" smtClean="0"/>
              <a:t/>
            </a:r>
            <a:br>
              <a:rPr lang="ru-RU" dirty="0" smtClean="0"/>
            </a:br>
            <a:endParaRPr lang="ru-RU" dirty="0"/>
          </a:p>
        </p:txBody>
      </p:sp>
      <p:sp>
        <p:nvSpPr>
          <p:cNvPr id="3" name="Содержимое 2"/>
          <p:cNvSpPr>
            <a:spLocks noGrp="1"/>
          </p:cNvSpPr>
          <p:nvPr>
            <p:ph idx="1"/>
          </p:nvPr>
        </p:nvSpPr>
        <p:spPr>
          <a:xfrm>
            <a:off x="467544" y="1916832"/>
            <a:ext cx="8229600" cy="3124943"/>
          </a:xfrm>
        </p:spPr>
        <p:txBody>
          <a:bodyPr>
            <a:normAutofit fontScale="92500" lnSpcReduction="20000"/>
          </a:bodyPr>
          <a:lstStyle/>
          <a:p>
            <a:pPr lvl="0"/>
            <a:r>
              <a:rPr lang="ru-RU" sz="2100" dirty="0" smtClean="0">
                <a:latin typeface="Times New Roman" pitchFamily="18" charset="0"/>
                <a:cs typeface="Times New Roman" pitchFamily="18" charset="0"/>
              </a:rPr>
              <a:t>Зависимость от погоды и времени суток</a:t>
            </a:r>
          </a:p>
          <a:p>
            <a:pPr lvl="0"/>
            <a:r>
              <a:rPr lang="ru-RU" sz="2100" dirty="0" smtClean="0">
                <a:latin typeface="Times New Roman" pitchFamily="18" charset="0"/>
                <a:cs typeface="Times New Roman" pitchFamily="18" charset="0"/>
              </a:rPr>
              <a:t>Сезонность в средних широтах и несовпадение периодов выработки энергии и потребности в ней. Не рентабельность в высоких широтах</a:t>
            </a:r>
          </a:p>
          <a:p>
            <a:pPr lvl="0"/>
            <a:r>
              <a:rPr lang="ru-RU" sz="2100" dirty="0" smtClean="0">
                <a:latin typeface="Times New Roman" pitchFamily="18" charset="0"/>
                <a:cs typeface="Times New Roman" pitchFamily="18" charset="0"/>
              </a:rPr>
              <a:t>Необходимость аккумуляции энергии</a:t>
            </a:r>
          </a:p>
          <a:p>
            <a:pPr lvl="0"/>
            <a:r>
              <a:rPr lang="ru-RU" sz="2100" dirty="0" smtClean="0">
                <a:latin typeface="Times New Roman" pitchFamily="18" charset="0"/>
                <a:cs typeface="Times New Roman" pitchFamily="18" charset="0"/>
              </a:rPr>
              <a:t>При промышленном производстве – необходимость дублирования солнечных ЭС маневренными ЭС сопоставимой мощности</a:t>
            </a:r>
          </a:p>
          <a:p>
            <a:pPr lvl="0"/>
            <a:r>
              <a:rPr lang="ru-RU" sz="2100" dirty="0" smtClean="0">
                <a:latin typeface="Times New Roman" pitchFamily="18" charset="0"/>
                <a:cs typeface="Times New Roman" pitchFamily="18" charset="0"/>
              </a:rPr>
              <a:t>Высокая стоимость конструкции, связанная с применением редких элементов (индий, теллур)</a:t>
            </a:r>
          </a:p>
          <a:p>
            <a:pPr lvl="0"/>
            <a:r>
              <a:rPr lang="ru-RU" sz="2100" dirty="0" smtClean="0">
                <a:latin typeface="Times New Roman" pitchFamily="18" charset="0"/>
                <a:cs typeface="Times New Roman" pitchFamily="18" charset="0"/>
              </a:rPr>
              <a:t>Необходимость периодической очистки отражающих/поглощающих поверхностей от загрязнения</a:t>
            </a:r>
          </a:p>
          <a:p>
            <a:pPr lvl="0"/>
            <a:r>
              <a:rPr lang="ru-RU" sz="2100" dirty="0" smtClean="0">
                <a:latin typeface="Times New Roman" pitchFamily="18" charset="0"/>
                <a:cs typeface="Times New Roman" pitchFamily="18" charset="0"/>
              </a:rPr>
              <a:t>Нагрев атмосферы над электростанцией</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70</TotalTime>
  <Words>364</Words>
  <Application>Microsoft Office PowerPoint</Application>
  <PresentationFormat>Экран (4:3)</PresentationFormat>
  <Paragraphs>48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Городская</vt:lpstr>
      <vt:lpstr>Конкурс проектов технического моделирования и конструирования «От идеи до воплощения» Проект модели «Солнечная батарея» </vt:lpstr>
      <vt:lpstr> Содержание </vt:lpstr>
      <vt:lpstr>Цель работы:</vt:lpstr>
      <vt:lpstr>Задачи:  </vt:lpstr>
      <vt:lpstr>Описание принципа работы</vt:lpstr>
      <vt:lpstr>Этапы работы </vt:lpstr>
      <vt:lpstr>Слайд 7</vt:lpstr>
      <vt:lpstr>Достоинства</vt:lpstr>
      <vt:lpstr>Недостатки </vt:lpstr>
      <vt:lpstr>Примеры </vt:lpstr>
      <vt:lpstr>Слайд 11</vt:lpstr>
      <vt:lpstr>Вывод</vt:lpstr>
      <vt:lpstr>Список литературы и Интернет-источников: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Конкурс проектов технического моделирования и конструирования «От идеи до воплощения» Проект модели «Солнечная батарея»</dc:title>
  <dc:creator>МамаИра</dc:creator>
  <cp:lastModifiedBy>K117</cp:lastModifiedBy>
  <cp:revision>13</cp:revision>
  <dcterms:created xsi:type="dcterms:W3CDTF">2015-02-10T06:36:19Z</dcterms:created>
  <dcterms:modified xsi:type="dcterms:W3CDTF">2015-02-10T12:01:48Z</dcterms:modified>
</cp:coreProperties>
</file>