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7" r:id="rId4"/>
    <p:sldId id="258" r:id="rId5"/>
    <p:sldId id="260" r:id="rId6"/>
    <p:sldId id="259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2B0AA5-146D-40D3-B747-55D2A047DF7B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FFB51A-8668-46D0-B8E2-DA1907EF8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Цитаты и знаки препинания при них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869160"/>
            <a:ext cx="4953000" cy="1752600"/>
          </a:xfrm>
        </p:spPr>
        <p:txBody>
          <a:bodyPr>
            <a:normAutofit/>
          </a:bodyPr>
          <a:lstStyle/>
          <a:p>
            <a:pPr algn="r"/>
            <a:r>
              <a:rPr lang="ru-RU" b="1" dirty="0"/>
              <a:t>Урок </a:t>
            </a:r>
            <a:r>
              <a:rPr lang="ru-RU" b="1" dirty="0" smtClean="0"/>
              <a:t>в </a:t>
            </a:r>
          </a:p>
          <a:p>
            <a:pPr algn="r"/>
            <a:r>
              <a:rPr lang="ru-RU" b="1" dirty="0" smtClean="0"/>
              <a:t>8 классе</a:t>
            </a:r>
          </a:p>
          <a:p>
            <a:pPr algn="r"/>
            <a:r>
              <a:rPr lang="ru-RU" b="1" dirty="0" smtClean="0"/>
              <a:t>Составитель:</a:t>
            </a:r>
          </a:p>
          <a:p>
            <a:pPr algn="r"/>
            <a:r>
              <a:rPr lang="ru-RU" b="1" dirty="0" smtClean="0"/>
              <a:t>Шолохова О.В.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61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Найдите неправильный способ цитирования.</a:t>
            </a:r>
          </a:p>
          <a:p>
            <a:r>
              <a:rPr lang="ru-RU" dirty="0" smtClean="0"/>
              <a:t>а) А. Т. Твардовский говорил: «Кроме смеха гневного, саркастического и </a:t>
            </a:r>
            <a:r>
              <a:rPr lang="ru-RU" dirty="0" err="1" smtClean="0"/>
              <a:t>непрощающего</a:t>
            </a:r>
            <a:r>
              <a:rPr lang="ru-RU" dirty="0" smtClean="0"/>
              <a:t> — есть еще смех радости, дружеской благожелательности, веселого и безобидного озорства».</a:t>
            </a:r>
          </a:p>
          <a:p>
            <a:r>
              <a:rPr lang="ru-RU" dirty="0" smtClean="0"/>
              <a:t>б) А. Т. Твардовский говорил, что «кроме смеха гневного, саркастического и </a:t>
            </a:r>
            <a:r>
              <a:rPr lang="ru-RU" dirty="0" err="1" smtClean="0"/>
              <a:t>непрощающего</a:t>
            </a:r>
            <a:r>
              <a:rPr lang="ru-RU" dirty="0" smtClean="0"/>
              <a:t> — есть еще смех радости...»</a:t>
            </a:r>
          </a:p>
          <a:p>
            <a:r>
              <a:rPr lang="ru-RU" dirty="0" smtClean="0"/>
              <a:t>в) А. Т. Твардовский говорил, что «кроме смеха гневного — есть еще смех радости».</a:t>
            </a:r>
          </a:p>
          <a:p>
            <a:r>
              <a:rPr lang="ru-RU" dirty="0" smtClean="0"/>
              <a:t>г) А. Т. Твардовский говорил, что смех может быть не только «гневным, саркастическим и </a:t>
            </a:r>
            <a:r>
              <a:rPr lang="ru-RU" dirty="0" err="1" smtClean="0"/>
              <a:t>непрощающим</a:t>
            </a:r>
            <a:r>
              <a:rPr lang="ru-RU" dirty="0" smtClean="0"/>
              <a:t>, «есть еще смех... озорства».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З а д а н и е: перепишите текст, расставляя знаки препинания. Объясните знаки </a:t>
            </a:r>
            <a:r>
              <a:rPr lang="ru-RU" sz="2800" dirty="0" smtClean="0"/>
              <a:t>препинания.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28800"/>
            <a:ext cx="8928992" cy="4945736"/>
          </a:xfrm>
        </p:spPr>
        <p:txBody>
          <a:bodyPr>
            <a:normAutofit/>
          </a:bodyPr>
          <a:lstStyle/>
          <a:p>
            <a:r>
              <a:rPr lang="ru-RU" dirty="0"/>
              <a:t>А как ваше здоровье? </a:t>
            </a:r>
            <a:endParaRPr lang="ru-RU" dirty="0" smtClean="0"/>
          </a:p>
          <a:p>
            <a:r>
              <a:rPr lang="ru-RU" dirty="0" smtClean="0"/>
              <a:t>Слава </a:t>
            </a:r>
            <a:r>
              <a:rPr lang="ru-RU" dirty="0"/>
              <a:t>Богу не пожалуюсь сказал Собакевич. И точно не на что было жаловаться скорее железо могло простудиться и кашлять чем этот на диво сформированный помещик. </a:t>
            </a:r>
            <a:endParaRPr lang="ru-RU" dirty="0" smtClean="0"/>
          </a:p>
          <a:p>
            <a:r>
              <a:rPr lang="ru-RU" dirty="0" smtClean="0"/>
              <a:t>Да </a:t>
            </a:r>
            <a:r>
              <a:rPr lang="ru-RU" dirty="0"/>
              <a:t>вы всегда славились здоровьем сказал председатель и покойный ваш батюшка был тоже крепкий человек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Да на медведя один хаживал отвечал Собакевич. </a:t>
            </a:r>
            <a:endParaRPr lang="ru-RU" dirty="0" smtClean="0"/>
          </a:p>
          <a:p>
            <a:r>
              <a:rPr lang="ru-RU" dirty="0" smtClean="0"/>
              <a:t>Мне </a:t>
            </a:r>
            <a:r>
              <a:rPr lang="ru-RU" dirty="0"/>
              <a:t>кажется однако ж сказал председатель вы бы тоже повалили медведя если бы захотели выйти против него. Нет не повалю отвечал Собакевич покойник был меня покрепче.</a:t>
            </a:r>
          </a:p>
          <a:p>
            <a:pPr algn="r"/>
            <a:r>
              <a:rPr lang="ru-RU" dirty="0"/>
              <a:t>(Н. Гоголь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411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А как ваше здоровье?</a:t>
            </a:r>
          </a:p>
          <a:p>
            <a:r>
              <a:rPr lang="ru-RU" dirty="0" smtClean="0"/>
              <a:t>-Слава богу, не пожалуюсь, – сказал Собакевич. И </a:t>
            </a:r>
            <a:r>
              <a:rPr lang="ru-RU" dirty="0" err="1" smtClean="0"/>
              <a:t>точно,не</a:t>
            </a:r>
            <a:r>
              <a:rPr lang="ru-RU" dirty="0" smtClean="0"/>
              <a:t> на что было жаловаться: скорее железо могло простудиться и кашлять, чем этот на диво сформированный помещик. </a:t>
            </a:r>
          </a:p>
          <a:p>
            <a:r>
              <a:rPr lang="ru-RU" dirty="0" smtClean="0"/>
              <a:t>– Да, вы всегда славились здоровьем, – сказал председатель, – и покойный ваш батюшка был также крепкий человек.</a:t>
            </a:r>
          </a:p>
          <a:p>
            <a:r>
              <a:rPr lang="ru-RU" dirty="0" smtClean="0"/>
              <a:t> –Да, на медведя один хаживал, - отвечал Собакевич. </a:t>
            </a:r>
          </a:p>
          <a:p>
            <a:r>
              <a:rPr lang="ru-RU" dirty="0" smtClean="0"/>
              <a:t>-Мне кажется, однако ж, - сказал председатель. - вы бы тоже повалили медведя, если бы захотели выйти против него. </a:t>
            </a:r>
          </a:p>
          <a:p>
            <a:r>
              <a:rPr lang="ru-RU" dirty="0" smtClean="0"/>
              <a:t>- Нет, не повалю, - отвечал Собакевич, - покойник был меня покрепче.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229600" cy="43251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Цитаты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/>
              <a:t>— это дословные (точные) выдержки из высказываний и сочинений кого-либо. Приводятся для подтверждения или пояснения своих мыслей.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53493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3100" b="1" u="sng" dirty="0">
                <a:solidFill>
                  <a:schemeClr val="accent6">
                    <a:lumMod val="50000"/>
                  </a:schemeClr>
                </a:solidFill>
              </a:rPr>
              <a:t>Цитаты и знаки препинания при </a:t>
            </a:r>
            <a:r>
              <a:rPr lang="ru-RU" sz="3100" b="1" u="sng" dirty="0" smtClean="0">
                <a:solidFill>
                  <a:schemeClr val="accent6">
                    <a:lumMod val="50000"/>
                  </a:schemeClr>
                </a:solidFill>
              </a:rPr>
              <a:t>них</a:t>
            </a:r>
            <a:endParaRPr lang="ru-RU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587978414"/>
              </p:ext>
            </p:extLst>
          </p:nvPr>
        </p:nvGraphicFramePr>
        <p:xfrm>
          <a:off x="611560" y="1412777"/>
          <a:ext cx="8136904" cy="4824534"/>
        </p:xfrm>
        <a:graphic>
          <a:graphicData uri="http://schemas.openxmlformats.org/drawingml/2006/table">
            <a:tbl>
              <a:tblPr firstRow="1" firstCol="1" bandRow="1"/>
              <a:tblGrid>
                <a:gridCol w="4002847"/>
                <a:gridCol w="4134057"/>
              </a:tblGrid>
              <a:tr h="11351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Цитаты могут стоять при словах автора (представляют собой прямую речь — знаки препинания такие же, как и в предложениях с прямой речью)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Г. Белинский писал: </a:t>
                      </a: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«Русский язык необыкновенно богат».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3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Можно цитировать и часть предложения (цитата выделяется кавычками, но пишется со строчной буквы)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К. Г. Паустовский говорил, что </a:t>
                      </a: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«для всего в русском языке есть великое множество хороших слов»</a:t>
                      </a: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1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Если цитируется фраза не полностью, то на месте пропущенных слов ставится многоточие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 В. Ломоносов считал: </a:t>
                      </a: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«Язык, которым Российская держава великой части света повелевает... ни единому европейскому языку не уступает»</a:t>
                      </a: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Если цитируется стихотворный текст (строки и строфы подлинника соблюдаются), то кавычки не ставятся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Л. Татьяничевой есть красивые строки о Родине: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019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в самом обычном наряде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019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Мила ты, Отчизна, до слез.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019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лицу тебе русые пряди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019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Твоих не наглядных берез.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13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Диктант «Проверь себя».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784976" cy="552180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Антон Павлович Чехов в своих письмах утверждал, что «краткость -— сестра таланта», что «язык должен быть прост и изящен».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«Нет сомнений — говорил Тургенев при открытии памятника Пушкину в Москве в 1880 году, — что он [Пушкин] создал наш поэтический, наш литературный язык и что нам и нашим потомкам остается только идти по пути, проложенному его гением». «Начиная с Пушкина, наши классики создали тот ,,великий, прекрасный язык”, служить дальнейшему развитию которого Тургенев умолял Льва Толстого» — так оценивал А. М. Горький значение литературы. Роман А. С. Пушкина «Евгений Онегин» Белинский назвал «энциклопедией русской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023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708920"/>
            <a:ext cx="5950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Тестовые задания</a:t>
            </a:r>
            <a:endParaRPr lang="ru-RU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92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1. Какое предложение с цитатой оформлено верно?</a:t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dirty="0" smtClean="0"/>
              <a:t>а) Лев Толстой писал, что «музыка- высшее в мире искусство».</a:t>
            </a:r>
            <a:br>
              <a:rPr lang="ru-RU" dirty="0" smtClean="0"/>
            </a:br>
            <a:r>
              <a:rPr lang="ru-RU" dirty="0" smtClean="0"/>
              <a:t>б) «Музыка — высшее в мире искусство», считал Лев Толстой.</a:t>
            </a:r>
            <a:br>
              <a:rPr lang="ru-RU" dirty="0" smtClean="0"/>
            </a:br>
            <a:r>
              <a:rPr lang="ru-RU" dirty="0" smtClean="0"/>
              <a:t>в) Лев Толстой утверждал: «Что музыка — высшее в мире искусство».</a:t>
            </a:r>
            <a:br>
              <a:rPr lang="ru-RU" dirty="0" smtClean="0"/>
            </a:br>
            <a:r>
              <a:rPr lang="ru-RU" dirty="0" smtClean="0"/>
              <a:t>г) Лев Толстой утверждал — «музыка — высшее в мире искусство».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72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2. В каком предложении допущена пунктуационная ошибка?</a:t>
            </a:r>
          </a:p>
          <a:p>
            <a:r>
              <a:rPr lang="ru-RU" dirty="0" smtClean="0"/>
              <a:t>а) А. С. Пушкин писал: «Критика — наука открывать красоты и недостатки в произведениях искусства и литературы».</a:t>
            </a:r>
          </a:p>
          <a:p>
            <a:r>
              <a:rPr lang="ru-RU" dirty="0" smtClean="0"/>
              <a:t>б) «Мудрено пишут только о том, чего не понимают», утверждал В. Ключевский.</a:t>
            </a:r>
          </a:p>
          <a:p>
            <a:r>
              <a:rPr lang="ru-RU" dirty="0" smtClean="0"/>
              <a:t>в) М. Горький призывал не быть равнодушным, «ибо равнодушие смертоносно для души человека».</a:t>
            </a:r>
          </a:p>
          <a:p>
            <a:r>
              <a:rPr lang="ru-RU" dirty="0" smtClean="0"/>
              <a:t>г) Свое восхищение осенней природой А. С. Пушкин высказал в следующих строках:</a:t>
            </a:r>
          </a:p>
          <a:p>
            <a:r>
              <a:rPr lang="ru-RU" dirty="0" smtClean="0"/>
              <a:t>Унылая пора! Очей очарованье! </a:t>
            </a:r>
          </a:p>
          <a:p>
            <a:r>
              <a:rPr lang="ru-RU" dirty="0" smtClean="0"/>
              <a:t>Приятна мне твоя прощальная краса...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674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Цитаты и знаки препинания при них</vt:lpstr>
      <vt:lpstr>З а д а н и е: перепишите текст, расставляя знаки препинания. Объясните знаки препинания. </vt:lpstr>
      <vt:lpstr>Проверка!</vt:lpstr>
      <vt:lpstr>Слайд 4</vt:lpstr>
      <vt:lpstr>Цитаты и знаки препинания при них</vt:lpstr>
      <vt:lpstr>Диктант «Проверь себя».</vt:lpstr>
      <vt:lpstr>Слайд 7</vt:lpstr>
      <vt:lpstr>      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Цитата</dc:title>
  <dc:creator>User</dc:creator>
  <cp:lastModifiedBy>user</cp:lastModifiedBy>
  <cp:revision>13</cp:revision>
  <dcterms:created xsi:type="dcterms:W3CDTF">2013-05-12T19:10:34Z</dcterms:created>
  <dcterms:modified xsi:type="dcterms:W3CDTF">2015-05-10T14:24:32Z</dcterms:modified>
</cp:coreProperties>
</file>