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sldIdLst>
    <p:sldId id="256" r:id="rId2"/>
    <p:sldId id="268" r:id="rId3"/>
    <p:sldId id="257" r:id="rId4"/>
    <p:sldId id="258" r:id="rId5"/>
    <p:sldId id="265" r:id="rId6"/>
    <p:sldId id="259" r:id="rId7"/>
    <p:sldId id="260" r:id="rId8"/>
    <p:sldId id="262" r:id="rId9"/>
    <p:sldId id="263" r:id="rId10"/>
    <p:sldId id="264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2400" smtClean="0">
              <a:latin typeface="Times New Roman" panose="02020603050405020304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2400" smtClean="0">
              <a:latin typeface="Times New Roman" panose="02020603050405020304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mtClean="0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FE22FD0-4A1D-41C7-BA79-3E9ADE24B4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650A6-724D-4278-81C4-6BF4596147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C6D6A-1642-4F8B-B1F5-7265FA050A6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E0CAF-F8B3-43F3-87A5-7B1842D181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5132F-9104-4DE5-9811-BF2359560A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FC419-5790-44DE-A4A2-6A78FE717C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8911E-A996-48B5-96D4-B7B90AA947E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3D694-539C-4C17-8AEF-54FE54F2945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E791A-AF89-4736-9F87-9CF1183B5C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A22BC-807D-4244-83DB-DAC25B81F3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6E0B3-F8BE-4602-85EA-53EE63DB3B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6A593-7EEA-44F8-B724-3E2D9E31FE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fld id="{57A4B426-CC95-452A-BF32-9EAFCCE07C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1032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1033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u.wikipedia.org/wiki/%D0%A6%D0%B5%D0%BB%D0%BB%D1%8E%D0%BB%D0%BE%D0%B7%D0%BD%D0%BE-%D0%B1%D1%83%D0%BC%D0%B0%D0%B6%D0%BD%D0%B0%D1%8F_%D0%BF%D1%80%D0%BE%D0%BC%D1%8B%D1%88%D0%BB%D0%B5%D0%BD%D0%BD%D0%BE%D1%81%D1%82%D1%8C_%D0%A0%D0%BE%D1%81%D1%81%D0%B8%D0%B8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A1%D0%B5%D0%B2%D0%B5%D1%80%D0%BE-%D0%97%D0%B0%D0%BF%D0%B0%D0%B4%D0%BD%D1%8B%D0%B9_%D1%84%D0%B5%D0%B4%D0%B5%D1%80%D0%B0%D0%BB%D1%8C%D0%BD%D1%8B%D0%B9_%D0%BE%D0%BA%D1%80%D1%83%D0%B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0%BB%D0%B8%D0%BD%D0%B0" TargetMode="External"/><Relationship Id="rId7" Type="http://schemas.openxmlformats.org/officeDocument/2006/relationships/image" Target="../media/image3.png"/><Relationship Id="rId2" Type="http://schemas.openxmlformats.org/officeDocument/2006/relationships/hyperlink" Target="http://ru.wikipedia.org/wiki/%D0%91%D0%BE%D0%BA%D1%81%D0%B8%D1%82%D1%8B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3%D1%80%D0%B0%D0%BD%D0%B8%D1%82" TargetMode="External"/><Relationship Id="rId5" Type="http://schemas.openxmlformats.org/officeDocument/2006/relationships/hyperlink" Target="http://ru.wikipedia.org/wiki/%D0%A1%D0%BB%D0%B0%D0%BD%D1%86%D1%8B_(%D0%B3%D0%BE%D1%80%D0%BD%D1%8B%D0%B5_%D0%BF%D0%BE%D1%80%D0%BE%D0%B4%D1%8B)" TargetMode="External"/><Relationship Id="rId4" Type="http://schemas.openxmlformats.org/officeDocument/2006/relationships/hyperlink" Target="http://ru.wikipedia.org/wiki/%D0%A4%D0%BE%D1%81%D1%84%D0%BE%D1%80%D0%B8%D1%82%D1%8B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476250"/>
            <a:ext cx="8642350" cy="2881313"/>
          </a:xfrm>
        </p:spPr>
        <p:txBody>
          <a:bodyPr/>
          <a:lstStyle/>
          <a:p>
            <a:pPr eaLnBrk="1" hangingPunct="1"/>
            <a:r>
              <a:rPr lang="ru-RU" altLang="ru-RU" sz="1600" smtClean="0"/>
              <a:t/>
            </a:r>
            <a:br>
              <a:rPr lang="ru-RU" altLang="ru-RU" sz="1600" smtClean="0"/>
            </a:b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z="3200" b="1" i="0" smtClean="0"/>
              <a:t>« Экономика родного края.</a:t>
            </a:r>
            <a:br>
              <a:rPr lang="ru-RU" altLang="ru-RU" sz="3200" b="1" i="0" smtClean="0"/>
            </a:br>
            <a:r>
              <a:rPr lang="ru-RU" altLang="ru-RU" sz="3200" b="1" i="0" smtClean="0"/>
              <a:t>Ленинградская область»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071813"/>
            <a:ext cx="6337300" cy="29495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1800" smtClean="0"/>
              <a:t>Клюев Богдан, 3 «В» класс</a:t>
            </a:r>
          </a:p>
          <a:p>
            <a:pPr eaLnBrk="1" hangingPunct="1">
              <a:lnSpc>
                <a:spcPct val="90000"/>
              </a:lnSpc>
            </a:pPr>
            <a:endParaRPr lang="ru-RU" altLang="ru-RU" sz="1800" smtClean="0"/>
          </a:p>
          <a:p>
            <a:pPr eaLnBrk="1" hangingPunct="1">
              <a:lnSpc>
                <a:spcPct val="90000"/>
              </a:lnSpc>
            </a:pPr>
            <a:r>
              <a:rPr lang="ru-RU" altLang="ru-RU" sz="1800" smtClean="0"/>
              <a:t>Учитель Троицкая Лариса Сергеевна</a:t>
            </a:r>
          </a:p>
          <a:p>
            <a:pPr eaLnBrk="1" hangingPunct="1">
              <a:lnSpc>
                <a:spcPct val="90000"/>
              </a:lnSpc>
            </a:pPr>
            <a:endParaRPr lang="ru-RU" altLang="ru-RU" sz="1800" smtClean="0"/>
          </a:p>
          <a:p>
            <a:pPr algn="r" eaLnBrk="1" hangingPunct="1">
              <a:lnSpc>
                <a:spcPct val="90000"/>
              </a:lnSpc>
            </a:pPr>
            <a:endParaRPr lang="ru-RU" altLang="ru-RU" sz="1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1800" smtClean="0">
                <a:latin typeface="Times New Roman" pitchFamily="18" charset="0"/>
                <a:cs typeface="Times New Roman" pitchFamily="18" charset="0"/>
              </a:rPr>
              <a:t>Школа №464, г. Павловск.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1800" smtClean="0">
                <a:latin typeface="Times New Roman" pitchFamily="18" charset="0"/>
                <a:cs typeface="Times New Roman" pitchFamily="18" charset="0"/>
              </a:rPr>
              <a:t>2015 г.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1600" dirty="0" smtClean="0"/>
              <a:t>В нашем городе расположено предприятие </a:t>
            </a:r>
            <a:r>
              <a:rPr lang="ru-RU" altLang="ru-RU" sz="1600" dirty="0" smtClean="0">
                <a:hlinkClick r:id="rId2" tooltip="Целлюлозно-бумажная промышленность России"/>
              </a:rPr>
              <a:t>целлюлозно-бумажной промышленности</a:t>
            </a:r>
            <a:r>
              <a:rPr lang="ru-RU" altLang="ru-RU" sz="1600" dirty="0" smtClean="0"/>
              <a:t> </a:t>
            </a:r>
            <a:r>
              <a:rPr lang="ru-RU" altLang="ru-RU" sz="2900" dirty="0" smtClean="0"/>
              <a:t> </a:t>
            </a:r>
            <a:r>
              <a:rPr lang="ru-RU" altLang="ru-RU" sz="1800" dirty="0" smtClean="0"/>
              <a:t>«Ленинградский бумажно-картонный комбинат» и</a:t>
            </a:r>
            <a:r>
              <a:rPr lang="ru-RU" sz="1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1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Бумажная </a:t>
            </a:r>
            <a:r>
              <a:rPr lang="ru-RU" sz="1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фабрика</a:t>
            </a:r>
            <a:r>
              <a:rPr lang="ru-RU" sz="1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 “</a:t>
            </a:r>
            <a:r>
              <a:rPr lang="ru-RU" sz="1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Коммунар</a:t>
            </a:r>
            <a:r>
              <a:rPr lang="ru-RU" sz="1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”</a:t>
            </a:r>
            <a:endParaRPr lang="ru-RU" altLang="ru-RU" sz="1600" dirty="0" smtClean="0"/>
          </a:p>
        </p:txBody>
      </p:sp>
      <p:sp>
        <p:nvSpPr>
          <p:cNvPr id="12291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altLang="ru-RU" sz="2700" dirty="0" smtClean="0"/>
              <a:t>Продукция 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700" dirty="0" smtClean="0"/>
              <a:t>-оберточная </a:t>
            </a:r>
            <a:r>
              <a:rPr lang="ru-RU" altLang="ru-RU" sz="2700" dirty="0" smtClean="0"/>
              <a:t>бумага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700" dirty="0" smtClean="0"/>
              <a:t>-картон</a:t>
            </a:r>
            <a:endParaRPr lang="ru-RU" altLang="ru-RU" sz="27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700" dirty="0" smtClean="0"/>
              <a:t>-бумага-основа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700" dirty="0" smtClean="0"/>
              <a:t>-целлюлоза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700" dirty="0" smtClean="0"/>
              <a:t>-готовая продукция</a:t>
            </a:r>
          </a:p>
        </p:txBody>
      </p:sp>
      <p:pic>
        <p:nvPicPr>
          <p:cNvPr id="12294" name="Picture 6" descr="C:\Users\User\Desktop\factor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071678"/>
            <a:ext cx="2667000" cy="1543050"/>
          </a:xfrm>
          <a:prstGeom prst="rect">
            <a:avLst/>
          </a:prstGeom>
          <a:noFill/>
        </p:spPr>
      </p:pic>
      <p:pic>
        <p:nvPicPr>
          <p:cNvPr id="12295" name="Picture 7" descr="C:\Users\User\Desktop\pic_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3786190"/>
            <a:ext cx="2667002" cy="20002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714500"/>
            <a:ext cx="8053388" cy="414337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altLang="ru-RU" sz="3200" dirty="0" smtClean="0">
                <a:solidFill>
                  <a:schemeClr val="accent2">
                    <a:lumMod val="50000"/>
                  </a:schemeClr>
                </a:solidFill>
              </a:rPr>
              <a:t>Экономика нашего края разнообразна!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endParaRPr lang="ru-RU" alt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3200" b="1" dirty="0" smtClean="0"/>
              <a:t>Экономика Ленинградской области</a:t>
            </a:r>
            <a:r>
              <a:rPr lang="ru-RU" sz="3200" dirty="0" smtClean="0"/>
              <a:t> — одна из крупнейших экономик 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3200" dirty="0" smtClean="0">
                <a:hlinkClick r:id="rId2" tooltip="Северо-Западный федеральный округ"/>
              </a:rPr>
              <a:t>Северо-Западного федерального округа</a:t>
            </a:r>
            <a:endParaRPr lang="ru-RU" alt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altLang="ru-RU" sz="54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060575"/>
            <a:ext cx="7772400" cy="3708400"/>
          </a:xfrm>
        </p:spPr>
        <p:txBody>
          <a:bodyPr/>
          <a:lstStyle/>
          <a:p>
            <a:pPr>
              <a:defRPr/>
            </a:pPr>
            <a:r>
              <a:rPr lang="ru-RU" sz="2800" b="0" dirty="0" smtClean="0"/>
              <a:t>Проанализировать экономику Ленинградской области</a:t>
            </a:r>
            <a:endParaRPr lang="ru-RU" sz="2800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268413"/>
            <a:ext cx="7772400" cy="1800225"/>
          </a:xfrm>
        </p:spPr>
        <p:txBody>
          <a:bodyPr/>
          <a:lstStyle/>
          <a:p>
            <a:pPr>
              <a:defRPr/>
            </a:pPr>
            <a:r>
              <a:rPr lang="ru-RU" sz="4800" dirty="0" smtClean="0"/>
              <a:t>                                                               </a:t>
            </a:r>
            <a:r>
              <a:rPr lang="ru-RU" sz="5400" dirty="0" smtClean="0">
                <a:solidFill>
                  <a:schemeClr val="accent5">
                    <a:lumMod val="25000"/>
                  </a:schemeClr>
                </a:solidFill>
              </a:rPr>
              <a:t>Цель</a:t>
            </a:r>
          </a:p>
          <a:p>
            <a:pPr>
              <a:defRPr/>
            </a:pPr>
            <a:endParaRPr lang="ru-RU" sz="4800" dirty="0"/>
          </a:p>
          <a:p>
            <a:pPr>
              <a:defRPr/>
            </a:pP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400" smtClean="0"/>
              <a:t>Ленинградская область на сегодняшний день является одним из наиболее экономически развитых регионов России.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124" name="Picture 4" descr="ар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700213"/>
            <a:ext cx="7620000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8350" y="981075"/>
            <a:ext cx="7696200" cy="1143000"/>
          </a:xfrm>
        </p:spPr>
        <p:txBody>
          <a:bodyPr/>
          <a:lstStyle/>
          <a:p>
            <a:pPr algn="ctr" eaLnBrk="1" hangingPunct="1"/>
            <a:r>
              <a:rPr lang="ru-RU" altLang="ru-RU" sz="2000" smtClean="0"/>
              <a:t>В области развиты следующие виды промышленности:</a:t>
            </a:r>
            <a:br>
              <a:rPr lang="ru-RU" altLang="ru-RU" sz="2000" smtClean="0"/>
            </a:br>
            <a:r>
              <a:rPr lang="ru-RU" altLang="ru-RU" sz="3200" smtClean="0"/>
              <a:t>- Добывающая</a:t>
            </a:r>
            <a:br>
              <a:rPr lang="ru-RU" altLang="ru-RU" sz="3200" smtClean="0"/>
            </a:br>
            <a:endParaRPr lang="ru-RU" altLang="ru-RU" sz="32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6148" name="Picture 5" descr="5436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844675"/>
            <a:ext cx="7777163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333375"/>
            <a:ext cx="7921625" cy="1358900"/>
          </a:xfrm>
          <a:ln>
            <a:solidFill>
              <a:srgbClr val="00B050"/>
            </a:solidFill>
          </a:ln>
        </p:spPr>
        <p:txBody>
          <a:bodyPr/>
          <a:lstStyle/>
          <a:p>
            <a:pPr eaLnBrk="1" hangingPunct="1"/>
            <a:r>
              <a:rPr lang="ru-RU" altLang="ru-RU" sz="1400" b="1" dirty="0" smtClean="0"/>
              <a:t/>
            </a:r>
            <a:br>
              <a:rPr lang="ru-RU" altLang="ru-RU" sz="1400" b="1" dirty="0" smtClean="0"/>
            </a:br>
            <a:r>
              <a:rPr lang="ru-RU" altLang="ru-RU" sz="1800" dirty="0" smtClean="0"/>
              <a:t>На территории имеются большие запасы полезных ископаемых: </a:t>
            </a:r>
            <a:r>
              <a:rPr lang="ru-RU" altLang="ru-RU" sz="1800" dirty="0" smtClean="0">
                <a:solidFill>
                  <a:schemeClr val="tx1"/>
                </a:solidFill>
                <a:hlinkClick r:id="rId2" tooltip="Бокситы"/>
              </a:rPr>
              <a:t>бокситы</a:t>
            </a:r>
            <a:r>
              <a:rPr lang="ru-RU" altLang="ru-RU" sz="1800" dirty="0" smtClean="0">
                <a:solidFill>
                  <a:schemeClr val="tx1"/>
                </a:solidFill>
              </a:rPr>
              <a:t>, </a:t>
            </a:r>
            <a:r>
              <a:rPr lang="ru-RU" altLang="ru-RU" sz="1800" dirty="0" smtClean="0">
                <a:solidFill>
                  <a:schemeClr val="tx1"/>
                </a:solidFill>
                <a:hlinkClick r:id="rId3" tooltip="Глина"/>
              </a:rPr>
              <a:t>глина</a:t>
            </a:r>
            <a:r>
              <a:rPr lang="ru-RU" altLang="ru-RU" sz="1800" dirty="0" smtClean="0">
                <a:solidFill>
                  <a:schemeClr val="tx1"/>
                </a:solidFill>
              </a:rPr>
              <a:t>, </a:t>
            </a:r>
            <a:r>
              <a:rPr lang="ru-RU" altLang="ru-RU" sz="1800" dirty="0" smtClean="0">
                <a:solidFill>
                  <a:schemeClr val="tx1"/>
                </a:solidFill>
                <a:hlinkClick r:id="rId4" tooltip="Фосфориты"/>
              </a:rPr>
              <a:t>фосфориты</a:t>
            </a:r>
            <a:r>
              <a:rPr lang="ru-RU" altLang="ru-RU" sz="1800" dirty="0" smtClean="0">
                <a:solidFill>
                  <a:schemeClr val="tx1"/>
                </a:solidFill>
              </a:rPr>
              <a:t>, </a:t>
            </a:r>
            <a:r>
              <a:rPr lang="ru-RU" altLang="ru-RU" sz="1800" dirty="0" smtClean="0">
                <a:solidFill>
                  <a:schemeClr val="tx1"/>
                </a:solidFill>
                <a:hlinkClick r:id="rId5" tooltip="Сланцы (горные породы)"/>
              </a:rPr>
              <a:t>сланцы</a:t>
            </a:r>
            <a:r>
              <a:rPr lang="ru-RU" altLang="ru-RU" sz="1800" dirty="0" smtClean="0">
                <a:solidFill>
                  <a:schemeClr val="tx1"/>
                </a:solidFill>
              </a:rPr>
              <a:t>, </a:t>
            </a:r>
            <a:r>
              <a:rPr lang="ru-RU" altLang="ru-RU" sz="1800" dirty="0" smtClean="0">
                <a:solidFill>
                  <a:schemeClr val="tx1"/>
                </a:solidFill>
                <a:hlinkClick r:id="rId6" tooltip="Гранит"/>
              </a:rPr>
              <a:t>гранит</a:t>
            </a:r>
            <a:r>
              <a:rPr lang="ru-RU" altLang="ru-RU" sz="1800" dirty="0" smtClean="0">
                <a:solidFill>
                  <a:schemeClr val="tx1"/>
                </a:solidFill>
              </a:rPr>
              <a:t>,</a:t>
            </a:r>
            <a:r>
              <a:rPr lang="ru-RU" altLang="ru-RU" sz="1800" dirty="0" smtClean="0"/>
              <a:t> </a:t>
            </a:r>
            <a:r>
              <a:rPr lang="ru-RU" altLang="ru-RU" sz="1800" u="sng" dirty="0" smtClean="0">
                <a:solidFill>
                  <a:srgbClr val="92D050"/>
                </a:solidFill>
              </a:rPr>
              <a:t>известняк</a:t>
            </a:r>
            <a:r>
              <a:rPr lang="ru-RU" altLang="ru-RU" sz="1800" dirty="0" smtClean="0"/>
              <a:t>, </a:t>
            </a:r>
            <a:r>
              <a:rPr lang="ru-RU" altLang="ru-RU" sz="1800" u="sng" dirty="0" smtClean="0">
                <a:solidFill>
                  <a:srgbClr val="92D050"/>
                </a:solidFill>
              </a:rPr>
              <a:t>песок</a:t>
            </a:r>
            <a:r>
              <a:rPr lang="ru-RU" altLang="ru-RU" sz="1800" dirty="0" smtClean="0"/>
              <a:t>. В </a:t>
            </a:r>
            <a:r>
              <a:rPr lang="ru-RU" altLang="ru-RU" sz="1800" dirty="0" smtClean="0"/>
              <a:t>Ленинградской области </a:t>
            </a:r>
            <a:r>
              <a:rPr lang="ru-RU" altLang="ru-RU" sz="1800" dirty="0" smtClean="0"/>
              <a:t>эксплуатируется более 80 месторождений полезных ископаемых.</a:t>
            </a:r>
            <a:r>
              <a:rPr lang="ru-RU" altLang="ru-RU" sz="1400" dirty="0" smtClean="0"/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7172" name="Picture 4" descr="29670_html_1875d20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1363" y="1773238"/>
            <a:ext cx="777557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200" smtClean="0"/>
              <a:t>- Обрабатывающая промышленность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755650" y="1916113"/>
            <a:ext cx="3771900" cy="4038600"/>
          </a:xfrm>
        </p:spPr>
        <p:txBody>
          <a:bodyPr/>
          <a:lstStyle/>
          <a:p>
            <a:pPr eaLnBrk="1" hangingPunct="1"/>
            <a:endParaRPr lang="ru-RU" altLang="ru-RU" sz="2700" smtClean="0"/>
          </a:p>
        </p:txBody>
      </p:sp>
      <p:sp>
        <p:nvSpPr>
          <p:cNvPr id="8196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716463" y="1916113"/>
            <a:ext cx="3771900" cy="4038600"/>
          </a:xfrm>
        </p:spPr>
        <p:txBody>
          <a:bodyPr/>
          <a:lstStyle/>
          <a:p>
            <a:pPr eaLnBrk="1" hangingPunct="1"/>
            <a:endParaRPr lang="ru-RU" altLang="ru-RU" sz="2700" smtClean="0"/>
          </a:p>
        </p:txBody>
      </p:sp>
      <p:pic>
        <p:nvPicPr>
          <p:cNvPr id="8197" name="Picture 8" descr="321744337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916113"/>
            <a:ext cx="4314825" cy="404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10" descr="llnb_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916113"/>
            <a:ext cx="4032250" cy="404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800" smtClean="0"/>
              <a:t>- Производство и распределение электроэнергии, газа и воды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9220" name="AutoShape 7" descr="volh-ges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9221" name="Picture 9" descr="volh-g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844675"/>
            <a:ext cx="78486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000" b="1" dirty="0" smtClean="0">
                <a:solidFill>
                  <a:srgbClr val="002060"/>
                </a:solidFill>
              </a:rPr>
              <a:t>Сельское хозяйство</a:t>
            </a:r>
            <a:r>
              <a:rPr lang="ru-RU" altLang="ru-RU" sz="2000" i="1" dirty="0" smtClean="0"/>
              <a:t>.</a:t>
            </a:r>
            <a:br>
              <a:rPr lang="ru-RU" altLang="ru-RU" sz="2000" i="1" dirty="0" smtClean="0"/>
            </a:br>
            <a:r>
              <a:rPr lang="ru-RU" altLang="ru-RU" sz="2000" dirty="0" smtClean="0"/>
              <a:t>В сельском хозяйстве наибольшее развитие получило животноводство (мясо птицы, яйца). Также развито картофелеводство и овощеводство.</a:t>
            </a:r>
          </a:p>
        </p:txBody>
      </p:sp>
      <p:sp>
        <p:nvSpPr>
          <p:cNvPr id="10243" name="Rectangle 6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altLang="ru-RU" sz="2700" smtClean="0"/>
          </a:p>
        </p:txBody>
      </p:sp>
      <p:sp>
        <p:nvSpPr>
          <p:cNvPr id="10244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4716463" y="1916113"/>
            <a:ext cx="3771900" cy="4038600"/>
          </a:xfrm>
        </p:spPr>
        <p:txBody>
          <a:bodyPr/>
          <a:lstStyle/>
          <a:p>
            <a:pPr eaLnBrk="1" hangingPunct="1"/>
            <a:endParaRPr lang="ru-RU" altLang="ru-RU" sz="2700" smtClean="0"/>
          </a:p>
        </p:txBody>
      </p:sp>
      <p:pic>
        <p:nvPicPr>
          <p:cNvPr id="10245" name="Picture 5" descr="Птицефабрика. Фото Ивана Журавлева, &quot;Югополис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916113"/>
            <a:ext cx="4248150" cy="406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9" descr="0000000109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844675"/>
            <a:ext cx="4164012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1800" b="1" dirty="0" smtClean="0"/>
              <a:t>Тепличное хозяйство</a:t>
            </a:r>
            <a:r>
              <a:rPr lang="ru-RU" altLang="ru-RU" sz="1800" dirty="0" smtClean="0"/>
              <a:t>.</a:t>
            </a:r>
            <a:br>
              <a:rPr lang="ru-RU" altLang="ru-RU" sz="1800" dirty="0" smtClean="0"/>
            </a:br>
            <a:r>
              <a:rPr lang="ru-RU" altLang="ru-RU" sz="1800" dirty="0" smtClean="0"/>
              <a:t>В области активно развиваются тепличные хозяйства с круглогодичным выращиванием различных культур, от овощей </a:t>
            </a:r>
            <a:r>
              <a:rPr lang="ru-RU" altLang="ru-RU" sz="1800" dirty="0" smtClean="0"/>
              <a:t>до цветов.</a:t>
            </a:r>
            <a:endParaRPr lang="ru-RU" altLang="ru-RU" sz="1800" dirty="0" smtClean="0"/>
          </a:p>
        </p:txBody>
      </p:sp>
      <p:sp>
        <p:nvSpPr>
          <p:cNvPr id="11267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1268" name="Picture 7" descr="p43_teplica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773238"/>
            <a:ext cx="7777163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тудия">
  <a:themeElements>
    <a:clrScheme name="Студия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Студия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тудия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</Template>
  <TotalTime>233</TotalTime>
  <Words>95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Arial Black</vt:lpstr>
      <vt:lpstr>Wingdings</vt:lpstr>
      <vt:lpstr>Calibri</vt:lpstr>
      <vt:lpstr>Times New Roman</vt:lpstr>
      <vt:lpstr>Студия</vt:lpstr>
      <vt:lpstr>  « Экономика родного края. Ленинградская область»</vt:lpstr>
      <vt:lpstr>Проанализировать экономику Ленинградской области</vt:lpstr>
      <vt:lpstr>Ленинградская область на сегодняшний день является одним из наиболее экономически развитых регионов России.</vt:lpstr>
      <vt:lpstr>В области развиты следующие виды промышленности: - Добывающая </vt:lpstr>
      <vt:lpstr> На территории имеются большие запасы полезных ископаемых: бокситы, глина, фосфориты, сланцы, гранит, известняк, песок. В Ленинградской области эксплуатируется более 80 месторождений полезных ископаемых. </vt:lpstr>
      <vt:lpstr>- Обрабатывающая промышленность</vt:lpstr>
      <vt:lpstr>- Производство и распределение электроэнергии, газа и воды</vt:lpstr>
      <vt:lpstr>Сельское хозяйство. В сельском хозяйстве наибольшее развитие получило животноводство (мясо птицы, яйца). Также развито картофелеводство и овощеводство.</vt:lpstr>
      <vt:lpstr>Тепличное хозяйство. В области активно развиваются тепличные хозяйства с круглогодичным выращиванием различных культур, от овощей до цветов.</vt:lpstr>
      <vt:lpstr>В нашем городе расположено предприятие целлюлозно-бумажной промышленности  «Ленинградский бумажно-картонный комбинат» и Бумажная фабрика “Коммунар”</vt:lpstr>
      <vt:lpstr>Слайд 11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Сообщение на тему  « Экономика Ленинградской области»</dc:title>
  <dc:creator>usert</dc:creator>
  <cp:lastModifiedBy>Пользователь</cp:lastModifiedBy>
  <cp:revision>29</cp:revision>
  <dcterms:created xsi:type="dcterms:W3CDTF">2014-03-18T13:55:57Z</dcterms:created>
  <dcterms:modified xsi:type="dcterms:W3CDTF">2015-04-28T01:01:07Z</dcterms:modified>
</cp:coreProperties>
</file>