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9" r:id="rId10"/>
    <p:sldId id="268" r:id="rId11"/>
    <p:sldId id="266" r:id="rId12"/>
    <p:sldId id="267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3" autoAdjust="0"/>
    <p:restoredTop sz="94652" autoAdjust="0"/>
  </p:normalViewPr>
  <p:slideViewPr>
    <p:cSldViewPr>
      <p:cViewPr>
        <p:scale>
          <a:sx n="33" d="100"/>
          <a:sy n="33" d="100"/>
        </p:scale>
        <p:origin x="-105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84D2E-6347-41A6-8CCD-F82FA2122E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1BE5-FAC6-4874-A94F-85458DE830B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D4A36-4260-4B98-8984-5156AE0984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85CCE-79AC-4C90-AC85-24B17B13992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A276A-45AA-4CD6-8714-08C9BC9F7BF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8F08E-DC05-417F-8AD0-CF8AF1B7B1F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1BDA4A-E9A1-4889-A6C0-0710C3E10E7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51931-85D3-42AD-BF3C-2727B087017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F1195-CB64-4A29-9C94-6AD18B8288E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5413F9-43D4-4F3F-B0BD-ED398C16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C6C7-AC02-43E1-BB3C-CA33CDAA622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DB0F23-62DC-4D18-9B27-ABAA9B5A623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Новые технологии планирования воспитательной работы</a:t>
            </a:r>
            <a:endParaRPr lang="es-ES" sz="3200" b="1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ubTitle" idx="1"/>
          </p:nvPr>
        </p:nvSpPr>
        <p:spPr>
          <a:xfrm>
            <a:off x="1571604" y="2357430"/>
            <a:ext cx="6400800" cy="1752600"/>
          </a:xfrm>
        </p:spPr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Заместитель директора по ВР МБОУ «</a:t>
            </a:r>
            <a:r>
              <a:rPr lang="ru-RU" sz="2000" dirty="0" err="1" smtClean="0"/>
              <a:t>Озерновской</a:t>
            </a:r>
            <a:r>
              <a:rPr lang="ru-RU" sz="2000" dirty="0" smtClean="0"/>
              <a:t> СОШ» </a:t>
            </a:r>
            <a:r>
              <a:rPr lang="ru-RU" sz="2000" dirty="0" err="1" smtClean="0"/>
              <a:t>Камнева</a:t>
            </a:r>
            <a:r>
              <a:rPr lang="ru-RU" sz="2000" dirty="0" smtClean="0"/>
              <a:t> М.П.</a:t>
            </a:r>
            <a:endParaRPr lang="ru-RU" sz="2000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  <p:pic>
        <p:nvPicPr>
          <p:cNvPr id="5" name="Picture 2" descr="E:\учитель 2011\фотографии\Копия Изображение 11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857628"/>
            <a:ext cx="1759883" cy="1883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571480"/>
          <a:ext cx="7072360" cy="2889504"/>
        </p:xfrm>
        <a:graphic>
          <a:graphicData uri="http://schemas.openxmlformats.org/drawingml/2006/table">
            <a:tbl>
              <a:tblPr/>
              <a:tblGrid>
                <a:gridCol w="2133310"/>
                <a:gridCol w="740414"/>
                <a:gridCol w="740414"/>
                <a:gridCol w="740414"/>
                <a:gridCol w="740414"/>
                <a:gridCol w="1977394"/>
              </a:tblGrid>
              <a:tr h="32147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Дни недели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Недели месяца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примечания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Понедельник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вторник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4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571736" y="3643315"/>
            <a:ext cx="58579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i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словные обозначения: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 Педсовет, планерка 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(МД)методический день,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(С)совещание,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(У)учеба вожатых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(ОДС)отрядные, дружинные сборы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(Л)Линейки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(М)Массовые мероприятия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(УА) учеба актива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(УВ)учеба вожатых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(П)Планирование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(ЭП)экскурсии, походы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(ТД)Традиционные  дела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)работа с родителями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(РПД)работа с помощниками, друзьями организации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(ДВ)день вожатог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</a:t>
            </a:r>
            <a:r>
              <a:rPr lang="ru-RU" dirty="0" smtClean="0"/>
              <a:t>работы классного руководителя  </a:t>
            </a:r>
            <a:r>
              <a:rPr lang="ru-RU" dirty="0" smtClean="0"/>
              <a:t>четверть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43049"/>
            <a:ext cx="6786610" cy="4071967"/>
          </a:xfrm>
        </p:spPr>
        <p:txBody>
          <a:bodyPr/>
          <a:lstStyle/>
          <a:p>
            <a:pPr lvl="0"/>
            <a:r>
              <a:rPr lang="ru-RU" sz="2800" dirty="0" smtClean="0"/>
              <a:t>План-сетка заполняется на листах, специально подготовленных руководством школы, либо специальных журналах для классного </a:t>
            </a:r>
            <a:r>
              <a:rPr lang="ru-RU" sz="2800" dirty="0" smtClean="0"/>
              <a:t>руководителя.</a:t>
            </a:r>
            <a:endParaRPr lang="ru-RU" sz="2800" dirty="0" smtClean="0"/>
          </a:p>
          <a:p>
            <a:r>
              <a:rPr lang="ru-RU" sz="2800" dirty="0" smtClean="0"/>
              <a:t> </a:t>
            </a:r>
            <a:r>
              <a:rPr lang="ru-RU" sz="2800" dirty="0" smtClean="0"/>
              <a:t>В </a:t>
            </a:r>
            <a:r>
              <a:rPr lang="ru-RU" sz="2800" dirty="0" smtClean="0"/>
              <a:t>план не следует вносить учительские дела, совещания, не связанные с классным руководством.</a:t>
            </a:r>
          </a:p>
          <a:p>
            <a:r>
              <a:rPr lang="ru-RU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классного руководителя  четверть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2500298" y="1571612"/>
            <a:ext cx="6186502" cy="4554551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Общешкольные дела необходимо выделять одним цветом – </a:t>
            </a:r>
            <a:r>
              <a:rPr lang="ru-RU" sz="2800" i="1" dirty="0" smtClean="0"/>
              <a:t>красным</a:t>
            </a:r>
            <a:r>
              <a:rPr lang="ru-RU" sz="2800" dirty="0" smtClean="0"/>
              <a:t>, дела класса – </a:t>
            </a:r>
            <a:r>
              <a:rPr lang="ru-RU" sz="2800" i="1" dirty="0" smtClean="0"/>
              <a:t>синим</a:t>
            </a:r>
            <a:r>
              <a:rPr lang="ru-RU" sz="2800" dirty="0" smtClean="0"/>
              <a:t>, а всю остальную повседневную работу – </a:t>
            </a:r>
            <a:r>
              <a:rPr lang="ru-RU" sz="2800" i="1" dirty="0" smtClean="0"/>
              <a:t>черным.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 </a:t>
            </a:r>
            <a:r>
              <a:rPr lang="ru-RU" sz="2800" dirty="0" smtClean="0"/>
              <a:t>  В </a:t>
            </a:r>
            <a:r>
              <a:rPr lang="ru-RU" sz="2800" dirty="0" smtClean="0"/>
              <a:t>план-сетку в течение четверти можно постоянно вписывать планируемые дела, индивидуальную работу, посещение уроков, беседы с родителями и т.п.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571480"/>
          <a:ext cx="8215370" cy="6048755"/>
        </p:xfrm>
        <a:graphic>
          <a:graphicData uri="http://schemas.openxmlformats.org/drawingml/2006/table">
            <a:tbl>
              <a:tblPr/>
              <a:tblGrid>
                <a:gridCol w="1326741"/>
                <a:gridCol w="1362348"/>
                <a:gridCol w="1390214"/>
                <a:gridCol w="1462976"/>
                <a:gridCol w="1243142"/>
                <a:gridCol w="1429949"/>
              </a:tblGrid>
              <a:tr h="4530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Calibri"/>
                          <a:ea typeface="Times New Roman"/>
                          <a:cs typeface="Times New Roman"/>
                        </a:rPr>
                        <a:t>Направления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Times New Roman"/>
                          <a:cs typeface="Times New Roman"/>
                        </a:rPr>
                        <a:t>      1 неделя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Times New Roman"/>
                          <a:cs typeface="Times New Roman"/>
                        </a:rPr>
                        <a:t>2 неделя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Times New Roman"/>
                          <a:cs typeface="Times New Roman"/>
                        </a:rPr>
                        <a:t>3 неделя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Times New Roman"/>
                          <a:cs typeface="Times New Roman"/>
                        </a:rPr>
                        <a:t>4 неделя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Calibri"/>
                          <a:ea typeface="Times New Roman"/>
                          <a:cs typeface="Times New Roman"/>
                        </a:rPr>
                        <a:t>Достигнутый результат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2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 err="1">
                          <a:latin typeface="Calibri"/>
                          <a:ea typeface="Times New Roman"/>
                          <a:cs typeface="Times New Roman"/>
                        </a:rPr>
                        <a:t>Учеба,Ученическое</a:t>
                      </a:r>
                      <a:r>
                        <a:rPr lang="ru-RU" sz="1000" b="1" dirty="0">
                          <a:latin typeface="Calibri"/>
                          <a:ea typeface="Times New Roman"/>
                          <a:cs typeface="Times New Roman"/>
                        </a:rPr>
                        <a:t> самоуправление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C0504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День Знаний 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548DD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Наш класс. Оформление классного уголка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548DD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Учеба актива.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Классный огонек «Анализ работы за месяц»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rgbClr val="4F81BD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Calibri"/>
                          <a:ea typeface="Times New Roman"/>
                          <a:cs typeface="Times New Roman"/>
                        </a:rPr>
                        <a:t>Гражданско</a:t>
                      </a:r>
                      <a:r>
                        <a:rPr lang="ru-RU" sz="1000" b="1" dirty="0">
                          <a:latin typeface="Calibri"/>
                          <a:ea typeface="Times New Roman"/>
                          <a:cs typeface="Times New Roman"/>
                        </a:rPr>
                        <a:t>- правовое 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Calibri"/>
                          <a:ea typeface="Times New Roman"/>
                          <a:cs typeface="Times New Roman"/>
                        </a:rPr>
                        <a:t>Военно</a:t>
                      </a:r>
                      <a:r>
                        <a:rPr lang="ru-RU" sz="1000" b="1" dirty="0">
                          <a:latin typeface="Calibri"/>
                          <a:ea typeface="Times New Roman"/>
                          <a:cs typeface="Times New Roman"/>
                        </a:rPr>
                        <a:t>- патриотическое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Изучение с учащимися правил поведения.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Рейд «Твой дневник»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00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Мы составляем наш автопортрет»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4F81B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Час творчества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92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Экологическое образование,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Трудовое воспитание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Times New Roman"/>
                          <a:cs typeface="Times New Roman"/>
                        </a:rPr>
                        <a:t>Озеленение кабинета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548DD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Организация дежурства в классе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Тимуровская работа. Проект «Память».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6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Физкультурно- оздоровительная 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работа.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548DD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Туристический поход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Times New Roman"/>
                          <a:cs typeface="Times New Roman"/>
                        </a:rPr>
                        <a:t>Выступление агитбригады «Дорожные Знаки» в </a:t>
                      </a:r>
                      <a:r>
                        <a:rPr lang="ru-RU" sz="1000" dirty="0" err="1">
                          <a:latin typeface="Calibri"/>
                          <a:ea typeface="Times New Roman"/>
                          <a:cs typeface="Times New Roman"/>
                        </a:rPr>
                        <a:t>нач</a:t>
                      </a:r>
                      <a:r>
                        <a:rPr lang="ru-RU" sz="1000" dirty="0">
                          <a:latin typeface="Calibri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000" dirty="0" err="1">
                          <a:latin typeface="Calibri"/>
                          <a:ea typeface="Times New Roman"/>
                          <a:cs typeface="Times New Roman"/>
                        </a:rPr>
                        <a:t>кл</a:t>
                      </a:r>
                      <a:r>
                        <a:rPr lang="ru-RU" sz="10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rgbClr val="C0504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Осенний кросс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04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Досуг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Запись учащихся в кружки по интересам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Запись учащихся в кружки по интересам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Подготовка и участие в ярмарке.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latin typeface="Calibri"/>
                          <a:ea typeface="Times New Roman"/>
                          <a:cs typeface="Times New Roman"/>
                        </a:rPr>
                        <a:t>Подготовка ко дню учителя.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87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Работа с родителями 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Знакомство с родителями прибывших учащихся.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rgbClr val="548DD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Классное  родительское</a:t>
                      </a: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 собрание. 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Индивидуальные консультации с родителями, отсутствующими на родительском собрании.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Посещение семей учащихся с целью изучения семьи.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5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Работа с педагоги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ческим коллективом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Посещение уроков, наблюдение за поведением учащихся.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Разговор с учителями предметниками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об успеваемости.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36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Calibri"/>
                          <a:ea typeface="Times New Roman"/>
                          <a:cs typeface="Times New Roman"/>
                        </a:rPr>
                        <a:t>Аналитико-диагностическая деятельность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Диагностика уровня тревожности.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Анализ уровня здоровья в классе.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latin typeface="Calibri"/>
                          <a:ea typeface="Times New Roman"/>
                          <a:cs typeface="Times New Roman"/>
                        </a:rPr>
                        <a:t>Диагностика школьной мотивации</a:t>
                      </a: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572" marR="395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Месяц: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Сентябрь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2011- 2012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уч.г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Планы работы ЗДВР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285860"/>
            <a:ext cx="6829444" cy="4840303"/>
          </a:xfrm>
        </p:spPr>
        <p:txBody>
          <a:bodyPr/>
          <a:lstStyle/>
          <a:p>
            <a:r>
              <a:rPr lang="ru-RU" sz="1800" b="1" dirty="0" smtClean="0"/>
              <a:t> Виды планов.</a:t>
            </a:r>
            <a:endParaRPr lang="ru-RU" sz="1800" dirty="0" smtClean="0"/>
          </a:p>
          <a:p>
            <a:r>
              <a:rPr lang="ru-RU" sz="1800" dirty="0" smtClean="0"/>
              <a:t>1.Перспективный план на учебный год.</a:t>
            </a:r>
          </a:p>
          <a:p>
            <a:r>
              <a:rPr lang="ru-RU" sz="1800" dirty="0" smtClean="0"/>
              <a:t>2.Календарный план.</a:t>
            </a:r>
          </a:p>
          <a:p>
            <a:r>
              <a:rPr lang="ru-RU" sz="1800" dirty="0" smtClean="0"/>
              <a:t>Воспитательная работа отражена на календарный год.</a:t>
            </a:r>
          </a:p>
          <a:p>
            <a:r>
              <a:rPr lang="ru-RU" sz="1800" dirty="0" smtClean="0"/>
              <a:t>3.Планы работы классных руководителей.</a:t>
            </a:r>
          </a:p>
          <a:p>
            <a:r>
              <a:rPr lang="ru-RU" sz="1800" dirty="0" smtClean="0"/>
              <a:t>4.Планы клубов по интересам.</a:t>
            </a:r>
          </a:p>
          <a:p>
            <a:r>
              <a:rPr lang="ru-RU" sz="1800" dirty="0" smtClean="0"/>
              <a:t>5.Планы детской организации.</a:t>
            </a:r>
          </a:p>
          <a:p>
            <a:r>
              <a:rPr lang="ru-RU" sz="1800" dirty="0" smtClean="0"/>
              <a:t>6.Планы старшей вожатой.</a:t>
            </a:r>
          </a:p>
          <a:p>
            <a:r>
              <a:rPr lang="ru-RU" sz="1800" dirty="0" smtClean="0"/>
              <a:t>7.Планы органов ученического самоуправления.</a:t>
            </a:r>
          </a:p>
          <a:p>
            <a:r>
              <a:rPr lang="ru-RU" sz="1800" dirty="0" smtClean="0"/>
              <a:t>8.Планы методических объединений всех уровней.</a:t>
            </a:r>
          </a:p>
          <a:p>
            <a:r>
              <a:rPr lang="ru-RU" sz="1800" dirty="0" smtClean="0"/>
              <a:t>9.Планы заместителя директора по воспитательной работе.</a:t>
            </a:r>
          </a:p>
          <a:p>
            <a:r>
              <a:rPr lang="ru-RU" sz="1800" dirty="0" smtClean="0"/>
              <a:t>10.План библиотеки</a:t>
            </a:r>
          </a:p>
          <a:p>
            <a:r>
              <a:rPr lang="ru-RU" sz="1800" dirty="0" smtClean="0"/>
              <a:t>11.План работы музея</a:t>
            </a:r>
          </a:p>
          <a:p>
            <a:r>
              <a:rPr lang="ru-RU" sz="1800" dirty="0" smtClean="0"/>
              <a:t>12План работы воспитателей группы продлённого дня</a:t>
            </a:r>
          </a:p>
          <a:p>
            <a:r>
              <a:rPr lang="ru-RU" sz="1800" dirty="0" smtClean="0"/>
              <a:t> 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Примерная </a:t>
            </a:r>
            <a:r>
              <a:rPr lang="ru-RU" sz="2400" b="1" i="1" dirty="0" smtClean="0"/>
              <a:t>циклограмма рабочей недели заместителя </a:t>
            </a:r>
            <a:r>
              <a:rPr lang="ru-RU" sz="2400" b="1" i="1" dirty="0" smtClean="0"/>
              <a:t>директора  по воспитательной работе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000240"/>
          <a:ext cx="8143931" cy="2500330"/>
        </p:xfrm>
        <a:graphic>
          <a:graphicData uri="http://schemas.openxmlformats.org/drawingml/2006/table">
            <a:tbl>
              <a:tblPr/>
              <a:tblGrid>
                <a:gridCol w="790651"/>
                <a:gridCol w="1165838"/>
                <a:gridCol w="735019"/>
                <a:gridCol w="1154259"/>
                <a:gridCol w="883258"/>
                <a:gridCol w="1250768"/>
                <a:gridCol w="866273"/>
                <a:gridCol w="1297865"/>
              </a:tblGrid>
              <a:tr h="20002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Дни недели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Планирование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работы, контроль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Работа с акти 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вом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Методи 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ческая работа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Работа с родителями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Индивидуальная работа с учащимися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Пед 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советы, совеща -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ния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Сотрудничество с другими организация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ми</a:t>
                      </a: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3531" marR="6353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1800" dirty="0" smtClean="0"/>
              <a:t>Задание: Пронумеруйте в порядке значимости, какая документация необходима в Вашей работе в первую, во вторую очередь, а от чего, по Вашему мнению, вообще можно отказаться</a:t>
            </a:r>
            <a:endParaRPr lang="ru-RU" sz="1800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714480" y="1142984"/>
            <a:ext cx="692948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158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Распоряжения по воспитательной работе (приказы, постановления).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Учет правонарушений учащихся.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Протоколы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микропедсоветов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Тетрадь посещения классных часов и других воспитывающих мероприятий.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Книга учета индивидуальных бесед с учащимися и их родителями.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Книга учета бесед с классными руководителями. План-дневник ежедневной работы.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Перспективный план работы на учебный год.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Текущий план на месяц. Календарный план-сетка мероприятий.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Материалы о детях особой заботы.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Учет неблагополучных семей, работа с ними.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Альбом мероприятий по школе.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Учет выдачи методической литературы.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Папка приказов, распоряжений (общешкольных).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Работа учащихся летом.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Работа с родителями (педагогический всеобуч).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Работа с классными руководителями.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Папки «К плану на следующий год».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Kapтотека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 новинок психолого-педагогической литературы.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Картотека методических материалов «Технология внеурочной деятельности».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Информация к методическим семинарам классных руководителей, педагогическим советам.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График индивидуальных консультаций педагогов.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Адреса, телефоны организаций, с которыми установлено сотрудничество.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«Мысли, вычитанные из книг».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Идеи, инновации, находки.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Анкеты, опросы, мнения.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333366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158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333366"/>
                </a:solidFill>
                <a:effectLst/>
                <a:latin typeface="Verdana" pitchFamily="34" charset="0"/>
                <a:ea typeface="Times New Roman" pitchFamily="18" charset="0"/>
              </a:rPr>
              <a:t>Справки, отчеты, итоги.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214438"/>
            <a:ext cx="8229600" cy="4911725"/>
          </a:xfrm>
        </p:spPr>
        <p:txBody>
          <a:bodyPr/>
          <a:lstStyle/>
          <a:p>
            <a:r>
              <a:rPr lang="ru-RU" dirty="0" smtClean="0"/>
              <a:t>                    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Программа воспитания</a:t>
            </a:r>
            <a:endParaRPr lang="ru-RU" dirty="0"/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Программа – это перспективное представление о том, чего должен добиться воспитатель.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7643802" y="6643686"/>
            <a:ext cx="1500198" cy="21431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Prezentacii.com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Отличительные особенности программы: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1.Строится на глубокой аналитической основе.</a:t>
            </a:r>
          </a:p>
          <a:p>
            <a:r>
              <a:rPr lang="ru-RU" dirty="0" smtClean="0"/>
              <a:t>2.Предвидение результатов воспитывающей деятельности.</a:t>
            </a:r>
          </a:p>
          <a:p>
            <a:r>
              <a:rPr lang="ru-RU" dirty="0" smtClean="0"/>
              <a:t>         3.Поэтапность.</a:t>
            </a:r>
          </a:p>
          <a:p>
            <a:r>
              <a:rPr lang="ru-RU" dirty="0" smtClean="0"/>
              <a:t>         4.Конкретность и тематическая обусловленность.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программы: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/>
              <a:t>.Введение.</a:t>
            </a:r>
          </a:p>
          <a:p>
            <a:r>
              <a:rPr lang="ru-RU" dirty="0" smtClean="0"/>
              <a:t>2.Пояснительная записка.</a:t>
            </a:r>
          </a:p>
          <a:p>
            <a:r>
              <a:rPr lang="ru-RU" dirty="0" smtClean="0"/>
              <a:t>3.Цели и задачи </a:t>
            </a:r>
          </a:p>
          <a:p>
            <a:r>
              <a:rPr lang="ru-RU" dirty="0" smtClean="0"/>
              <a:t>4.Ожидаемый результат.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План 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Анализ работы за прошлый год.</a:t>
            </a:r>
          </a:p>
          <a:p>
            <a:r>
              <a:rPr lang="ru-RU" sz="2800" dirty="0" smtClean="0"/>
              <a:t>Программа воспитательной деятельности (другие воспитательные программы)</a:t>
            </a:r>
          </a:p>
          <a:p>
            <a:r>
              <a:rPr lang="ru-RU" sz="2800" dirty="0" smtClean="0"/>
              <a:t>        Перечень традиционных и  инновационных форм работы.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        Календарь знаменательных дат.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             План работы в заинтересованных </a:t>
            </a:r>
          </a:p>
          <a:p>
            <a:r>
              <a:rPr lang="ru-RU" sz="2800" dirty="0" smtClean="0"/>
              <a:t> </a:t>
            </a:r>
            <a:r>
              <a:rPr lang="ru-RU" sz="2800" dirty="0" smtClean="0"/>
              <a:t>                 организаций.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старшей вожатой.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571612"/>
            <a:ext cx="7186634" cy="455455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   1</a:t>
            </a:r>
            <a:r>
              <a:rPr lang="ru-RU" dirty="0" smtClean="0"/>
              <a:t>.   </a:t>
            </a:r>
            <a:r>
              <a:rPr lang="ru-RU" smtClean="0"/>
              <a:t>Краткая характеристика </a:t>
            </a:r>
            <a:r>
              <a:rPr lang="ru-RU" dirty="0" smtClean="0"/>
              <a:t>уровня развития детского общественного объединения</a:t>
            </a:r>
            <a:r>
              <a:rPr lang="ru-RU" dirty="0" smtClean="0"/>
              <a:t>.       2</a:t>
            </a:r>
            <a:r>
              <a:rPr lang="ru-RU" dirty="0" smtClean="0"/>
              <a:t>.   Анализ работы за предыдущий учебный год.</a:t>
            </a:r>
          </a:p>
          <a:p>
            <a:pPr>
              <a:buNone/>
            </a:pPr>
            <a:r>
              <a:rPr lang="ru-RU" dirty="0" smtClean="0"/>
              <a:t>  3</a:t>
            </a:r>
            <a:r>
              <a:rPr lang="ru-RU" dirty="0" smtClean="0"/>
              <a:t>.   Цели и задачи работы </a:t>
            </a:r>
            <a:r>
              <a:rPr lang="ru-RU" dirty="0" smtClean="0"/>
              <a:t>           старшей </a:t>
            </a:r>
            <a:r>
              <a:rPr lang="ru-RU" dirty="0" smtClean="0"/>
              <a:t>вожатой на учебный год.</a:t>
            </a:r>
          </a:p>
          <a:p>
            <a:r>
              <a:rPr lang="ru-RU" dirty="0" smtClean="0"/>
              <a:t>  4</a:t>
            </a:r>
            <a:r>
              <a:rPr lang="ru-RU" dirty="0" smtClean="0"/>
              <a:t>. План основных мероприятий, соответствующий поставленной цели и задачам.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1142984"/>
          <a:ext cx="8001056" cy="1357322"/>
        </p:xfrm>
        <a:graphic>
          <a:graphicData uri="http://schemas.openxmlformats.org/drawingml/2006/table">
            <a:tbl>
              <a:tblPr/>
              <a:tblGrid>
                <a:gridCol w="196177"/>
                <a:gridCol w="2089839"/>
                <a:gridCol w="1359477"/>
                <a:gridCol w="1495835"/>
                <a:gridCol w="1069100"/>
                <a:gridCol w="1790628"/>
              </a:tblGrid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226644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063" marR="620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Правила составления планов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14480" y="1142984"/>
            <a:ext cx="6972320" cy="4983179"/>
          </a:xfrm>
        </p:spPr>
        <p:txBody>
          <a:bodyPr/>
          <a:lstStyle/>
          <a:p>
            <a:r>
              <a:rPr lang="ru-RU" sz="2400" dirty="0" smtClean="0"/>
              <a:t>1.  План старшей вожатой – это документ, который утверждается директором школы.</a:t>
            </a:r>
          </a:p>
          <a:p>
            <a:r>
              <a:rPr lang="ru-RU" sz="2400" dirty="0" smtClean="0"/>
              <a:t>2.   План должен быть конкретным, содержать четкую формулировку, что необходимо сделать и какого результата достигнуть.</a:t>
            </a:r>
          </a:p>
          <a:p>
            <a:r>
              <a:rPr lang="ru-RU" sz="2400" dirty="0" smtClean="0"/>
              <a:t>3.  План должен быть реальным и выполнимым.</a:t>
            </a:r>
          </a:p>
          <a:p>
            <a:r>
              <a:rPr lang="ru-RU" sz="2400" dirty="0" smtClean="0"/>
              <a:t>4.  План должен учитывать мероприятия всех уровней взаимодействия старшей вожатой (школьный, городской, областной).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b="1" i="1" dirty="0" smtClean="0"/>
              <a:t>ЛИЧНЫЙ </a:t>
            </a:r>
            <a:r>
              <a:rPr lang="ru-RU" sz="3200" b="1" i="1" dirty="0" smtClean="0"/>
              <a:t>ПЛАН СТАРШЕГО ВОЖАТОГО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258072" cy="4911741"/>
          </a:xfrm>
        </p:spPr>
        <p:txBody>
          <a:bodyPr/>
          <a:lstStyle/>
          <a:p>
            <a:r>
              <a:rPr lang="ru-RU" dirty="0" smtClean="0"/>
              <a:t>Личный план старшего вожатого оформляется в виде еженедельника, дневника, где кроме дружинных, отрядных, общешкольных, районных, городских дел заносятся все педсоветы, совещания, семинары, курсы повышения квалификации, участие в клубе вожатых.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738</Words>
  <Application>Microsoft Office PowerPoint</Application>
  <PresentationFormat>Экран (4:3)</PresentationFormat>
  <Paragraphs>193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Diseño predeterminado</vt:lpstr>
      <vt:lpstr>Новые технологии планирования воспитательной работы</vt:lpstr>
      <vt:lpstr>Программа воспитания</vt:lpstr>
      <vt:lpstr> Отличительные особенности программы: </vt:lpstr>
      <vt:lpstr>Структура программы:</vt:lpstr>
      <vt:lpstr>План  работы:</vt:lpstr>
      <vt:lpstr>План работы старшей вожатой.</vt:lpstr>
      <vt:lpstr>Слайд 7</vt:lpstr>
      <vt:lpstr>Правила составления планов </vt:lpstr>
      <vt:lpstr> ЛИЧНЫЙ ПЛАН СТАРШЕГО ВОЖАТОГО </vt:lpstr>
      <vt:lpstr>Слайд 10</vt:lpstr>
      <vt:lpstr>План работы классного руководителя  четверть</vt:lpstr>
      <vt:lpstr>План работы классного руководителя  четверть</vt:lpstr>
      <vt:lpstr>Слайд 13</vt:lpstr>
      <vt:lpstr>Планы работы ЗДВР</vt:lpstr>
      <vt:lpstr>   Примерная циклограмма рабочей недели заместителя директора  по воспитательной работе. </vt:lpstr>
      <vt:lpstr>Задание: Пронумеруйте в порядке значимости, какая документация необходима в Вашей работе в первую, во вторую очередь, а от чего, по Вашему мнению, вообще можно отказаться</vt:lpstr>
      <vt:lpstr>Слайд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Кузенбаева Акплек Хависовна</cp:lastModifiedBy>
  <cp:revision>344</cp:revision>
  <dcterms:created xsi:type="dcterms:W3CDTF">2010-05-23T14:28:12Z</dcterms:created>
  <dcterms:modified xsi:type="dcterms:W3CDTF">2002-01-02T02:45:38Z</dcterms:modified>
</cp:coreProperties>
</file>