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FF"/>
    <a:srgbClr val="0E45B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743" autoAdjust="0"/>
  </p:normalViewPr>
  <p:slideViewPr>
    <p:cSldViewPr>
      <p:cViewPr>
        <p:scale>
          <a:sx n="118" d="100"/>
          <a:sy n="118" d="100"/>
        </p:scale>
        <p:origin x="-1434" y="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9EAEF-CAC2-46FB-B8EE-8561196B56C9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53830-A7F7-4F65-81DA-D261B8BBB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0026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9EAEF-CAC2-46FB-B8EE-8561196B56C9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53830-A7F7-4F65-81DA-D261B8BBB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8826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9EAEF-CAC2-46FB-B8EE-8561196B56C9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53830-A7F7-4F65-81DA-D261B8BBB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6106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9EAEF-CAC2-46FB-B8EE-8561196B56C9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53830-A7F7-4F65-81DA-D261B8BBB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4343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9EAEF-CAC2-46FB-B8EE-8561196B56C9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53830-A7F7-4F65-81DA-D261B8BBB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4968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9EAEF-CAC2-46FB-B8EE-8561196B56C9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53830-A7F7-4F65-81DA-D261B8BBB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312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9EAEF-CAC2-46FB-B8EE-8561196B56C9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53830-A7F7-4F65-81DA-D261B8BBB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5329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9EAEF-CAC2-46FB-B8EE-8561196B56C9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53830-A7F7-4F65-81DA-D261B8BBB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9521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9EAEF-CAC2-46FB-B8EE-8561196B56C9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53830-A7F7-4F65-81DA-D261B8BBB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6400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9EAEF-CAC2-46FB-B8EE-8561196B56C9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53830-A7F7-4F65-81DA-D261B8BBB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66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9EAEF-CAC2-46FB-B8EE-8561196B56C9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53830-A7F7-4F65-81DA-D261B8BBB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270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9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9EAEF-CAC2-46FB-B8EE-8561196B56C9}" type="datetimeFigureOut">
              <a:rPr lang="ru-RU" smtClean="0"/>
              <a:pPr/>
              <a:t>08.05.2015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53830-A7F7-4F65-81DA-D261B8BBB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2766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5207694"/>
            <a:ext cx="5486400" cy="165030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Придумали и составили: </a:t>
            </a:r>
            <a:br>
              <a:rPr lang="ru-RU" dirty="0" smtClean="0"/>
            </a:br>
            <a:r>
              <a:rPr lang="ru-RU" dirty="0" smtClean="0"/>
              <a:t>Комарова </a:t>
            </a:r>
            <a:r>
              <a:rPr lang="ru-RU" dirty="0" smtClean="0"/>
              <a:t>Дарья и Ляпунов </a:t>
            </a:r>
            <a:r>
              <a:rPr lang="ru-RU" dirty="0" smtClean="0"/>
              <a:t>Иван, </a:t>
            </a:r>
            <a:br>
              <a:rPr lang="ru-RU" dirty="0" smtClean="0"/>
            </a:br>
            <a:r>
              <a:rPr lang="ru-RU" dirty="0" smtClean="0"/>
              <a:t>ученики 1 «Б» класса</a:t>
            </a:r>
            <a:br>
              <a:rPr lang="ru-RU" dirty="0" smtClean="0"/>
            </a:br>
            <a:r>
              <a:rPr lang="ru-RU" dirty="0" smtClean="0"/>
              <a:t>МОУ  СШ № 92 </a:t>
            </a:r>
            <a:br>
              <a:rPr lang="ru-RU" dirty="0" smtClean="0"/>
            </a:br>
            <a:r>
              <a:rPr lang="ru-RU" dirty="0" smtClean="0"/>
              <a:t>г. Волгограда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Заголовок 4"/>
          <p:cNvSpPr txBox="1">
            <a:spLocks/>
          </p:cNvSpPr>
          <p:nvPr/>
        </p:nvSpPr>
        <p:spPr>
          <a:xfrm>
            <a:off x="0" y="2204864"/>
            <a:ext cx="8820472" cy="15841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1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200" b="1" i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1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«Полезный Уф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1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1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вредный Ай-ай-ай»</a:t>
            </a:r>
            <a:endParaRPr kumimoji="0" lang="ru-RU" sz="6600" b="1" i="1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657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188639"/>
            <a:ext cx="2592287" cy="2631011"/>
          </a:xfrm>
          <a:prstGeom prst="rect">
            <a:avLst/>
          </a:prstGeom>
        </p:spPr>
      </p:pic>
      <p:pic>
        <p:nvPicPr>
          <p:cNvPr id="7" name="Рисунок 6" descr="0021180_13401213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7785" y="3789040"/>
            <a:ext cx="2681065" cy="306896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32856"/>
            <a:ext cx="8229600" cy="2578298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В одном доме и жил такой </a:t>
            </a:r>
            <a:r>
              <a:rPr lang="ru-RU" sz="3200" b="1" dirty="0" smtClean="0">
                <a:solidFill>
                  <a:srgbClr val="C00000"/>
                </a:solidFill>
              </a:rPr>
              <a:t>микроб.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Звали </a:t>
            </a:r>
            <a:r>
              <a:rPr lang="ru-RU" sz="3200" b="1" dirty="0">
                <a:solidFill>
                  <a:srgbClr val="C00000"/>
                </a:solidFill>
              </a:rPr>
              <a:t>его </a:t>
            </a:r>
            <a:r>
              <a:rPr lang="ru-RU" sz="3200" b="1" u="sng" dirty="0">
                <a:solidFill>
                  <a:srgbClr val="C00000"/>
                </a:solidFill>
              </a:rPr>
              <a:t>Уф</a:t>
            </a:r>
            <a:r>
              <a:rPr lang="ru-RU" sz="3200" b="1" dirty="0">
                <a:solidFill>
                  <a:srgbClr val="C00000"/>
                </a:solidFill>
              </a:rPr>
              <a:t>.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Он </a:t>
            </a:r>
            <a:r>
              <a:rPr lang="ru-RU" sz="3200" b="1" dirty="0"/>
              <a:t>был очень </a:t>
            </a:r>
            <a:r>
              <a:rPr lang="ru-RU" sz="3200" b="1" dirty="0" smtClean="0"/>
              <a:t>любопытный и решил </a:t>
            </a:r>
            <a:r>
              <a:rPr lang="ru-RU" sz="3200" b="1" dirty="0"/>
              <a:t>он узнать, что же в мире интересного. 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3" name="Рисунок 2" descr="6575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99792" y="1484784"/>
            <a:ext cx="3816424" cy="38164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252028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/>
              <a:t>	</a:t>
            </a:r>
            <a:r>
              <a:rPr lang="ru-RU" sz="3100" b="1" dirty="0" smtClean="0"/>
              <a:t>В </a:t>
            </a:r>
            <a:r>
              <a:rPr lang="ru-RU" sz="3100" b="1" dirty="0"/>
              <a:t>один прекрасный день он забрался на тарелку с мукой, а хозяйка как раз собралась хлеб печь и замесила микроба в тесте. </a:t>
            </a:r>
            <a:r>
              <a:rPr lang="ru-RU" sz="3100" b="1" dirty="0" smtClean="0"/>
              <a:t>Там </a:t>
            </a:r>
            <a:r>
              <a:rPr lang="ru-RU" sz="3100" b="1" dirty="0"/>
              <a:t>он увидел других микробов, они не были похожи на него – это были полезные микробы, которые усиленно работали, они добывали кислород, благодаря которому тесто поднималось и из него можно было испечь вкусный и мягкий хлеб. Уф был рад встрече. Вскоре из теста испекли хлеб.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3808" y="4149080"/>
            <a:ext cx="3670613" cy="2448272"/>
          </a:xfrm>
          <a:prstGeom prst="rect">
            <a:avLst/>
          </a:prstGeom>
        </p:spPr>
      </p:pic>
      <p:pic>
        <p:nvPicPr>
          <p:cNvPr id="4" name="Рисунок 3" descr="657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4797152"/>
            <a:ext cx="720080" cy="764703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424936" cy="3528392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Хозяйка села обедать. Отрезав кусочек от только что испеченного хлеба, она положила на него кусочек сыра. Так из хлеба микроб перебрался в сыр</a:t>
            </a:r>
            <a:r>
              <a:rPr lang="ru-RU" sz="3100" b="1" dirty="0" smtClean="0"/>
              <a:t>!!!</a:t>
            </a:r>
            <a:br>
              <a:rPr lang="ru-RU" sz="3100" b="1" dirty="0" smtClean="0"/>
            </a:br>
            <a:r>
              <a:rPr lang="ru-RU" sz="3100" dirty="0"/>
              <a:t> </a:t>
            </a:r>
            <a:r>
              <a:rPr lang="ru-RU" sz="3100" b="1" dirty="0"/>
              <a:t>В сыре он тоже, как ни странно, встретил микробов, они отличались от микробов в хлебе, но тоже работали, не покладая рук.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2555776" y="3645024"/>
            <a:ext cx="4176464" cy="2736304"/>
          </a:xfrm>
          <a:prstGeom prst="rect">
            <a:avLst/>
          </a:prstGeom>
        </p:spPr>
      </p:pic>
      <p:pic>
        <p:nvPicPr>
          <p:cNvPr id="7" name="Рисунок 6" descr="657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4437112"/>
            <a:ext cx="720080" cy="7200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4752528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/>
              <a:t>И тут микроб поинтересовался:</a:t>
            </a:r>
            <a:br>
              <a:rPr lang="ru-RU" sz="3200" b="1" dirty="0"/>
            </a:br>
            <a:r>
              <a:rPr lang="ru-RU" sz="3200" b="1" dirty="0"/>
              <a:t>- А что вы здесь делаете?</a:t>
            </a:r>
            <a:br>
              <a:rPr lang="ru-RU" sz="3200" b="1" dirty="0"/>
            </a:br>
            <a:r>
              <a:rPr lang="ru-RU" sz="3200" b="1" dirty="0"/>
              <a:t>- Живём! – ответили те.</a:t>
            </a:r>
            <a:br>
              <a:rPr lang="ru-RU" sz="3200" b="1" dirty="0"/>
            </a:br>
            <a:r>
              <a:rPr lang="ru-RU" sz="3200" b="1" dirty="0"/>
              <a:t>- Как? – спросил Уф.</a:t>
            </a:r>
            <a:br>
              <a:rPr lang="ru-RU" sz="3200" b="1" dirty="0"/>
            </a:br>
            <a:r>
              <a:rPr lang="ru-RU" sz="3200" b="1" dirty="0"/>
              <a:t>– Очень просто! – засмеялись полезные микробы.</a:t>
            </a:r>
            <a:br>
              <a:rPr lang="ru-RU" sz="3200" b="1" dirty="0"/>
            </a:br>
            <a:r>
              <a:rPr lang="ru-RU" sz="3200" b="1" dirty="0"/>
              <a:t> - Во время созревания продукта мы образовались, а теперь живём, придавая сыру неповторимый вкус и аромат. – рассказали микробы.</a:t>
            </a:r>
            <a:br>
              <a:rPr lang="ru-RU" sz="3200" b="1" dirty="0"/>
            </a:b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7322" y="714164"/>
            <a:ext cx="3855118" cy="2858851"/>
          </a:xfrm>
          <a:prstGeom prst="rect">
            <a:avLst/>
          </a:prstGeom>
        </p:spPr>
      </p:pic>
      <p:pic>
        <p:nvPicPr>
          <p:cNvPr id="4" name="Рисунок 3" descr="657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484784"/>
            <a:ext cx="692696" cy="692696"/>
          </a:xfrm>
          <a:prstGeom prst="rect">
            <a:avLst/>
          </a:prstGeom>
        </p:spPr>
      </p:pic>
      <p:pic>
        <p:nvPicPr>
          <p:cNvPr id="5" name="Рисунок 4" descr="Без имени-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980728"/>
            <a:ext cx="658214" cy="486506"/>
          </a:xfrm>
          <a:prstGeom prst="rect">
            <a:avLst/>
          </a:prstGeom>
        </p:spPr>
      </p:pic>
      <p:pic>
        <p:nvPicPr>
          <p:cNvPr id="6" name="Рисунок 5" descr="Без имени-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1772816"/>
            <a:ext cx="525856" cy="558051"/>
          </a:xfrm>
          <a:prstGeom prst="rect">
            <a:avLst/>
          </a:prstGeom>
        </p:spPr>
      </p:pic>
      <p:pic>
        <p:nvPicPr>
          <p:cNvPr id="7" name="Рисунок 6" descr="Без имени-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24328" y="1412776"/>
            <a:ext cx="436424" cy="6009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640960" cy="252028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	Уф </a:t>
            </a:r>
            <a:r>
              <a:rPr lang="ru-RU" sz="2800" b="1" dirty="0"/>
              <a:t>подумал, что на столе еще много вкусного, надо посмотреть, вдруг там тоже кто-то живёт. </a:t>
            </a:r>
            <a:br>
              <a:rPr lang="ru-RU" sz="2800" b="1" dirty="0"/>
            </a:br>
            <a:r>
              <a:rPr lang="ru-RU" sz="2800" b="1" dirty="0" smtClean="0"/>
              <a:t>	Какой </a:t>
            </a:r>
            <a:r>
              <a:rPr lang="ru-RU" sz="2800" b="1" dirty="0"/>
              <a:t>волшебный запах исходил от продуктов, в которых жили полезные </a:t>
            </a:r>
            <a:r>
              <a:rPr lang="ru-RU" sz="2800" b="1" dirty="0" smtClean="0"/>
              <a:t>микробы!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	И </a:t>
            </a:r>
            <a:r>
              <a:rPr lang="ru-RU" sz="2700" b="1" dirty="0"/>
              <a:t>Уф из сыра перебрался на руки хозяйки, а потом в тарелку с квашеной капустой.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	О, </a:t>
            </a:r>
            <a:r>
              <a:rPr lang="ru-RU" sz="2700" b="1" dirty="0"/>
              <a:t>чудо!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	Здесь </a:t>
            </a:r>
            <a:r>
              <a:rPr lang="ru-RU" sz="2700" b="1" dirty="0"/>
              <a:t>тоже было царство микробов. Они тоже все работали</a:t>
            </a:r>
            <a:r>
              <a:rPr lang="ru-RU" sz="2700" b="1" dirty="0" smtClean="0"/>
              <a:t>.</a:t>
            </a:r>
            <a:br>
              <a:rPr lang="ru-RU" sz="2700" b="1" dirty="0" smtClean="0"/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3861048"/>
            <a:ext cx="3384376" cy="2175182"/>
          </a:xfrm>
          <a:prstGeom prst="rect">
            <a:avLst/>
          </a:prstGeom>
        </p:spPr>
      </p:pic>
      <p:pic>
        <p:nvPicPr>
          <p:cNvPr id="4" name="Рисунок 3" descr="657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3717032"/>
            <a:ext cx="720080" cy="7200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16832"/>
            <a:ext cx="8640960" cy="252028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 smtClean="0"/>
              <a:t>	И </a:t>
            </a:r>
            <a:r>
              <a:rPr lang="ru-RU" sz="2700" b="1" dirty="0"/>
              <a:t>тут на микроба обратили внимание.</a:t>
            </a:r>
            <a:br>
              <a:rPr lang="ru-RU" sz="2700" b="1" dirty="0"/>
            </a:br>
            <a:r>
              <a:rPr lang="ru-RU" sz="2700" b="1" dirty="0"/>
              <a:t>- Ты кто? -  Спросили микробы из капусты.</a:t>
            </a:r>
            <a:br>
              <a:rPr lang="ru-RU" sz="2700" b="1" dirty="0"/>
            </a:br>
            <a:r>
              <a:rPr lang="ru-RU" sz="2700" b="1" dirty="0" smtClean="0"/>
              <a:t> </a:t>
            </a:r>
            <a:r>
              <a:rPr lang="ru-RU" sz="2700" b="1" dirty="0"/>
              <a:t>Уф </a:t>
            </a:r>
            <a:r>
              <a:rPr lang="ru-RU" sz="2700" b="1" dirty="0" smtClean="0"/>
              <a:t>задумался: </a:t>
            </a: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/>
              <a:t>- А кто же я?</a:t>
            </a:r>
            <a:br>
              <a:rPr lang="ru-RU" sz="2700" b="1" dirty="0"/>
            </a:br>
            <a:r>
              <a:rPr lang="ru-RU" sz="2700" b="1" dirty="0" smtClean="0"/>
              <a:t> </a:t>
            </a:r>
            <a:r>
              <a:rPr lang="ru-RU" sz="2700" b="1" dirty="0"/>
              <a:t>Я жил в банке, </a:t>
            </a:r>
            <a:r>
              <a:rPr lang="ru-RU" sz="2700" b="1" dirty="0" smtClean="0"/>
              <a:t>где </a:t>
            </a:r>
            <a:r>
              <a:rPr lang="ru-RU" sz="2700" b="1" dirty="0"/>
              <a:t>все танцевали, я, я…</a:t>
            </a:r>
            <a:br>
              <a:rPr lang="ru-RU" sz="2700" b="1" dirty="0"/>
            </a:br>
            <a:r>
              <a:rPr lang="ru-RU" sz="2700" b="1" dirty="0" smtClean="0"/>
              <a:t> </a:t>
            </a:r>
            <a:r>
              <a:rPr lang="ru-RU" sz="2700" b="1" dirty="0"/>
              <a:t>Я микроб, который </a:t>
            </a:r>
            <a:r>
              <a:rPr lang="ru-RU" sz="2700" b="1" dirty="0" smtClean="0"/>
              <a:t>живёт </a:t>
            </a:r>
            <a:r>
              <a:rPr lang="ru-RU" sz="2700" b="1" dirty="0"/>
              <a:t>в кефире</a:t>
            </a:r>
            <a:r>
              <a:rPr lang="ru-RU" sz="2700" b="1" dirty="0" smtClean="0"/>
              <a:t>!!!– закричал </a:t>
            </a:r>
            <a:r>
              <a:rPr lang="ru-RU" sz="2700" b="1" dirty="0"/>
              <a:t>радостно </a:t>
            </a:r>
            <a:r>
              <a:rPr lang="ru-RU" sz="2700" b="1" dirty="0" smtClean="0"/>
              <a:t>Уф-</a:t>
            </a: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 smtClean="0"/>
              <a:t> </a:t>
            </a:r>
            <a:r>
              <a:rPr lang="ru-RU" sz="2700" b="1" dirty="0"/>
              <a:t>Я лактобактерия!!!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 Я </a:t>
            </a:r>
            <a:r>
              <a:rPr lang="ru-RU" sz="2700" b="1" dirty="0"/>
              <a:t>полезный микроб!!!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 Я </a:t>
            </a:r>
            <a:r>
              <a:rPr lang="ru-RU" sz="2700" b="1" dirty="0"/>
              <a:t>помогаю детским животикам, </a:t>
            </a:r>
            <a:r>
              <a:rPr lang="ru-RU" sz="2700" b="1" dirty="0" smtClean="0"/>
              <a:t>чтобы </a:t>
            </a:r>
            <a:r>
              <a:rPr lang="ru-RU" sz="2700" b="1" dirty="0"/>
              <a:t>они не болели!!!</a:t>
            </a:r>
            <a:br>
              <a:rPr lang="ru-RU" sz="2700" b="1" dirty="0"/>
            </a:br>
            <a:r>
              <a:rPr lang="ru-RU" sz="2700" b="1" dirty="0" smtClean="0"/>
              <a:t>	И </a:t>
            </a:r>
            <a:r>
              <a:rPr lang="ru-RU" sz="2700" b="1" dirty="0"/>
              <a:t>тут микроб понял, что все полезные микробы несут в себе </a:t>
            </a:r>
            <a:r>
              <a:rPr lang="ru-RU" sz="2700" b="1" dirty="0" smtClean="0"/>
              <a:t>пользу, нужны </a:t>
            </a:r>
            <a:r>
              <a:rPr lang="ru-RU" sz="2700" b="1" dirty="0"/>
              <a:t>для получения здоровой пищи, которая полезна для человека!</a:t>
            </a:r>
            <a:br>
              <a:rPr lang="ru-RU" sz="2700" b="1" dirty="0"/>
            </a:b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1124744"/>
            <a:ext cx="2601982" cy="1883339"/>
          </a:xfrm>
          <a:prstGeom prst="rect">
            <a:avLst/>
          </a:prstGeom>
        </p:spPr>
      </p:pic>
      <p:pic>
        <p:nvPicPr>
          <p:cNvPr id="5" name="Рисунок 4" descr="657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844824"/>
            <a:ext cx="792088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94260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56792"/>
            <a:ext cx="9144000" cy="1143000"/>
          </a:xfrm>
        </p:spPr>
        <p:txBody>
          <a:bodyPr>
            <a:normAutofit/>
          </a:bodyPr>
          <a:lstStyle/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14096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Значит, если есть полезную пищу, 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вести </a:t>
            </a:r>
            <a:r>
              <a:rPr lang="ru-RU" sz="3200" b="1" dirty="0" smtClean="0">
                <a:solidFill>
                  <a:srgbClr val="FF0000"/>
                </a:solidFill>
              </a:rPr>
              <a:t>здоровый образ жизни </a:t>
            </a:r>
            <a:r>
              <a:rPr lang="ru-RU" sz="3200" b="1" dirty="0" smtClean="0">
                <a:solidFill>
                  <a:srgbClr val="FF0000"/>
                </a:solidFill>
              </a:rPr>
              <a:t>-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- человек </a:t>
            </a:r>
            <a:r>
              <a:rPr lang="ru-RU" sz="3200" b="1" dirty="0" smtClean="0">
                <a:solidFill>
                  <a:srgbClr val="FF0000"/>
                </a:solidFill>
              </a:rPr>
              <a:t>будет ЗДОРОВ</a:t>
            </a:r>
            <a:r>
              <a:rPr lang="ru-RU" sz="3200" dirty="0" smtClean="0">
                <a:solidFill>
                  <a:srgbClr val="FF0000"/>
                </a:solidFill>
              </a:rPr>
              <a:t>!!!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04664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Кишечник человека населен множеством микроорганизмов.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Среди микробов есть и наши друзья,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помогающие </a:t>
            </a:r>
            <a:r>
              <a:rPr lang="ru-RU" sz="2400" b="1" dirty="0" smtClean="0"/>
              <a:t>усваивать пищу,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защищающие </a:t>
            </a:r>
            <a:r>
              <a:rPr lang="ru-RU" sz="2400" b="1" dirty="0" smtClean="0"/>
              <a:t>нас от инфекций, </a:t>
            </a:r>
            <a:r>
              <a:rPr lang="ru-RU" sz="2400" b="1" dirty="0" smtClean="0"/>
              <a:t>а </a:t>
            </a:r>
            <a:r>
              <a:rPr lang="ru-RU" sz="2400" b="1" dirty="0" smtClean="0"/>
              <a:t>есть враги, </a:t>
            </a:r>
            <a:br>
              <a:rPr lang="ru-RU" sz="2400" b="1" dirty="0" smtClean="0"/>
            </a:br>
            <a:r>
              <a:rPr lang="ru-RU" sz="2400" b="1" dirty="0" smtClean="0"/>
              <a:t>способные отравлять организм, вызывать различные болезни. </a:t>
            </a:r>
            <a:br>
              <a:rPr lang="ru-RU" sz="2400" b="1" dirty="0" smtClean="0"/>
            </a:br>
            <a:r>
              <a:rPr lang="ru-RU" sz="2400" b="1" dirty="0" smtClean="0"/>
              <a:t>Если полезных микроорганизмов не хватает,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то </a:t>
            </a:r>
            <a:r>
              <a:rPr lang="ru-RU" sz="2400" b="1" dirty="0" smtClean="0"/>
              <a:t>власть в свои руки берут вредные микробы. </a:t>
            </a:r>
            <a:endParaRPr lang="ru-RU" sz="2400" dirty="0"/>
          </a:p>
        </p:txBody>
      </p:sp>
      <p:pic>
        <p:nvPicPr>
          <p:cNvPr id="6" name="Рисунок 5" descr="&amp;Pcy;&amp;ocy;&amp;lcy;&amp;iecy;&amp;zcy;&amp;ncy;&amp;ycy;&amp;iecy; &amp;kcy;&amp;icy;&amp;scy;&amp;lcy;&amp;ocy;&amp;mcy;&amp;ocy;&amp;lcy;&amp;ocy;&amp;chcy;&amp;ncy;&amp;ycy;&amp;iecy; &amp;pcy;&amp;rcy;&amp;ocy;&amp;dcy;&amp;ucy;&amp;kcy;&amp;tcy;&amp;ycy; :: SYL.ru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843808" y="4725144"/>
            <a:ext cx="3563888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ndreyL\Desktop\115167526_large__15___9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980728"/>
            <a:ext cx="752349" cy="72008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899592" y="476672"/>
            <a:ext cx="770485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Знаете ли вы, что на свете есть разные микробы, полезные и вредные?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	                    </a:t>
            </a:r>
            <a:r>
              <a:rPr lang="ru-RU" sz="3600" b="1" dirty="0" smtClean="0">
                <a:solidFill>
                  <a:schemeClr val="tx1"/>
                </a:solidFill>
              </a:rPr>
              <a:t>А кто они?</a:t>
            </a:r>
          </a:p>
          <a:p>
            <a:endParaRPr lang="ru-RU" sz="2800" b="1" dirty="0" smtClean="0">
              <a:solidFill>
                <a:schemeClr val="tx1"/>
              </a:solidFill>
            </a:endParaRPr>
          </a:p>
          <a:p>
            <a:r>
              <a:rPr lang="ru-RU" sz="2800" b="1" dirty="0" smtClean="0">
                <a:solidFill>
                  <a:schemeClr val="tx1"/>
                </a:solidFill>
              </a:rPr>
              <a:t>	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3284984"/>
            <a:ext cx="2232248" cy="3096344"/>
          </a:xfrm>
          <a:prstGeom prst="rect">
            <a:avLst/>
          </a:prstGeom>
        </p:spPr>
      </p:pic>
      <p:sp>
        <p:nvSpPr>
          <p:cNvPr id="7" name="Подзаголовок 6"/>
          <p:cNvSpPr>
            <a:spLocks noGrp="1"/>
          </p:cNvSpPr>
          <p:nvPr>
            <p:ph type="body" sz="half" idx="2"/>
          </p:nvPr>
        </p:nvSpPr>
        <p:spPr>
          <a:xfrm>
            <a:off x="395536" y="3068960"/>
            <a:ext cx="6336704" cy="331236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5100" b="1" dirty="0" smtClean="0">
                <a:solidFill>
                  <a:schemeClr val="tx1"/>
                </a:solidFill>
              </a:rPr>
              <a:t>	</a:t>
            </a:r>
            <a:r>
              <a:rPr lang="ru-RU" sz="3600" b="1" dirty="0" smtClean="0">
                <a:solidFill>
                  <a:schemeClr val="tx1"/>
                </a:solidFill>
              </a:rPr>
              <a:t>Он был грязный и неопрятный. Больше всего он любил бывать на детских немытых ручках, на нечищенных зубках и на фруктах, которые забыли помыть под краном. И хотя вредный микроб был маленьким, </a:t>
            </a:r>
            <a:r>
              <a:rPr lang="ru-RU" sz="3600" b="1" dirty="0" smtClean="0">
                <a:solidFill>
                  <a:schemeClr val="tx1"/>
                </a:solidFill>
              </a:rPr>
              <a:t>он </a:t>
            </a:r>
            <a:r>
              <a:rPr lang="ru-RU" sz="3600" b="1" dirty="0" smtClean="0">
                <a:solidFill>
                  <a:schemeClr val="tx1"/>
                </a:solidFill>
              </a:rPr>
              <a:t>был очень опасным. Если он проникает в живот человеку,  тот тут же заболевает.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2348880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Жил </a:t>
            </a:r>
            <a:r>
              <a:rPr lang="ru-RU" sz="3600" b="1" dirty="0" smtClean="0">
                <a:solidFill>
                  <a:srgbClr val="C00000"/>
                </a:solidFill>
              </a:rPr>
              <a:t>-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был </a:t>
            </a:r>
            <a:r>
              <a:rPr lang="ru-RU" sz="3600" b="1" dirty="0" smtClean="0">
                <a:solidFill>
                  <a:srgbClr val="C00000"/>
                </a:solidFill>
              </a:rPr>
              <a:t>микроб, звали его </a:t>
            </a:r>
            <a:r>
              <a:rPr lang="ru-RU" sz="3600" b="1" u="sng" dirty="0" smtClean="0">
                <a:solidFill>
                  <a:srgbClr val="C00000"/>
                </a:solidFill>
              </a:rPr>
              <a:t>Ай-ай-ай</a:t>
            </a:r>
            <a:r>
              <a:rPr lang="ru-RU" sz="3200" b="1" dirty="0" smtClean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15" name="Рисунок 14" descr="Без имени-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44408" y="188640"/>
            <a:ext cx="792088" cy="585456"/>
          </a:xfrm>
          <a:prstGeom prst="rect">
            <a:avLst/>
          </a:prstGeom>
        </p:spPr>
      </p:pic>
      <p:pic>
        <p:nvPicPr>
          <p:cNvPr id="16" name="Рисунок 15" descr="Без имени-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76256" y="1340768"/>
            <a:ext cx="994253" cy="690454"/>
          </a:xfrm>
          <a:prstGeom prst="rect">
            <a:avLst/>
          </a:prstGeom>
        </p:spPr>
      </p:pic>
      <p:pic>
        <p:nvPicPr>
          <p:cNvPr id="17" name="Рисунок 16" descr="Без имени-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60" y="188640"/>
            <a:ext cx="864096" cy="917000"/>
          </a:xfrm>
          <a:prstGeom prst="rect">
            <a:avLst/>
          </a:prstGeom>
        </p:spPr>
      </p:pic>
      <p:pic>
        <p:nvPicPr>
          <p:cNvPr id="18" name="Рисунок 17" descr="Без имени-4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47664" y="1124744"/>
            <a:ext cx="522915" cy="720080"/>
          </a:xfrm>
          <a:prstGeom prst="rect">
            <a:avLst/>
          </a:prstGeom>
        </p:spPr>
      </p:pic>
      <p:pic>
        <p:nvPicPr>
          <p:cNvPr id="19" name="Рисунок 18" descr="Без имени-5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39552" y="1124744"/>
            <a:ext cx="778502" cy="754767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597352"/>
          </a:xfrm>
        </p:spPr>
        <p:txBody>
          <a:bodyPr>
            <a:normAutofit/>
          </a:bodyPr>
          <a:lstStyle/>
          <a:p>
            <a:r>
              <a:rPr lang="ru-RU" sz="3600" b="1" dirty="0"/>
              <a:t>Так однажды микроб попал в </a:t>
            </a:r>
            <a:r>
              <a:rPr lang="ru-RU" sz="3600" b="1" dirty="0" smtClean="0"/>
              <a:t>сказку</a:t>
            </a:r>
            <a:br>
              <a:rPr lang="ru-RU" sz="3600" b="1" dirty="0" smtClean="0"/>
            </a:br>
            <a:r>
              <a:rPr lang="ru-RU" sz="3600" b="1" dirty="0" smtClean="0"/>
              <a:t> </a:t>
            </a:r>
            <a:r>
              <a:rPr lang="ru-RU" sz="3600" b="1" dirty="0"/>
              <a:t>«Айболит».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>А </a:t>
            </a:r>
            <a:r>
              <a:rPr lang="ru-RU" sz="3600" b="1" dirty="0"/>
              <a:t>там в Африке живет много разных зверюшек.</a:t>
            </a:r>
          </a:p>
        </p:txBody>
      </p:sp>
      <p:pic>
        <p:nvPicPr>
          <p:cNvPr id="4" name="Рисунок 3" descr="doc-233x3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1631251"/>
            <a:ext cx="2664296" cy="3425522"/>
          </a:xfrm>
          <a:prstGeom prst="rect">
            <a:avLst/>
          </a:prstGeom>
        </p:spPr>
      </p:pic>
      <p:pic>
        <p:nvPicPr>
          <p:cNvPr id="5" name="Рисунок 4" descr="0021180_13401213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4149080"/>
            <a:ext cx="877826" cy="890018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2394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/>
              <a:t>	Мамы </a:t>
            </a:r>
            <a:r>
              <a:rPr lang="ru-RU" sz="3200" b="1" dirty="0"/>
              <a:t>и папы учили зверят, что надо обязательно умываться по утрам и чистить зубки, перед едой обязательно мыть лапки, не </a:t>
            </a:r>
            <a:r>
              <a:rPr lang="ru-RU" sz="3200" b="1" dirty="0" smtClean="0"/>
              <a:t>есть</a:t>
            </a:r>
            <a:br>
              <a:rPr lang="ru-RU" sz="3200" b="1" dirty="0" smtClean="0"/>
            </a:br>
            <a:r>
              <a:rPr lang="ru-RU" sz="3200" b="1" dirty="0" smtClean="0"/>
              <a:t> грязные фрукты. </a:t>
            </a:r>
            <a:br>
              <a:rPr lang="ru-RU" sz="3200" b="1" dirty="0" smtClean="0"/>
            </a:br>
            <a:r>
              <a:rPr lang="ru-RU" sz="3200" b="1" dirty="0" smtClean="0"/>
              <a:t>	Но </a:t>
            </a:r>
            <a:r>
              <a:rPr lang="ru-RU" sz="3200" b="1" dirty="0"/>
              <a:t>зверятам было лень, они хотели побыстрей пойти гулять и не слушали родителей. Вот поэтому – то и заболели бегемотики, и страусята, и акулята. </a:t>
            </a:r>
          </a:p>
        </p:txBody>
      </p:sp>
      <p:pic>
        <p:nvPicPr>
          <p:cNvPr id="3" name="Рисунок 2" descr="playcast.ru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55241" y="3689648"/>
            <a:ext cx="4488759" cy="3168352"/>
          </a:xfrm>
          <a:prstGeom prst="rect">
            <a:avLst/>
          </a:prstGeom>
        </p:spPr>
      </p:pic>
      <p:pic>
        <p:nvPicPr>
          <p:cNvPr id="4" name="Рисунок 3" descr="0021180_13401213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4149080"/>
            <a:ext cx="877826" cy="890018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532859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	Хорошо</a:t>
            </a:r>
            <a:r>
              <a:rPr lang="ru-RU" sz="3200" b="1" dirty="0"/>
              <a:t>, что жил на свете добрый доктор Айболит, который давно знаком с семейством микроба Ай-ай-ай. Он прилетел на помощь к детишкам, дал им волшебные витаминки и </a:t>
            </a:r>
            <a:r>
              <a:rPr lang="ru-RU" sz="3200" b="1" dirty="0" smtClean="0"/>
              <a:t>вылечил их. </a:t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> </a:t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>Микробу Ай-ай-ай оставалось только быстрей сбежать в другую сказку. </a:t>
            </a:r>
            <a:br>
              <a:rPr lang="ru-RU" sz="3200" b="1" dirty="0" smtClean="0"/>
            </a:br>
            <a:endParaRPr lang="ru-RU" sz="3200" b="1" dirty="0"/>
          </a:p>
        </p:txBody>
      </p:sp>
      <p:pic>
        <p:nvPicPr>
          <p:cNvPr id="3" name="Рисунок 2" descr="playcast.ru4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27784" y="2564904"/>
            <a:ext cx="4068452" cy="2952328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58208"/>
            <a:ext cx="3526155" cy="36997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0"/>
            <a:ext cx="6300192" cy="662473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700" b="1" dirty="0" smtClean="0"/>
              <a:t>Если </a:t>
            </a:r>
            <a:r>
              <a:rPr lang="ru-RU" sz="2700" b="1" dirty="0"/>
              <a:t>маму с папой слушать перестанешь,</a:t>
            </a:r>
            <a:br>
              <a:rPr lang="ru-RU" sz="2700" b="1" dirty="0"/>
            </a:br>
            <a:r>
              <a:rPr lang="ru-RU" sz="2700" b="1" dirty="0"/>
              <a:t>Будешь бегать грязным, неумытым,</a:t>
            </a:r>
            <a:br>
              <a:rPr lang="ru-RU" sz="2700" b="1" dirty="0"/>
            </a:br>
            <a:r>
              <a:rPr lang="ru-RU" sz="2700" b="1" dirty="0" smtClean="0"/>
              <a:t>Сразу </a:t>
            </a:r>
            <a:r>
              <a:rPr lang="ru-RU" sz="2700" b="1" dirty="0"/>
              <a:t>полчища микробов прибегут к тебе</a:t>
            </a:r>
            <a:br>
              <a:rPr lang="ru-RU" sz="2700" b="1" dirty="0"/>
            </a:br>
            <a:r>
              <a:rPr lang="ru-RU" sz="2700" b="1" dirty="0"/>
              <a:t>И поселятся в твоем животике,</a:t>
            </a:r>
            <a:br>
              <a:rPr lang="ru-RU" sz="2700" b="1" dirty="0"/>
            </a:br>
            <a:r>
              <a:rPr lang="ru-RU" sz="2700" b="1" dirty="0"/>
              <a:t>Ну и что, что заболит животик?!</a:t>
            </a:r>
            <a:br>
              <a:rPr lang="ru-RU" sz="2700" b="1" dirty="0"/>
            </a:br>
            <a:r>
              <a:rPr lang="ru-RU" sz="2700" b="1" dirty="0"/>
              <a:t>Ну и что, что попадешь в больницу?!</a:t>
            </a:r>
            <a:br>
              <a:rPr lang="ru-RU" sz="2700" b="1" dirty="0"/>
            </a:br>
            <a:r>
              <a:rPr lang="ru-RU" sz="2700" b="1" dirty="0"/>
              <a:t>Пусть уколы ставят, ты же не боишься!</a:t>
            </a:r>
            <a:br>
              <a:rPr lang="ru-RU" sz="2700" b="1" dirty="0"/>
            </a:br>
            <a:r>
              <a:rPr lang="ru-RU" sz="2700" b="1" dirty="0"/>
              <a:t>От микробов наберешься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неприятностей </a:t>
            </a:r>
            <a:r>
              <a:rPr lang="ru-RU" sz="2700" b="1" dirty="0"/>
              <a:t>больших!</a:t>
            </a:r>
            <a:br>
              <a:rPr lang="ru-RU" sz="2700" b="1" dirty="0"/>
            </a:br>
            <a:r>
              <a:rPr lang="ru-RU" sz="2700" b="1" dirty="0"/>
              <a:t>Они очень любят грязных</a:t>
            </a:r>
            <a:r>
              <a:rPr lang="ru-RU" sz="2700" b="1" dirty="0" smtClean="0"/>
              <a:t>,</a:t>
            </a:r>
            <a:br>
              <a:rPr lang="ru-RU" sz="2700" b="1" dirty="0" smtClean="0"/>
            </a:br>
            <a:r>
              <a:rPr lang="ru-RU" sz="2700" b="1" dirty="0" smtClean="0"/>
              <a:t> </a:t>
            </a:r>
            <a:r>
              <a:rPr lang="ru-RU" sz="2700" b="1" dirty="0"/>
              <a:t>непослушных малышей!</a:t>
            </a:r>
            <a:br>
              <a:rPr lang="ru-RU" sz="2700" b="1" dirty="0"/>
            </a:b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6178698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/>
              <a:t>	        </a:t>
            </a:r>
            <a:r>
              <a:rPr lang="ru-RU" sz="2200" b="1" dirty="0" smtClean="0"/>
              <a:t>А </a:t>
            </a:r>
            <a:r>
              <a:rPr lang="ru-RU" sz="2200" b="1" dirty="0"/>
              <a:t>откуда вообще взялся этот </a:t>
            </a:r>
            <a:r>
              <a:rPr lang="ru-RU" sz="2200" b="1" dirty="0" smtClean="0"/>
              <a:t>микроб?</a:t>
            </a: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 smtClean="0"/>
              <a:t>А </a:t>
            </a:r>
            <a:r>
              <a:rPr lang="ru-RU" sz="2200" b="1" dirty="0"/>
              <a:t>вот откуда. Помните сказку «Федорино горе</a:t>
            </a:r>
            <a:r>
              <a:rPr lang="ru-RU" sz="2200" b="1" dirty="0" smtClean="0"/>
              <a:t>»? Вся его семья – мама, папа и много братьев и сестер – жили у Федоры. И </a:t>
            </a:r>
            <a:r>
              <a:rPr lang="ru-RU" sz="2200" b="1" dirty="0"/>
              <a:t>жили они там замечательно, ведь у Федоры всегда было грязно.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 smtClean="0"/>
              <a:t>  Она</a:t>
            </a:r>
            <a:br>
              <a:rPr lang="ru-RU" sz="2200" b="1" dirty="0" smtClean="0"/>
            </a:br>
            <a:r>
              <a:rPr lang="ru-RU" sz="2200" b="1" dirty="0" smtClean="0"/>
              <a:t>    никогда не убиралась,</a:t>
            </a:r>
            <a:br>
              <a:rPr lang="ru-RU" sz="2200" b="1" dirty="0" smtClean="0"/>
            </a:br>
            <a:r>
              <a:rPr lang="ru-RU" sz="2200" b="1" dirty="0" smtClean="0"/>
              <a:t>    не мыла посуду,</a:t>
            </a:r>
            <a:br>
              <a:rPr lang="ru-RU" sz="2200" b="1" dirty="0" smtClean="0"/>
            </a:br>
            <a:r>
              <a:rPr lang="ru-RU" sz="2200" b="1" dirty="0" smtClean="0"/>
              <a:t>    ходила в грязной          </a:t>
            </a:r>
            <a:br>
              <a:rPr lang="ru-RU" sz="2200" b="1" dirty="0" smtClean="0"/>
            </a:br>
            <a:r>
              <a:rPr lang="ru-RU" sz="2200" b="1" dirty="0" smtClean="0"/>
              <a:t>                             одежде,</a:t>
            </a:r>
            <a:br>
              <a:rPr lang="ru-RU" sz="2200" b="1" dirty="0" smtClean="0"/>
            </a:br>
            <a:r>
              <a:rPr lang="ru-RU" sz="2200" b="1" dirty="0" smtClean="0"/>
              <a:t>     и  не  мылась.</a:t>
            </a: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      Семья </a:t>
            </a:r>
            <a:r>
              <a:rPr lang="ru-RU" sz="2200" b="1" dirty="0"/>
              <a:t>микробов </a:t>
            </a:r>
            <a:r>
              <a:rPr lang="ru-RU" sz="2200" b="1" dirty="0" smtClean="0"/>
              <a:t>так разрослась, что  </a:t>
            </a:r>
            <a:r>
              <a:rPr lang="ru-RU" sz="2200" b="1" dirty="0"/>
              <a:t>в один прекрасный день даже обыкновенная посуда и мебель не выдержали такой грязи.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Они </a:t>
            </a:r>
            <a:r>
              <a:rPr lang="ru-RU" sz="2200" b="1" dirty="0"/>
              <a:t>ушли от Федоры – микробы радовались и торжествовали, но Федора все-таки одумалась, стала </a:t>
            </a:r>
            <a:r>
              <a:rPr lang="ru-RU" sz="2200" b="1" dirty="0" smtClean="0"/>
              <a:t>следить за собой </a:t>
            </a:r>
            <a:r>
              <a:rPr lang="ru-RU" sz="2200" b="1" dirty="0"/>
              <a:t>и за своим домом.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b="1" dirty="0"/>
          </a:p>
        </p:txBody>
      </p:sp>
      <p:pic>
        <p:nvPicPr>
          <p:cNvPr id="4" name="Рисунок 3" descr="labirint.ru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35896" y="1988840"/>
            <a:ext cx="4248472" cy="2664296"/>
          </a:xfrm>
          <a:prstGeom prst="rect">
            <a:avLst/>
          </a:prstGeom>
        </p:spPr>
      </p:pic>
      <p:pic>
        <p:nvPicPr>
          <p:cNvPr id="5" name="Рисунок 4" descr="0021180_13401213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3717032"/>
            <a:ext cx="504056" cy="511057"/>
          </a:xfrm>
          <a:prstGeom prst="rect">
            <a:avLst/>
          </a:prstGeom>
        </p:spPr>
      </p:pic>
      <p:pic>
        <p:nvPicPr>
          <p:cNvPr id="6" name="Рисунок 5" descr="115167526_large__15___9_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2996952"/>
            <a:ext cx="360040" cy="304314"/>
          </a:xfrm>
          <a:prstGeom prst="rect">
            <a:avLst/>
          </a:prstGeom>
        </p:spPr>
      </p:pic>
      <p:pic>
        <p:nvPicPr>
          <p:cNvPr id="7" name="Рисунок 6" descr="bactérias-engraçadas-toon-2899030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3573016"/>
            <a:ext cx="519956" cy="519956"/>
          </a:xfrm>
          <a:prstGeom prst="rect">
            <a:avLst/>
          </a:prstGeom>
        </p:spPr>
      </p:pic>
      <p:pic>
        <p:nvPicPr>
          <p:cNvPr id="8" name="Рисунок 7" descr="out.php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8144" y="1916832"/>
            <a:ext cx="378995" cy="39929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632271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FF0000"/>
                </a:solidFill>
              </a:rPr>
              <a:t>Чистота, здоровый образ жизни, </a:t>
            </a:r>
            <a:r>
              <a:rPr lang="ru-RU" b="1" dirty="0" smtClean="0">
                <a:solidFill>
                  <a:srgbClr val="FF0000"/>
                </a:solidFill>
              </a:rPr>
              <a:t>     выгнали </a:t>
            </a:r>
            <a:r>
              <a:rPr lang="ru-RU" b="1" dirty="0">
                <a:solidFill>
                  <a:srgbClr val="FF0000"/>
                </a:solidFill>
              </a:rPr>
              <a:t>микробов</a:t>
            </a:r>
            <a:r>
              <a:rPr lang="ru-RU" b="1" dirty="0" smtClean="0">
                <a:solidFill>
                  <a:srgbClr val="FF0000"/>
                </a:solidFill>
              </a:rPr>
              <a:t>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dirty="0"/>
              <a:t>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	</a:t>
            </a:r>
            <a:r>
              <a:rPr lang="ru-RU" sz="3100" b="1" dirty="0" smtClean="0"/>
              <a:t>Микробам </a:t>
            </a:r>
            <a:r>
              <a:rPr lang="ru-RU" sz="3100" b="1" dirty="0"/>
              <a:t>ничего не оставалось, как убежать. И </a:t>
            </a:r>
            <a:r>
              <a:rPr lang="ru-RU" sz="3100" b="1" dirty="0" smtClean="0"/>
              <a:t> они разбежались кто куда.  </a:t>
            </a:r>
            <a:br>
              <a:rPr lang="ru-RU" sz="3100" b="1" dirty="0" smtClean="0"/>
            </a:br>
            <a:r>
              <a:rPr lang="ru-RU" sz="3100" b="1" dirty="0" smtClean="0"/>
              <a:t>	Все таки </a:t>
            </a:r>
            <a:r>
              <a:rPr lang="ru-RU" sz="3100" b="1" dirty="0"/>
              <a:t>добро, сила воли и чистота, здоровый образ жизни побеждает все. И микробы остаются ни с чем, если дети понимают, что обязательно надо соблюдать чистоту.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b="1" dirty="0"/>
          </a:p>
        </p:txBody>
      </p:sp>
      <p:pic>
        <p:nvPicPr>
          <p:cNvPr id="3" name="Рисунок 2" descr="labirint.ru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83768" y="1412776"/>
            <a:ext cx="3456384" cy="2088232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924944"/>
            <a:ext cx="8568952" cy="3456384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	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	Оказывается, </a:t>
            </a:r>
            <a:r>
              <a:rPr lang="ru-RU" sz="3200" b="1" dirty="0"/>
              <a:t>кишечник </a:t>
            </a:r>
            <a:r>
              <a:rPr lang="ru-RU" sz="3200" b="1" dirty="0" smtClean="0"/>
              <a:t>человека населен </a:t>
            </a:r>
            <a:br>
              <a:rPr lang="ru-RU" sz="3200" b="1" dirty="0" smtClean="0"/>
            </a:br>
            <a:r>
              <a:rPr lang="ru-RU" sz="3200" b="1" dirty="0" smtClean="0"/>
              <a:t>множеством </a:t>
            </a:r>
            <a:r>
              <a:rPr lang="ru-RU" sz="3200" b="1" dirty="0"/>
              <a:t>микроорганизмов.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	Среди </a:t>
            </a:r>
            <a:r>
              <a:rPr lang="ru-RU" sz="3200" b="1" dirty="0"/>
              <a:t>них есть и наши друзья, помогающие усваивать пищу, защищающие нас от инфекций.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	Среди </a:t>
            </a:r>
            <a:r>
              <a:rPr lang="ru-RU" sz="3200" b="1" dirty="0"/>
              <a:t>полезных микроорганизмов важнейшее место занимают бифидобактерии и лактобактерии, эти микробы обеспечивают эффективную защиту.</a:t>
            </a:r>
            <a:br>
              <a:rPr lang="ru-RU" sz="3200" b="1" dirty="0"/>
            </a:b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1052736"/>
            <a:ext cx="2483768" cy="19870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116632"/>
            <a:ext cx="77048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Но в борьбе с вредными микробами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нам помогают бороться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и полезные микробы. </a:t>
            </a:r>
          </a:p>
          <a:p>
            <a:pPr algn="ctr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Как это полезные? </a:t>
            </a:r>
            <a:endParaRPr lang="ru-RU" sz="32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</TotalTime>
  <Words>126</Words>
  <Application>Microsoft Office PowerPoint</Application>
  <PresentationFormat>Экран (4:3)</PresentationFormat>
  <Paragraphs>37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Придумали и составили:  Комарова Дарья и Ляпунов Иван,  ученики 1 «Б» класса МОУ  СШ № 92  г. Волгограда </vt:lpstr>
      <vt:lpstr>Слайд 2</vt:lpstr>
      <vt:lpstr>Так однажды микроб попал в сказку  «Айболит».        А там в Африке живет много разных зверюшек.</vt:lpstr>
      <vt:lpstr> Мамы и папы учили зверят, что надо обязательно умываться по утрам и чистить зубки, перед едой обязательно мыть лапки, не есть  грязные фрукты.   Но зверятам было лень, они хотели побыстрей пойти гулять и не слушали родителей. Вот поэтому – то и заболели бегемотики, и страусята, и акулята. </vt:lpstr>
      <vt:lpstr> Хорошо, что жил на свете добрый доктор Айболит, который давно знаком с семейством микроба Ай-ай-ай. Он прилетел на помощь к детишкам, дал им волшебные витаминки и вылечил их.          Микробу Ай-ай-ай оставалось только быстрей сбежать в другую сказку.  </vt:lpstr>
      <vt:lpstr>   Если маму с папой слушать перестанешь, Будешь бегать грязным, неумытым, Сразу полчища микробов прибегут к тебе И поселятся в твоем животике, Ну и что, что заболит животик?! Ну и что, что попадешь в больницу?! Пусть уколы ставят, ты же не боишься! От микробов наберешься  неприятностей больших! Они очень любят грязных,  непослушных малышей!  </vt:lpstr>
      <vt:lpstr>         А откуда вообще взялся этот микроб? А вот откуда. Помните сказку «Федорино горе»? Вся его семья – мама, папа и много братьев и сестер – жили у Федоры. И жили они там замечательно, ведь у Федоры всегда было грязно.     Она     никогда не убиралась,     не мыла посуду,     ходила в грязной                                        одежде,      и  не  мылась.        Семья микробов так разрослась, что  в один прекрасный день даже обыкновенная посуда и мебель не выдержали такой грязи.  Они ушли от Федоры – микробы радовались и торжествовали, но Федора все-таки одумалась, стала следить за собой и за своим домом.  </vt:lpstr>
      <vt:lpstr>Чистота, здоровый образ жизни,      выгнали микробов!       Микробам ничего не оставалось, как убежать. И  они разбежались кто куда.    Все таки добро, сила воли и чистота, здоровый образ жизни побеждает все. И микробы остаются ни с чем, если дети понимают, что обязательно надо соблюдать чистоту. </vt:lpstr>
      <vt:lpstr>   Оказывается, кишечник человека населен  множеством микроорганизмов.   Среди них есть и наши друзья, помогающие усваивать пищу, защищающие нас от инфекций.   Среди полезных микроорганизмов важнейшее место занимают бифидобактерии и лактобактерии, эти микробы обеспечивают эффективную защиту. </vt:lpstr>
      <vt:lpstr>В одном доме и жил такой микроб. Звали его Уф.          Он был очень любопытный и решил он узнать, что же в мире интересного.  </vt:lpstr>
      <vt:lpstr> В один прекрасный день он забрался на тарелку с мукой, а хозяйка как раз собралась хлеб печь и замесила микроба в тесте. Там он увидел других микробов, они не были похожи на него – это были полезные микробы, которые усиленно работали, они добывали кислород, благодаря которому тесто поднималось и из него можно было испечь вкусный и мягкий хлеб. Уф был рад встрече. Вскоре из теста испекли хлеб. </vt:lpstr>
      <vt:lpstr>Хозяйка села обедать. Отрезав кусочек от только что испеченного хлеба, она положила на него кусочек сыра. Так из хлеба микроб перебрался в сыр!!!  В сыре он тоже, как ни странно, встретил микробов, они отличались от микробов в хлебе, но тоже работали, не покладая рук.  </vt:lpstr>
      <vt:lpstr>И тут микроб поинтересовался: - А что вы здесь делаете? - Живём! – ответили те. - Как? – спросил Уф. – Очень просто! – засмеялись полезные микробы.  - Во время созревания продукта мы образовались, а теперь живём, придавая сыру неповторимый вкус и аромат. – рассказали микробы. </vt:lpstr>
      <vt:lpstr>     Уф подумал, что на столе еще много вкусного, надо посмотреть, вдруг там тоже кто-то живёт.   Какой волшебный запах исходил от продуктов, в которых жили полезные микробы!   И Уф из сыра перебрался на руки хозяйки, а потом в тарелку с квашеной капустой.   О, чудо!   Здесь тоже было царство микробов. Они тоже все работали.    </vt:lpstr>
      <vt:lpstr>    И тут на микроба обратили внимание. - Ты кто? -  Спросили микробы из капусты.  Уф задумался:  - А кто же я?  Я жил в банке, где все танцевали, я, я…  Я микроб, который живёт в кефире!!!– закричал радостно Уф-  Я лактобактерия!!!   Я полезный микроб!!!   Я помогаю детским животикам, чтобы они не болели!!!  И тут микроб понял, что все полезные микробы несут в себе пользу, нужны для получения здоровой пищи, которая полезна для человека!  </vt:lpstr>
      <vt:lpstr> 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Полезный Уф и вредный Ай-ай-ай.   Знаете ли вы, что на свете есть разные микробы, полезные и вредные? А кто они?  Жил был микроб, звали его Ай-ай-ай.  Он был грязный и неопрятный. Больше всего он любил бывать на детских немытых ручках, на нечищеных зубках и на фруктах, которые забыли помыть под краном. И, хотя вредный микроб был маленьким, но он был очень опасным. Если он проникает в живот человеку,  тот тут же заболевает.</dc:title>
  <dc:creator>AndreyL</dc:creator>
  <cp:lastModifiedBy>AndreyL</cp:lastModifiedBy>
  <cp:revision>48</cp:revision>
  <dcterms:created xsi:type="dcterms:W3CDTF">2015-05-06T10:58:24Z</dcterms:created>
  <dcterms:modified xsi:type="dcterms:W3CDTF">2015-05-08T07:32:28Z</dcterms:modified>
</cp:coreProperties>
</file>