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3" r:id="rId7"/>
    <p:sldId id="264" r:id="rId8"/>
    <p:sldId id="265" r:id="rId9"/>
    <p:sldId id="266" r:id="rId10"/>
    <p:sldId id="267" r:id="rId11"/>
    <p:sldId id="268" r:id="rId12"/>
    <p:sldId id="269" r:id="rId13"/>
    <p:sldId id="270" r:id="rId14"/>
    <p:sldId id="271" r:id="rId15"/>
    <p:sldId id="272"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04" autoAdjust="0"/>
  </p:normalViewPr>
  <p:slideViewPr>
    <p:cSldViewPr>
      <p:cViewPr>
        <p:scale>
          <a:sx n="87" d="100"/>
          <a:sy n="87" d="100"/>
        </p:scale>
        <p:origin x="-876"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C04A869-F997-4ED7-B487-6A28743AB572}" type="datetimeFigureOut">
              <a:rPr lang="ru-RU" smtClean="0"/>
              <a:pPr/>
              <a:t>01.04.2015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8B8E4C-8E90-4ABC-BB74-D417F1900C9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04A869-F997-4ED7-B487-6A28743AB572}" type="datetimeFigureOut">
              <a:rPr lang="ru-RU" smtClean="0"/>
              <a:pPr/>
              <a:t>01.04.2015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8B8E4C-8E90-4ABC-BB74-D417F1900C9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4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88640"/>
            <a:ext cx="8676456" cy="4824536"/>
          </a:xfrm>
        </p:spPr>
        <p:txBody>
          <a:bodyPr>
            <a:normAutofit fontScale="90000"/>
          </a:bodyPr>
          <a:lstStyle/>
          <a:p>
            <a:r>
              <a:rPr lang="en-US" sz="2400" b="1" dirty="0" smtClean="0"/>
              <a:t/>
            </a:r>
            <a:br>
              <a:rPr lang="en-US" sz="2400" b="1" dirty="0" smtClean="0"/>
            </a:br>
            <a:r>
              <a:rPr lang="en-US" sz="2400" b="1" dirty="0"/>
              <a:t/>
            </a:r>
            <a:br>
              <a:rPr lang="en-US" sz="2400" b="1" dirty="0"/>
            </a:br>
            <a:r>
              <a:rPr lang="en-US" sz="2400" b="1" dirty="0" smtClean="0"/>
              <a:t/>
            </a:r>
            <a:br>
              <a:rPr lang="en-US" sz="2400" b="1" dirty="0" smtClean="0"/>
            </a:br>
            <a:r>
              <a:rPr lang="en-US" sz="2400" b="1" dirty="0"/>
              <a:t/>
            </a:r>
            <a:br>
              <a:rPr lang="en-US" sz="2400" b="1" dirty="0"/>
            </a:br>
            <a:r>
              <a:rPr lang="en-US" sz="2400" b="1" dirty="0" smtClean="0"/>
              <a:t>Every </a:t>
            </a:r>
            <a:br>
              <a:rPr lang="en-US" sz="2400" b="1" dirty="0" smtClean="0"/>
            </a:br>
            <a:r>
              <a:rPr lang="en-US" sz="2400" b="1" dirty="0" smtClean="0"/>
              <a:t>nation </a:t>
            </a:r>
            <a:r>
              <a:rPr lang="en-US" sz="2400" b="1" dirty="0"/>
              <a:t>and every country has its own customs and traditions. But there are also international holidays which are celebrated in many countries all over the world such as Christmas, New Year, Easter and St. Valentine’s day.</a:t>
            </a:r>
            <a:r>
              <a:rPr lang="ru-RU" sz="2400" b="1" dirty="0"/>
              <a:t/>
            </a:r>
            <a:br>
              <a:rPr lang="ru-RU" sz="2400" b="1" dirty="0"/>
            </a:br>
            <a:r>
              <a:rPr lang="en-US" sz="2400" b="1" dirty="0"/>
              <a:t>On the other hand, there are some special holidays  which are usually celebrated in a particular country.</a:t>
            </a:r>
            <a:r>
              <a:rPr lang="ru-RU" sz="2400" b="1" dirty="0"/>
              <a:t/>
            </a:r>
            <a:br>
              <a:rPr lang="ru-RU" sz="2400" b="1" dirty="0"/>
            </a:br>
            <a:r>
              <a:rPr lang="en-US" sz="2400" b="1" dirty="0"/>
              <a:t>In our project we have decided to describe and compare traditions and holidays of Russia and America and prove, that in spite of all differences, our countries have a lot in common in the ways of celebrating  festivities.</a:t>
            </a:r>
            <a:r>
              <a:rPr lang="ru-RU" sz="2400" dirty="0"/>
              <a:t/>
            </a:r>
            <a:br>
              <a:rPr lang="ru-RU" sz="2400" dirty="0"/>
            </a:br>
            <a:endParaRPr lang="ru-RU" sz="2400" dirty="0"/>
          </a:p>
        </p:txBody>
      </p:sp>
      <p:sp>
        <p:nvSpPr>
          <p:cNvPr id="3" name="Подзаголовок 2"/>
          <p:cNvSpPr>
            <a:spLocks noGrp="1"/>
          </p:cNvSpPr>
          <p:nvPr>
            <p:ph type="subTitle" idx="1"/>
          </p:nvPr>
        </p:nvSpPr>
        <p:spPr>
          <a:xfrm flipV="1">
            <a:off x="2123728" y="6597352"/>
            <a:ext cx="6400800" cy="45719"/>
          </a:xfrm>
        </p:spPr>
        <p:txBody>
          <a:bodyPr>
            <a:normAutofit fontScale="25000" lnSpcReduction="20000"/>
          </a:bodyPr>
          <a:lstStyle/>
          <a:p>
            <a:endParaRPr lang="ru-RU" dirty="0"/>
          </a:p>
        </p:txBody>
      </p:sp>
      <p:sp>
        <p:nvSpPr>
          <p:cNvPr id="4" name="TextBox 3"/>
          <p:cNvSpPr txBox="1"/>
          <p:nvPr/>
        </p:nvSpPr>
        <p:spPr>
          <a:xfrm>
            <a:off x="1979712" y="2348880"/>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50">
            <a:alpha val="37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sp>
        <p:nvSpPr>
          <p:cNvPr id="3" name="Содержимое 2"/>
          <p:cNvSpPr>
            <a:spLocks noGrp="1"/>
          </p:cNvSpPr>
          <p:nvPr>
            <p:ph sz="half" idx="1"/>
          </p:nvPr>
        </p:nvSpPr>
        <p:spPr>
          <a:xfrm>
            <a:off x="395536" y="908720"/>
            <a:ext cx="4038600" cy="4824536"/>
          </a:xfrm>
        </p:spPr>
        <p:txBody>
          <a:bodyPr>
            <a:normAutofit fontScale="85000" lnSpcReduction="10000"/>
          </a:bodyPr>
          <a:lstStyle/>
          <a:p>
            <a:r>
              <a:rPr lang="en-US" sz="3800" b="1" u="sng" dirty="0"/>
              <a:t>Easter</a:t>
            </a:r>
            <a:r>
              <a:rPr lang="en-US" dirty="0"/>
              <a:t> is one of the most important Christian holidays. This holiday has the same meaning for the both nations. Resurrection of Christ  signifies the victory of goodness over evil forces which  is celebrated in both countries with colored eggs and pastries. There is only slight difference in dates of celebration and some customs.</a:t>
            </a:r>
            <a:endParaRPr lang="ru-RU" dirty="0"/>
          </a:p>
          <a:p>
            <a:endParaRPr lang="ru-RU" dirty="0"/>
          </a:p>
        </p:txBody>
      </p:sp>
      <p:pic>
        <p:nvPicPr>
          <p:cNvPr id="5" name="Содержимое 4" descr="пасха.jpg"/>
          <p:cNvPicPr>
            <a:picLocks noGrp="1" noChangeAspect="1"/>
          </p:cNvPicPr>
          <p:nvPr>
            <p:ph sz="half" idx="2"/>
          </p:nvPr>
        </p:nvPicPr>
        <p:blipFill>
          <a:blip r:embed="rId2" cstate="print"/>
          <a:stretch>
            <a:fillRect/>
          </a:stretch>
        </p:blipFill>
        <p:spPr>
          <a:xfrm>
            <a:off x="4644008" y="836712"/>
            <a:ext cx="4176464" cy="4896544"/>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C000">
            <a:alpha val="62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018"/>
          </a:xfrm>
        </p:spPr>
        <p:txBody>
          <a:bodyPr>
            <a:normAutofit fontScale="90000"/>
          </a:bodyPr>
          <a:lstStyle/>
          <a:p>
            <a:endParaRPr lang="ru-RU" dirty="0"/>
          </a:p>
        </p:txBody>
      </p:sp>
      <p:pic>
        <p:nvPicPr>
          <p:cNvPr id="5" name="Содержимое 4" descr="пасха в россии.gif"/>
          <p:cNvPicPr>
            <a:picLocks noGrp="1" noChangeAspect="1"/>
          </p:cNvPicPr>
          <p:nvPr>
            <p:ph sz="half" idx="1"/>
          </p:nvPr>
        </p:nvPicPr>
        <p:blipFill>
          <a:blip r:embed="rId2" cstate="print"/>
          <a:stretch>
            <a:fillRect/>
          </a:stretch>
        </p:blipFill>
        <p:spPr>
          <a:xfrm>
            <a:off x="595312" y="764704"/>
            <a:ext cx="3762375" cy="5472608"/>
          </a:xfrm>
        </p:spPr>
      </p:pic>
      <p:sp>
        <p:nvSpPr>
          <p:cNvPr id="4" name="Содержимое 3"/>
          <p:cNvSpPr>
            <a:spLocks noGrp="1"/>
          </p:cNvSpPr>
          <p:nvPr>
            <p:ph sz="half" idx="2"/>
          </p:nvPr>
        </p:nvSpPr>
        <p:spPr>
          <a:xfrm>
            <a:off x="4648200" y="980728"/>
            <a:ext cx="4038600" cy="5145435"/>
          </a:xfrm>
        </p:spPr>
        <p:txBody>
          <a:bodyPr>
            <a:normAutofit fontScale="92500" lnSpcReduction="20000"/>
          </a:bodyPr>
          <a:lstStyle/>
          <a:p>
            <a:r>
              <a:rPr lang="ru-RU" sz="3500" b="1" u="sng" dirty="0"/>
              <a:t>Пасха</a:t>
            </a:r>
            <a:r>
              <a:rPr lang="ru-RU" b="1" u="sng" dirty="0"/>
              <a:t> </a:t>
            </a:r>
            <a:r>
              <a:rPr lang="ru-RU" dirty="0"/>
              <a:t>– пожалуй, самый главный христианский праздник, имеющий одинаковое значение для обеих наций. Воскресение Христа символизирует победу Добра над Злом и широко отмечается и в России, и в Америке  крашеными яйцами и выпечкой. Хотя и существуют некоторые различия в обычаях и датах празднования.</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92D050">
            <a:alpha val="42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en-US" sz="2000" b="1" u="sng" dirty="0"/>
              <a:t>Memorial Day</a:t>
            </a:r>
            <a:r>
              <a:rPr lang="en-US" sz="2000" dirty="0"/>
              <a:t>. This holiday commemorates U.S. men and women who have died in military service to their country. It began first to honor Union soldiers who died during the American Civil War (1861-1865). After World War I, it was expanded to include those who died in any war or military action.</a:t>
            </a:r>
            <a:r>
              <a:rPr lang="ru-RU" sz="2000" dirty="0"/>
              <a:t/>
            </a:r>
            <a:br>
              <a:rPr lang="ru-RU" sz="2000" dirty="0"/>
            </a:br>
            <a:endParaRPr lang="ru-RU" sz="2000" dirty="0"/>
          </a:p>
        </p:txBody>
      </p:sp>
      <p:sp>
        <p:nvSpPr>
          <p:cNvPr id="4" name="Содержимое 3"/>
          <p:cNvSpPr>
            <a:spLocks noGrp="1"/>
          </p:cNvSpPr>
          <p:nvPr>
            <p:ph sz="half" idx="2"/>
          </p:nvPr>
        </p:nvSpPr>
        <p:spPr/>
        <p:txBody>
          <a:bodyPr>
            <a:normAutofit fontScale="85000" lnSpcReduction="20000"/>
          </a:bodyPr>
          <a:lstStyle/>
          <a:p>
            <a:r>
              <a:rPr lang="ru-RU" b="1" u="sng" dirty="0"/>
              <a:t>День Памяти</a:t>
            </a:r>
            <a:endParaRPr lang="ru-RU" dirty="0"/>
          </a:p>
          <a:p>
            <a:r>
              <a:rPr lang="ru-RU" dirty="0"/>
              <a:t>Этот день в США посвящен мужчинам и женщинам, которые погибли неся военную службу. Его стали отмечать сначала в честь солдат, погибших во время Американской Гражданской войны (1861-1865). После 1-ой Мировой войны он распространился на всех, кто погиб во время войны или военных действий. </a:t>
            </a:r>
          </a:p>
          <a:p>
            <a:endParaRPr lang="ru-RU" dirty="0"/>
          </a:p>
        </p:txBody>
      </p:sp>
      <p:pic>
        <p:nvPicPr>
          <p:cNvPr id="7" name="Содержимое 6" descr="амер.флаги.jpg"/>
          <p:cNvPicPr>
            <a:picLocks noGrp="1" noChangeAspect="1"/>
          </p:cNvPicPr>
          <p:nvPr>
            <p:ph sz="half" idx="1"/>
          </p:nvPr>
        </p:nvPicPr>
        <p:blipFill>
          <a:blip r:embed="rId2" cstate="print"/>
          <a:stretch>
            <a:fillRect/>
          </a:stretch>
        </p:blipFill>
        <p:spPr>
          <a:xfrm>
            <a:off x="611560" y="1772816"/>
            <a:ext cx="3778706" cy="374441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b="1" u="sng" dirty="0" smtClean="0"/>
              <a:t>Victory Day</a:t>
            </a:r>
            <a:r>
              <a:rPr lang="ru-RU" dirty="0" smtClean="0"/>
              <a:t/>
            </a:r>
            <a:br>
              <a:rPr lang="ru-RU" dirty="0" smtClean="0"/>
            </a:br>
            <a:endParaRPr lang="ru-RU" dirty="0"/>
          </a:p>
        </p:txBody>
      </p:sp>
      <p:sp>
        <p:nvSpPr>
          <p:cNvPr id="3" name="Содержимое 2"/>
          <p:cNvSpPr>
            <a:spLocks noGrp="1"/>
          </p:cNvSpPr>
          <p:nvPr>
            <p:ph sz="half" idx="1"/>
          </p:nvPr>
        </p:nvSpPr>
        <p:spPr>
          <a:xfrm>
            <a:off x="457200" y="1268760"/>
            <a:ext cx="4038600" cy="4857403"/>
          </a:xfrm>
        </p:spPr>
        <p:txBody>
          <a:bodyPr>
            <a:noAutofit/>
          </a:bodyPr>
          <a:lstStyle/>
          <a:p>
            <a:r>
              <a:rPr lang="en-US" sz="1600" dirty="0"/>
              <a:t>The holiday that might be compared to the Memorial Day but of course the way more important and meaningful is the </a:t>
            </a:r>
            <a:r>
              <a:rPr lang="en-US" sz="1600" b="1" u="sng" dirty="0"/>
              <a:t>Victory Day</a:t>
            </a:r>
            <a:r>
              <a:rPr lang="en-US" sz="1600" dirty="0"/>
              <a:t>. This day has the most significant meaning for all Russians and all people of former  Soviet Union.  It is traditionally celebrated on the 9th of May. This patriotic holiday commemorates the victory of the USSR over the Nazi Germany during the most terrible war in the 20</a:t>
            </a:r>
            <a:r>
              <a:rPr lang="en-US" sz="1600" baseline="30000" dirty="0"/>
              <a:t>th</a:t>
            </a:r>
            <a:r>
              <a:rPr lang="en-US" sz="1600" dirty="0"/>
              <a:t> century. Every soviet family suffered and lost its close relatives during this ruthless war. On this day we express our gratitude to our saviors, to those who sacrificed their lives for our future. Every year in honor of this day in all cities across the country lots of cheerful parades and celebrations are held. </a:t>
            </a:r>
            <a:endParaRPr lang="ru-RU" sz="1600" dirty="0"/>
          </a:p>
          <a:p>
            <a:endParaRPr lang="ru-RU" sz="1600" dirty="0"/>
          </a:p>
        </p:txBody>
      </p:sp>
      <p:pic>
        <p:nvPicPr>
          <p:cNvPr id="7" name="Содержимое 6" descr="день победы 3.jpg"/>
          <p:cNvPicPr>
            <a:picLocks noGrp="1" noChangeAspect="1"/>
          </p:cNvPicPr>
          <p:nvPr>
            <p:ph sz="half" idx="2"/>
          </p:nvPr>
        </p:nvPicPr>
        <p:blipFill>
          <a:blip r:embed="rId2" cstate="print"/>
          <a:stretch>
            <a:fillRect/>
          </a:stretch>
        </p:blipFill>
        <p:spPr>
          <a:xfrm>
            <a:off x="4860032" y="1772816"/>
            <a:ext cx="3744416" cy="3816424"/>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ru-RU" sz="4800" b="1" dirty="0" smtClean="0">
                <a:solidFill>
                  <a:srgbClr val="FF0000"/>
                </a:solidFill>
              </a:rPr>
              <a:t>День ПОБЕДЫ</a:t>
            </a:r>
            <a:endParaRPr lang="ru-RU" sz="4800" b="1" dirty="0">
              <a:solidFill>
                <a:srgbClr val="FF0000"/>
              </a:solidFill>
            </a:endParaRPr>
          </a:p>
        </p:txBody>
      </p:sp>
      <p:sp>
        <p:nvSpPr>
          <p:cNvPr id="4" name="Содержимое 3"/>
          <p:cNvSpPr>
            <a:spLocks noGrp="1"/>
          </p:cNvSpPr>
          <p:nvPr>
            <p:ph sz="half" idx="2"/>
          </p:nvPr>
        </p:nvSpPr>
        <p:spPr>
          <a:xfrm>
            <a:off x="3923928" y="1196752"/>
            <a:ext cx="4762872" cy="5256584"/>
          </a:xfrm>
        </p:spPr>
        <p:txBody>
          <a:bodyPr>
            <a:noAutofit/>
          </a:bodyPr>
          <a:lstStyle/>
          <a:p>
            <a:pPr>
              <a:buNone/>
            </a:pPr>
            <a:r>
              <a:rPr lang="ru-RU" sz="1800" b="1" dirty="0" smtClean="0"/>
              <a:t>        Праздник</a:t>
            </a:r>
            <a:r>
              <a:rPr lang="ru-RU" sz="1800" b="1" dirty="0"/>
              <a:t>, который может сравниться с Днем Памяти, но, конечно, более важный и значимый для нашего народа – это </a:t>
            </a:r>
            <a:r>
              <a:rPr lang="ru-RU" sz="2400" b="1" u="sng" dirty="0"/>
              <a:t>День Победы</a:t>
            </a:r>
            <a:r>
              <a:rPr lang="ru-RU" sz="2400" b="1" dirty="0"/>
              <a:t>. </a:t>
            </a:r>
            <a:r>
              <a:rPr lang="ru-RU" sz="1800" b="1" dirty="0"/>
              <a:t>Этот день имеет ни с чем не сравнимое значение для всех россиян и для всех народов бывшего Советского Союза</a:t>
            </a:r>
            <a:r>
              <a:rPr lang="ru-RU" sz="1800" b="1" dirty="0" smtClean="0"/>
              <a:t>.</a:t>
            </a:r>
          </a:p>
          <a:p>
            <a:pPr>
              <a:buNone/>
            </a:pPr>
            <a:r>
              <a:rPr lang="ru-RU" sz="1800" b="1" dirty="0"/>
              <a:t> </a:t>
            </a:r>
            <a:r>
              <a:rPr lang="ru-RU" sz="1800" b="1" dirty="0" smtClean="0"/>
              <a:t>      </a:t>
            </a:r>
            <a:r>
              <a:rPr lang="ru-RU" sz="1800" b="1" dirty="0"/>
              <a:t>Этот праздник традиционно </a:t>
            </a:r>
            <a:r>
              <a:rPr lang="ru-RU" sz="1800" b="1" dirty="0" smtClean="0"/>
              <a:t>отмечается </a:t>
            </a:r>
            <a:r>
              <a:rPr lang="ru-RU" sz="1800" b="1" dirty="0"/>
              <a:t>9 мая. Он посвящен победе Советского Союза в самой страшной войне 20-го столетия. Каждая советская семья пострадала или потеряла своего близкого родственника во время этой бесчеловечной войны.  Каждый год 9 мая мы выражаем признательность нашим спасителям, посвятившим свои жизни нашему будущему. </a:t>
            </a:r>
          </a:p>
          <a:p>
            <a:endParaRPr lang="ru-RU" sz="1800" dirty="0"/>
          </a:p>
        </p:txBody>
      </p:sp>
      <p:pic>
        <p:nvPicPr>
          <p:cNvPr id="7" name="Содержимое 6" descr="день победы 5.jpg"/>
          <p:cNvPicPr>
            <a:picLocks noGrp="1" noChangeAspect="1"/>
          </p:cNvPicPr>
          <p:nvPr>
            <p:ph sz="half" idx="1"/>
          </p:nvPr>
        </p:nvPicPr>
        <p:blipFill>
          <a:blip r:embed="rId2" cstate="print"/>
          <a:stretch>
            <a:fillRect/>
          </a:stretch>
        </p:blipFill>
        <p:spPr>
          <a:xfrm>
            <a:off x="539552" y="1196752"/>
            <a:ext cx="3056655" cy="3384376"/>
          </a:xfrm>
        </p:spPr>
      </p:pic>
      <p:pic>
        <p:nvPicPr>
          <p:cNvPr id="9" name="Рисунок 8" descr="день победы 2.jpg"/>
          <p:cNvPicPr>
            <a:picLocks noChangeAspect="1"/>
          </p:cNvPicPr>
          <p:nvPr/>
        </p:nvPicPr>
        <p:blipFill>
          <a:blip r:embed="rId3" cstate="print"/>
          <a:stretch>
            <a:fillRect/>
          </a:stretch>
        </p:blipFill>
        <p:spPr>
          <a:xfrm>
            <a:off x="1115616" y="4797152"/>
            <a:ext cx="3036565" cy="1848991"/>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C000">
            <a:alpha val="11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normAutofit fontScale="90000"/>
          </a:bodyPr>
          <a:lstStyle/>
          <a:p>
            <a:endParaRPr lang="ru-RU" dirty="0"/>
          </a:p>
        </p:txBody>
      </p:sp>
      <p:pic>
        <p:nvPicPr>
          <p:cNvPr id="5" name="Содержимое 4" descr="американский флаг.jpg"/>
          <p:cNvPicPr>
            <a:picLocks noGrp="1" noChangeAspect="1"/>
          </p:cNvPicPr>
          <p:nvPr>
            <p:ph sz="half" idx="1"/>
          </p:nvPr>
        </p:nvPicPr>
        <p:blipFill>
          <a:blip r:embed="rId2" cstate="print">
            <a:lum bright="23000" contrast="25000"/>
          </a:blip>
          <a:stretch>
            <a:fillRect/>
          </a:stretch>
        </p:blipFill>
        <p:spPr>
          <a:xfrm>
            <a:off x="323527" y="903998"/>
            <a:ext cx="4536505" cy="4901266"/>
          </a:xfrm>
        </p:spPr>
      </p:pic>
      <p:sp useBgFill="1">
        <p:nvSpPr>
          <p:cNvPr id="9" name="Содержимое 8"/>
          <p:cNvSpPr>
            <a:spLocks noGrp="1"/>
          </p:cNvSpPr>
          <p:nvPr>
            <p:ph sz="half" idx="2"/>
          </p:nvPr>
        </p:nvSpPr>
        <p:spPr>
          <a:xfrm>
            <a:off x="4648200" y="764704"/>
            <a:ext cx="4038600" cy="5361459"/>
          </a:xfrm>
        </p:spPr>
        <p:txBody>
          <a:bodyPr>
            <a:normAutofit/>
          </a:bodyPr>
          <a:lstStyle/>
          <a:p>
            <a:r>
              <a:rPr lang="en-US" dirty="0"/>
              <a:t>In conclusion, we can say that while doing this project we have learnt a lot about  traditions of America and Russia and found out that people of both countries have many common  holidays and similar customs and they all love their families and like to spend time together.  </a:t>
            </a:r>
            <a:endParaRPr lang="ru-RU" dirty="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C000">
            <a:alpha val="35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pic>
        <p:nvPicPr>
          <p:cNvPr id="5" name="Содержимое 4" descr="флаг России.jpg"/>
          <p:cNvPicPr>
            <a:picLocks noGrp="1" noChangeAspect="1"/>
          </p:cNvPicPr>
          <p:nvPr>
            <p:ph sz="half" idx="1"/>
          </p:nvPr>
        </p:nvPicPr>
        <p:blipFill>
          <a:blip r:embed="rId2" cstate="print"/>
          <a:stretch>
            <a:fillRect/>
          </a:stretch>
        </p:blipFill>
        <p:spPr>
          <a:xfrm>
            <a:off x="395536" y="764704"/>
            <a:ext cx="4104456" cy="5328592"/>
          </a:xfrm>
        </p:spPr>
      </p:pic>
      <p:sp>
        <p:nvSpPr>
          <p:cNvPr id="7" name="Содержимое 6"/>
          <p:cNvSpPr>
            <a:spLocks noGrp="1"/>
          </p:cNvSpPr>
          <p:nvPr>
            <p:ph sz="half" idx="2"/>
          </p:nvPr>
        </p:nvSpPr>
        <p:spPr>
          <a:xfrm>
            <a:off x="4648200" y="836712"/>
            <a:ext cx="4038600" cy="5400600"/>
          </a:xfrm>
        </p:spPr>
        <p:txBody>
          <a:bodyPr>
            <a:normAutofit fontScale="25000" lnSpcReduction="20000"/>
          </a:bodyPr>
          <a:lstStyle/>
          <a:p>
            <a:pPr>
              <a:buNone/>
            </a:pPr>
            <a:r>
              <a:rPr lang="ru-RU" sz="9800" b="1" dirty="0"/>
              <a:t>В заключении</a:t>
            </a:r>
            <a:r>
              <a:rPr lang="ru-RU" sz="9800" b="1" dirty="0" smtClean="0"/>
              <a:t>,</a:t>
            </a:r>
          </a:p>
          <a:p>
            <a:pPr>
              <a:buNone/>
            </a:pPr>
            <a:r>
              <a:rPr lang="ru-RU" sz="9800" b="1" dirty="0" smtClean="0"/>
              <a:t>     мы </a:t>
            </a:r>
            <a:r>
              <a:rPr lang="ru-RU" sz="9800" b="1" dirty="0"/>
              <a:t>можем сказать, что в процессе подготовки нашего проекта, мы узнали много интересного о традициях России и </a:t>
            </a:r>
            <a:r>
              <a:rPr lang="ru-RU" sz="9800" b="1" dirty="0" smtClean="0"/>
              <a:t>Америки</a:t>
            </a:r>
          </a:p>
          <a:p>
            <a:pPr>
              <a:buNone/>
            </a:pPr>
            <a:r>
              <a:rPr lang="ru-RU" sz="9800" b="1" dirty="0" smtClean="0"/>
              <a:t> </a:t>
            </a:r>
            <a:r>
              <a:rPr lang="ru-RU" sz="9800" b="1" dirty="0"/>
              <a:t>и выяснили, что наши народы  имеют много общих праздников и похожих обычаев. А также то, что люди обеих стран любят своих близких и им нравится проводить время со своими семьями</a:t>
            </a:r>
            <a:r>
              <a:rPr lang="ru-RU" sz="6500" b="1" dirty="0"/>
              <a:t>.  </a:t>
            </a:r>
          </a:p>
          <a:p>
            <a:r>
              <a:rPr lang="ru-RU" dirty="0"/>
              <a:t> </a:t>
            </a: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alpha val="50000"/>
          </a:schemeClr>
        </a:solidFill>
        <a:effectLst/>
      </p:bgPr>
    </p:bg>
    <p:spTree>
      <p:nvGrpSpPr>
        <p:cNvPr id="1" name=""/>
        <p:cNvGrpSpPr/>
        <p:nvPr/>
      </p:nvGrpSpPr>
      <p:grpSpPr>
        <a:xfrm>
          <a:off x="0" y="0"/>
          <a:ext cx="0" cy="0"/>
          <a:chOff x="0" y="0"/>
          <a:chExt cx="0" cy="0"/>
        </a:xfrm>
      </p:grpSpPr>
      <p:pic>
        <p:nvPicPr>
          <p:cNvPr id="2" name="Рисунок 1" descr="салют.jpg"/>
          <p:cNvPicPr>
            <a:picLocks noChangeAspect="1"/>
          </p:cNvPicPr>
          <p:nvPr/>
        </p:nvPicPr>
        <p:blipFill>
          <a:blip r:embed="rId2" cstate="print">
            <a:lum bright="-7000" contrast="32000"/>
          </a:blip>
          <a:stretch>
            <a:fillRect/>
          </a:stretch>
        </p:blipFill>
        <p:spPr>
          <a:xfrm>
            <a:off x="179513" y="548680"/>
            <a:ext cx="3672407" cy="5832648"/>
          </a:xfrm>
          <a:prstGeom prst="rect">
            <a:avLst/>
          </a:prstGeom>
        </p:spPr>
      </p:pic>
      <p:sp>
        <p:nvSpPr>
          <p:cNvPr id="3" name="TextBox 2"/>
          <p:cNvSpPr txBox="1"/>
          <p:nvPr/>
        </p:nvSpPr>
        <p:spPr>
          <a:xfrm>
            <a:off x="4139952" y="548680"/>
            <a:ext cx="4320480" cy="5940088"/>
          </a:xfrm>
          <a:prstGeom prst="rect">
            <a:avLst/>
          </a:prstGeom>
          <a:noFill/>
        </p:spPr>
        <p:txBody>
          <a:bodyPr wrap="square" rtlCol="0">
            <a:spAutoFit/>
          </a:bodyPr>
          <a:lstStyle/>
          <a:p>
            <a:r>
              <a:rPr lang="ru-RU" sz="2800" b="1" dirty="0"/>
              <a:t>Каждая нация и каждая страна имеют свои собственные обычаи и традиции. </a:t>
            </a:r>
            <a:endParaRPr lang="en-US" sz="2800" b="1" dirty="0" smtClean="0"/>
          </a:p>
          <a:p>
            <a:r>
              <a:rPr lang="ru-RU" sz="2800" b="1" dirty="0" smtClean="0"/>
              <a:t>Но </a:t>
            </a:r>
            <a:r>
              <a:rPr lang="ru-RU" sz="2800" b="1" dirty="0"/>
              <a:t>также существуют интернациональные праздники, которые празднуются во многих странах во всем мире, такие как </a:t>
            </a:r>
            <a:r>
              <a:rPr lang="ru-RU" sz="3200" b="1" dirty="0"/>
              <a:t>Рождество, Новый год, Пасха и День Святого Валентина.</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75000"/>
            <a:alpha val="35000"/>
          </a:schemeClr>
        </a:solidFill>
        <a:effectLst/>
      </p:bgPr>
    </p:bg>
    <p:spTree>
      <p:nvGrpSpPr>
        <p:cNvPr id="1" name=""/>
        <p:cNvGrpSpPr/>
        <p:nvPr/>
      </p:nvGrpSpPr>
      <p:grpSpPr>
        <a:xfrm>
          <a:off x="0" y="0"/>
          <a:ext cx="0" cy="0"/>
          <a:chOff x="0" y="0"/>
          <a:chExt cx="0" cy="0"/>
        </a:xfrm>
      </p:grpSpPr>
      <p:pic>
        <p:nvPicPr>
          <p:cNvPr id="2" name="Рисунок 1" descr="рождество.jpg"/>
          <p:cNvPicPr>
            <a:picLocks noChangeAspect="1"/>
          </p:cNvPicPr>
          <p:nvPr/>
        </p:nvPicPr>
        <p:blipFill>
          <a:blip r:embed="rId2" cstate="print"/>
          <a:stretch>
            <a:fillRect/>
          </a:stretch>
        </p:blipFill>
        <p:spPr>
          <a:xfrm>
            <a:off x="179512" y="332657"/>
            <a:ext cx="3960440" cy="3600399"/>
          </a:xfrm>
          <a:prstGeom prst="rect">
            <a:avLst/>
          </a:prstGeom>
        </p:spPr>
      </p:pic>
      <p:sp>
        <p:nvSpPr>
          <p:cNvPr id="8" name="Прямоугольник 7"/>
          <p:cNvSpPr/>
          <p:nvPr/>
        </p:nvSpPr>
        <p:spPr>
          <a:xfrm>
            <a:off x="4355976" y="620688"/>
            <a:ext cx="4248472" cy="2862322"/>
          </a:xfrm>
          <a:prstGeom prst="rect">
            <a:avLst/>
          </a:prstGeom>
        </p:spPr>
        <p:txBody>
          <a:bodyPr wrap="square">
            <a:spAutoFit/>
          </a:bodyPr>
          <a:lstStyle/>
          <a:p>
            <a:r>
              <a:rPr lang="en-US" sz="2000" b="1" u="sng" dirty="0" smtClean="0"/>
              <a:t>Christmas</a:t>
            </a:r>
            <a:r>
              <a:rPr lang="en-US" sz="2000" dirty="0" smtClean="0"/>
              <a:t> is one of the most favorite holidays for all American people despite the fact that it is a Christian holiday of celebrating the birth of Jesus Christ. Families gather for traditional Christmas dinner, give presents and congratulate each other. The small children believe in </a:t>
            </a:r>
            <a:r>
              <a:rPr lang="en-US" sz="2000" b="1" dirty="0" smtClean="0"/>
              <a:t>Santa Clause</a:t>
            </a:r>
            <a:r>
              <a:rPr lang="en-US" sz="2000" dirty="0" smtClean="0"/>
              <a:t>, who puts presents into stockings</a:t>
            </a:r>
            <a:r>
              <a:rPr lang="en-US" dirty="0" smtClean="0"/>
              <a:t>.</a:t>
            </a:r>
            <a:endParaRPr lang="ru-RU" dirty="0"/>
          </a:p>
        </p:txBody>
      </p:sp>
      <p:sp>
        <p:nvSpPr>
          <p:cNvPr id="9" name="Прямоугольник 8"/>
          <p:cNvSpPr/>
          <p:nvPr/>
        </p:nvSpPr>
        <p:spPr>
          <a:xfrm>
            <a:off x="1475656" y="4077072"/>
            <a:ext cx="7416824" cy="2677656"/>
          </a:xfrm>
          <a:prstGeom prst="rect">
            <a:avLst/>
          </a:prstGeom>
        </p:spPr>
        <p:txBody>
          <a:bodyPr wrap="square">
            <a:spAutoFit/>
          </a:bodyPr>
          <a:lstStyle/>
          <a:p>
            <a:r>
              <a:rPr lang="ru-RU" sz="2400" dirty="0" smtClean="0"/>
              <a:t>И начнем мы с Рождества. </a:t>
            </a:r>
            <a:r>
              <a:rPr lang="ru-RU" sz="2400" b="1" u="sng" dirty="0" smtClean="0"/>
              <a:t>Рождество (25 декабря)</a:t>
            </a:r>
            <a:r>
              <a:rPr lang="ru-RU" sz="2400" dirty="0" smtClean="0"/>
              <a:t> – один из самых любимых праздников для всех американцев, не смотря на то, что в этот день  отмечают рождение Иисуса Христа. Семьи  собираются на рождественский обед, дарят подарки и поздравляют друг друга. Дети верят в Санта-Клауса, который кладет подарки в чулок.</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alpha val="66000"/>
          </a:schemeClr>
        </a:solidFill>
        <a:effectLst/>
      </p:bgPr>
    </p:bg>
    <p:spTree>
      <p:nvGrpSpPr>
        <p:cNvPr id="1" name=""/>
        <p:cNvGrpSpPr/>
        <p:nvPr/>
      </p:nvGrpSpPr>
      <p:grpSpPr>
        <a:xfrm>
          <a:off x="0" y="0"/>
          <a:ext cx="0" cy="0"/>
          <a:chOff x="0" y="0"/>
          <a:chExt cx="0" cy="0"/>
        </a:xfrm>
      </p:grpSpPr>
      <p:pic>
        <p:nvPicPr>
          <p:cNvPr id="2" name="Рисунок 1" descr="дед мороз и снегурочка.png"/>
          <p:cNvPicPr>
            <a:picLocks noChangeAspect="1"/>
          </p:cNvPicPr>
          <p:nvPr/>
        </p:nvPicPr>
        <p:blipFill>
          <a:blip r:embed="rId2" cstate="print"/>
          <a:stretch>
            <a:fillRect/>
          </a:stretch>
        </p:blipFill>
        <p:spPr>
          <a:xfrm>
            <a:off x="1" y="692696"/>
            <a:ext cx="2771799" cy="4968552"/>
          </a:xfrm>
          <a:prstGeom prst="rect">
            <a:avLst/>
          </a:prstGeom>
        </p:spPr>
      </p:pic>
      <p:sp>
        <p:nvSpPr>
          <p:cNvPr id="3" name="Прямоугольник 2"/>
          <p:cNvSpPr/>
          <p:nvPr/>
        </p:nvSpPr>
        <p:spPr>
          <a:xfrm>
            <a:off x="3203848" y="188641"/>
            <a:ext cx="5616624" cy="2862322"/>
          </a:xfrm>
          <a:prstGeom prst="rect">
            <a:avLst/>
          </a:prstGeom>
        </p:spPr>
        <p:txBody>
          <a:bodyPr wrap="square">
            <a:spAutoFit/>
          </a:bodyPr>
          <a:lstStyle/>
          <a:p>
            <a:r>
              <a:rPr lang="en-US" b="1" u="sng" dirty="0" smtClean="0"/>
              <a:t>New Year</a:t>
            </a:r>
            <a:r>
              <a:rPr lang="en-US" dirty="0" smtClean="0"/>
              <a:t> is a public holiday but it is not marked with any particular customs in US, but it is widely celebrated in Russia. It is the merriest holiday in our country. Instead of Santa Clause we have</a:t>
            </a:r>
            <a:r>
              <a:rPr lang="en-US" b="1" dirty="0" smtClean="0"/>
              <a:t> Father</a:t>
            </a:r>
            <a:r>
              <a:rPr lang="en-US" dirty="0" smtClean="0"/>
              <a:t> </a:t>
            </a:r>
            <a:r>
              <a:rPr lang="en-US" b="1" dirty="0" smtClean="0"/>
              <a:t>Frost</a:t>
            </a:r>
            <a:r>
              <a:rPr lang="en-US" dirty="0" smtClean="0"/>
              <a:t> with his granddaughter Snow girl. As for </a:t>
            </a:r>
            <a:r>
              <a:rPr lang="en-US" b="1" u="sng" dirty="0" smtClean="0"/>
              <a:t>Christmas</a:t>
            </a:r>
            <a:r>
              <a:rPr lang="en-US" dirty="0" smtClean="0"/>
              <a:t>, in Russia we have it on the 7</a:t>
            </a:r>
            <a:r>
              <a:rPr lang="en-US" baseline="30000" dirty="0" smtClean="0"/>
              <a:t>th</a:t>
            </a:r>
            <a:r>
              <a:rPr lang="en-US" dirty="0" smtClean="0"/>
              <a:t> of January and it is less popular in our country and celebrated only by religious believers. But in the old time it was the most beloved holiday, which gave the start to the long and joyful festivities of </a:t>
            </a:r>
            <a:r>
              <a:rPr lang="en-US" b="1" u="sng" dirty="0" err="1" smtClean="0"/>
              <a:t>Svyatky</a:t>
            </a:r>
            <a:r>
              <a:rPr lang="en-US" b="1" u="sng" dirty="0" smtClean="0"/>
              <a:t>.</a:t>
            </a:r>
            <a:endParaRPr lang="ru-RU" dirty="0" smtClean="0"/>
          </a:p>
          <a:p>
            <a:endParaRPr lang="ru-RU" dirty="0"/>
          </a:p>
        </p:txBody>
      </p:sp>
      <p:sp>
        <p:nvSpPr>
          <p:cNvPr id="4" name="Прямоугольник 3"/>
          <p:cNvSpPr/>
          <p:nvPr/>
        </p:nvSpPr>
        <p:spPr>
          <a:xfrm>
            <a:off x="2627784" y="3140968"/>
            <a:ext cx="6390456" cy="3877985"/>
          </a:xfrm>
          <a:prstGeom prst="rect">
            <a:avLst/>
          </a:prstGeom>
        </p:spPr>
        <p:txBody>
          <a:bodyPr wrap="square">
            <a:spAutoFit/>
          </a:bodyPr>
          <a:lstStyle/>
          <a:p>
            <a:r>
              <a:rPr lang="ru-RU" sz="2400" b="1" u="sng" dirty="0" smtClean="0"/>
              <a:t>Новый год </a:t>
            </a:r>
            <a:r>
              <a:rPr lang="ru-RU" sz="2400" b="1" dirty="0" smtClean="0"/>
              <a:t> </a:t>
            </a:r>
            <a:r>
              <a:rPr lang="ru-RU" sz="2000" dirty="0" smtClean="0"/>
              <a:t>в США не отмечен какими то особыми традициями празднования, но зато широко отмечается в России. Это, пожалуй,  самый веселый праздник в нашей стране. Вместо </a:t>
            </a:r>
            <a:r>
              <a:rPr lang="ru-RU" sz="2000" dirty="0" err="1" smtClean="0"/>
              <a:t>Санты</a:t>
            </a:r>
            <a:r>
              <a:rPr lang="ru-RU" sz="2000" dirty="0" smtClean="0"/>
              <a:t> у нас есть Дед Мороз и Снегурочка. Рождество же менее популярно в современной России и празднуется в  основном верующими православными христианами, хотя их число постоянно растет.  В дореволюционной России этот праздник был самый любимый и с этого дня начинались длинные и веселые</a:t>
            </a:r>
            <a:r>
              <a:rPr lang="ru-RU" sz="2400" dirty="0" smtClean="0"/>
              <a:t> </a:t>
            </a:r>
            <a:r>
              <a:rPr lang="ru-RU" sz="2400" b="1" u="sng" dirty="0" smtClean="0"/>
              <a:t>Святки</a:t>
            </a:r>
            <a:r>
              <a:rPr lang="ru-RU" sz="2000" dirty="0" smtClean="0"/>
              <a:t>. </a:t>
            </a:r>
            <a:r>
              <a:rPr lang="ru-RU" sz="2000" u="sng" dirty="0" smtClean="0"/>
              <a:t> </a:t>
            </a:r>
            <a:r>
              <a:rPr lang="ru-RU" sz="2000" dirty="0" smtClean="0"/>
              <a:t>Мы отмечаем рождество 7 января.</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2D050">
            <a:alpha val="39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3050"/>
            <a:ext cx="3960440" cy="2507878"/>
          </a:xfrm>
        </p:spPr>
        <p:txBody>
          <a:bodyPr>
            <a:normAutofit fontScale="90000"/>
          </a:bodyPr>
          <a:lstStyle/>
          <a:p>
            <a:r>
              <a:rPr lang="en-US" dirty="0"/>
              <a:t>After winter holidays people on the both continents start waiting for Spring. That’s why there is a </a:t>
            </a:r>
            <a:r>
              <a:rPr lang="en-US" sz="2700" u="sng" dirty="0"/>
              <a:t>Groundhog Day</a:t>
            </a:r>
            <a:r>
              <a:rPr lang="en-US" sz="2700" dirty="0"/>
              <a:t> </a:t>
            </a:r>
            <a:r>
              <a:rPr lang="en-US" dirty="0"/>
              <a:t>in America celebrated on the 2 of February. The day on which folklore states that the behavior of a groundhog emerging from its burrow is said to predict the onset of Spring.</a:t>
            </a:r>
            <a:r>
              <a:rPr lang="ru-RU" dirty="0"/>
              <a:t/>
            </a:r>
            <a:br>
              <a:rPr lang="ru-RU" dirty="0"/>
            </a:br>
            <a:endParaRPr lang="ru-RU" dirty="0"/>
          </a:p>
        </p:txBody>
      </p:sp>
      <p:pic>
        <p:nvPicPr>
          <p:cNvPr id="5" name="Содержимое 4" descr="день сурка.jpg"/>
          <p:cNvPicPr>
            <a:picLocks noGrp="1" noChangeAspect="1"/>
          </p:cNvPicPr>
          <p:nvPr>
            <p:ph idx="1"/>
          </p:nvPr>
        </p:nvPicPr>
        <p:blipFill>
          <a:blip r:embed="rId2" cstate="print"/>
          <a:stretch>
            <a:fillRect/>
          </a:stretch>
        </p:blipFill>
        <p:spPr>
          <a:xfrm>
            <a:off x="4860032" y="476672"/>
            <a:ext cx="3971231" cy="5256584"/>
          </a:xfrm>
        </p:spPr>
      </p:pic>
      <p:sp>
        <p:nvSpPr>
          <p:cNvPr id="4" name="Текст 3"/>
          <p:cNvSpPr>
            <a:spLocks noGrp="1"/>
          </p:cNvSpPr>
          <p:nvPr>
            <p:ph type="body" sz="half" idx="2"/>
          </p:nvPr>
        </p:nvSpPr>
        <p:spPr>
          <a:xfrm>
            <a:off x="457200" y="2996952"/>
            <a:ext cx="3970784" cy="3129211"/>
          </a:xfrm>
        </p:spPr>
        <p:txBody>
          <a:bodyPr>
            <a:normAutofit fontScale="92500" lnSpcReduction="20000"/>
          </a:bodyPr>
          <a:lstStyle/>
          <a:p>
            <a:r>
              <a:rPr lang="ru-RU" sz="2400" b="1" dirty="0"/>
              <a:t>Не успев отгулять зимние праздники, люди на обоих континентах начинают ждать весну. Поэтому в Америке существует </a:t>
            </a:r>
            <a:r>
              <a:rPr lang="ru-RU" sz="3000" b="1" u="sng" dirty="0"/>
              <a:t>День Сурка</a:t>
            </a:r>
            <a:r>
              <a:rPr lang="ru-RU" sz="2400" b="1" dirty="0"/>
              <a:t>, который празднуется 2 февраля. Считается, что поведение этого зверька может предсказать начало весны.</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alpha val="47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3538736" cy="2708920"/>
          </a:xfrm>
        </p:spPr>
        <p:txBody>
          <a:bodyPr>
            <a:normAutofit/>
          </a:bodyPr>
          <a:lstStyle/>
          <a:p>
            <a:r>
              <a:rPr lang="en-US" sz="2700" dirty="0"/>
              <a:t>In Russia we have </a:t>
            </a:r>
            <a:r>
              <a:rPr lang="en-US" sz="3100" u="sng" dirty="0" err="1"/>
              <a:t>Maslennitsa</a:t>
            </a:r>
            <a:r>
              <a:rPr lang="en-US" sz="2700" dirty="0"/>
              <a:t> with its </a:t>
            </a:r>
            <a:r>
              <a:rPr lang="en-US" sz="2700" dirty="0" err="1"/>
              <a:t>blinis</a:t>
            </a:r>
            <a:r>
              <a:rPr lang="en-US" sz="2700" dirty="0"/>
              <a:t> and lots of fun. It is celebrated the whole week</a:t>
            </a:r>
            <a:r>
              <a:rPr lang="en-US" sz="2400" dirty="0"/>
              <a:t>.</a:t>
            </a:r>
            <a:r>
              <a:rPr lang="ru-RU" dirty="0"/>
              <a:t/>
            </a:r>
            <a:br>
              <a:rPr lang="ru-RU" dirty="0"/>
            </a:br>
            <a:endParaRPr lang="ru-RU" dirty="0"/>
          </a:p>
        </p:txBody>
      </p:sp>
      <p:pic>
        <p:nvPicPr>
          <p:cNvPr id="5" name="Содержимое 4" descr="масленица 1.jpg"/>
          <p:cNvPicPr>
            <a:picLocks noGrp="1" noChangeAspect="1"/>
          </p:cNvPicPr>
          <p:nvPr>
            <p:ph idx="1"/>
          </p:nvPr>
        </p:nvPicPr>
        <p:blipFill>
          <a:blip r:embed="rId2" cstate="print"/>
          <a:stretch>
            <a:fillRect/>
          </a:stretch>
        </p:blipFill>
        <p:spPr>
          <a:xfrm>
            <a:off x="4355977" y="1052736"/>
            <a:ext cx="4330824" cy="4392488"/>
          </a:xfrm>
        </p:spPr>
      </p:pic>
      <p:sp>
        <p:nvSpPr>
          <p:cNvPr id="4" name="Текст 3"/>
          <p:cNvSpPr>
            <a:spLocks noGrp="1"/>
          </p:cNvSpPr>
          <p:nvPr>
            <p:ph type="body" sz="half" idx="2"/>
          </p:nvPr>
        </p:nvSpPr>
        <p:spPr>
          <a:xfrm>
            <a:off x="395536" y="2852936"/>
            <a:ext cx="3754760" cy="3538935"/>
          </a:xfrm>
        </p:spPr>
        <p:txBody>
          <a:bodyPr>
            <a:normAutofit lnSpcReduction="10000"/>
          </a:bodyPr>
          <a:lstStyle/>
          <a:p>
            <a:r>
              <a:rPr lang="ru-RU" sz="3200" b="1" dirty="0"/>
              <a:t>А в России существует</a:t>
            </a:r>
            <a:r>
              <a:rPr lang="ru-RU" sz="3200" b="1" u="sng" dirty="0"/>
              <a:t> </a:t>
            </a:r>
            <a:r>
              <a:rPr lang="ru-RU" sz="3600" b="1" u="sng" dirty="0"/>
              <a:t>Масленица</a:t>
            </a:r>
            <a:r>
              <a:rPr lang="ru-RU" sz="3200" b="1" dirty="0"/>
              <a:t> </a:t>
            </a:r>
            <a:endParaRPr lang="ru-RU" sz="3200" b="1" dirty="0" smtClean="0"/>
          </a:p>
          <a:p>
            <a:r>
              <a:rPr lang="ru-RU" sz="3200" b="1" dirty="0" smtClean="0"/>
              <a:t>с </a:t>
            </a:r>
            <a:r>
              <a:rPr lang="ru-RU" sz="3200" b="1" dirty="0"/>
              <a:t>ее блинами и весельем. И празднуется она целую неделю.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556792"/>
            <a:ext cx="8229600" cy="1872208"/>
          </a:xfrm>
          <a:solidFill>
            <a:schemeClr val="bg2"/>
          </a:solidFill>
        </p:spPr>
        <p:txBody>
          <a:bodyPr>
            <a:normAutofit fontScale="90000"/>
          </a:bodyPr>
          <a:lstStyle/>
          <a:p>
            <a:r>
              <a:rPr lang="ru-RU" sz="2700" b="1" u="sng" dirty="0"/>
              <a:t>День Святого Валентина</a:t>
            </a:r>
            <a:r>
              <a:rPr lang="ru-RU" sz="2700" dirty="0"/>
              <a:t> </a:t>
            </a:r>
            <a:r>
              <a:rPr lang="ru-RU" sz="2200" dirty="0"/>
              <a:t>не является официальным праздником, но отмечается повсеместно. 14 февраля – день всех влюбленных, названный в честь католического мученика Валентина. Но в России существует также похожий праздник – </a:t>
            </a:r>
            <a:r>
              <a:rPr lang="ru-RU" sz="2700" b="1" u="sng" dirty="0"/>
              <a:t>День Петра и </a:t>
            </a:r>
            <a:r>
              <a:rPr lang="ru-RU" sz="2700" b="1" u="sng" dirty="0" err="1"/>
              <a:t>Февроньи</a:t>
            </a:r>
            <a:r>
              <a:rPr lang="ru-RU" sz="2700" dirty="0"/>
              <a:t> </a:t>
            </a:r>
            <a:r>
              <a:rPr lang="ru-RU" sz="2200" dirty="0"/>
              <a:t>или </a:t>
            </a:r>
            <a:r>
              <a:rPr lang="ru-RU" sz="2700" b="1" u="sng" dirty="0"/>
              <a:t>День Семьи</a:t>
            </a:r>
            <a:r>
              <a:rPr lang="ru-RU" sz="2200" dirty="0"/>
              <a:t>, который отмечается 8 июля.</a:t>
            </a:r>
            <a:r>
              <a:rPr lang="ru-RU" sz="1600" dirty="0"/>
              <a:t/>
            </a:r>
            <a:br>
              <a:rPr lang="ru-RU" sz="1600" dirty="0"/>
            </a:br>
            <a:endParaRPr lang="ru-RU" sz="1600" dirty="0"/>
          </a:p>
        </p:txBody>
      </p:sp>
      <p:pic>
        <p:nvPicPr>
          <p:cNvPr id="5" name="Содержимое 4" descr="День святого валентина.jpg"/>
          <p:cNvPicPr>
            <a:picLocks noGrp="1" noChangeAspect="1"/>
          </p:cNvPicPr>
          <p:nvPr>
            <p:ph sz="half" idx="1"/>
          </p:nvPr>
        </p:nvPicPr>
        <p:blipFill>
          <a:blip r:embed="rId2" cstate="print"/>
          <a:stretch>
            <a:fillRect/>
          </a:stretch>
        </p:blipFill>
        <p:spPr>
          <a:xfrm>
            <a:off x="251520" y="3501008"/>
            <a:ext cx="4248472" cy="2808312"/>
          </a:xfrm>
        </p:spPr>
      </p:pic>
      <p:pic>
        <p:nvPicPr>
          <p:cNvPr id="6" name="Содержимое 5" descr="день петра и февроньи.jpg"/>
          <p:cNvPicPr>
            <a:picLocks noGrp="1" noChangeAspect="1"/>
          </p:cNvPicPr>
          <p:nvPr>
            <p:ph sz="half" idx="2"/>
          </p:nvPr>
        </p:nvPicPr>
        <p:blipFill>
          <a:blip r:embed="rId3" cstate="print"/>
          <a:stretch>
            <a:fillRect/>
          </a:stretch>
        </p:blipFill>
        <p:spPr>
          <a:xfrm>
            <a:off x="4716016" y="3429000"/>
            <a:ext cx="4038600" cy="3003264"/>
          </a:xfrm>
        </p:spPr>
      </p:pic>
      <p:sp>
        <p:nvSpPr>
          <p:cNvPr id="16385" name="Rectangle 1"/>
          <p:cNvSpPr>
            <a:spLocks noChangeArrowheads="1"/>
          </p:cNvSpPr>
          <p:nvPr/>
        </p:nvSpPr>
        <p:spPr bwMode="auto">
          <a:xfrm>
            <a:off x="0" y="447366"/>
            <a:ext cx="8892480" cy="923330"/>
          </a:xfrm>
          <a:prstGeom prst="rect">
            <a:avLst/>
          </a:prstGeom>
          <a:solidFill>
            <a:schemeClr val="accent6">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St.Valentine’s</a:t>
            </a:r>
            <a:r>
              <a:rPr kumimoji="0" lang="en-US"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day</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is not the official holiday but it is very popular everywhere. The 14</a:t>
            </a:r>
            <a:r>
              <a:rPr kumimoji="0" lang="en-US"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of February is the day of lovers. But here in Russia we have also a very similar holiday – </a:t>
            </a:r>
            <a:r>
              <a:rPr kumimoji="0" lang="en-US"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 Day of </a:t>
            </a:r>
            <a:r>
              <a:rPr kumimoji="0" lang="en-US" b="1"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Petr</a:t>
            </a:r>
            <a:r>
              <a:rPr kumimoji="0" lang="en-US"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and </a:t>
            </a:r>
            <a:r>
              <a:rPr kumimoji="0" lang="en-US" b="1"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Fevronja</a:t>
            </a:r>
            <a:r>
              <a:rPr kumimoji="0" lang="en-US"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or the Day of Family </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which is on the 8</a:t>
            </a:r>
            <a:r>
              <a:rPr kumimoji="0" lang="en-US"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th</a:t>
            </a: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of July.</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00">
            <a:alpha val="33000"/>
          </a:srgb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474840" cy="1143000"/>
          </a:xfrm>
        </p:spPr>
        <p:txBody>
          <a:bodyPr/>
          <a:lstStyle/>
          <a:p>
            <a:endParaRPr lang="ru-RU" dirty="0"/>
          </a:p>
        </p:txBody>
      </p:sp>
      <p:sp>
        <p:nvSpPr>
          <p:cNvPr id="3" name="Содержимое 2"/>
          <p:cNvSpPr>
            <a:spLocks noGrp="1"/>
          </p:cNvSpPr>
          <p:nvPr>
            <p:ph sz="half" idx="1"/>
          </p:nvPr>
        </p:nvSpPr>
        <p:spPr>
          <a:xfrm>
            <a:off x="457200" y="2852936"/>
            <a:ext cx="4038600" cy="3273227"/>
          </a:xfrm>
        </p:spPr>
        <p:txBody>
          <a:bodyPr>
            <a:normAutofit fontScale="92500"/>
          </a:bodyPr>
          <a:lstStyle/>
          <a:p>
            <a:r>
              <a:rPr lang="en-US" dirty="0"/>
              <a:t>One of the most popular holiday in Russia is the </a:t>
            </a:r>
            <a:r>
              <a:rPr lang="en-US" b="1" u="sng" dirty="0"/>
              <a:t>Women’s day</a:t>
            </a:r>
            <a:r>
              <a:rPr lang="en-US" dirty="0"/>
              <a:t> celebrated on the 8</a:t>
            </a:r>
            <a:r>
              <a:rPr lang="en-US" baseline="30000" dirty="0"/>
              <a:t>th</a:t>
            </a:r>
            <a:r>
              <a:rPr lang="en-US" dirty="0"/>
              <a:t> of March. The women congratulate their men on the </a:t>
            </a:r>
            <a:r>
              <a:rPr lang="en-US" b="1" u="sng" dirty="0"/>
              <a:t>Day of Defender</a:t>
            </a:r>
            <a:r>
              <a:rPr lang="en-US" dirty="0"/>
              <a:t> on the 23th of February.</a:t>
            </a:r>
            <a:endParaRPr lang="ru-RU" dirty="0"/>
          </a:p>
          <a:p>
            <a:endParaRPr lang="ru-RU" dirty="0"/>
          </a:p>
        </p:txBody>
      </p:sp>
      <p:sp>
        <p:nvSpPr>
          <p:cNvPr id="6" name="Содержимое 5"/>
          <p:cNvSpPr>
            <a:spLocks noGrp="1"/>
          </p:cNvSpPr>
          <p:nvPr>
            <p:ph sz="half" idx="2"/>
          </p:nvPr>
        </p:nvSpPr>
        <p:spPr>
          <a:xfrm>
            <a:off x="4644008" y="620689"/>
            <a:ext cx="4042792" cy="3888432"/>
          </a:xfrm>
        </p:spPr>
        <p:txBody>
          <a:bodyPr>
            <a:normAutofit fontScale="92500"/>
          </a:bodyPr>
          <a:lstStyle/>
          <a:p>
            <a:r>
              <a:rPr lang="ru-RU" dirty="0"/>
              <a:t>Один из наиболее популярных праздников в России – </a:t>
            </a:r>
            <a:r>
              <a:rPr lang="ru-RU" b="1" u="sng" dirty="0"/>
              <a:t>Женский день</a:t>
            </a:r>
            <a:r>
              <a:rPr lang="ru-RU" dirty="0"/>
              <a:t>, отмечается </a:t>
            </a:r>
            <a:r>
              <a:rPr lang="ru-RU" b="1" u="sng" dirty="0"/>
              <a:t>8 марта.</a:t>
            </a:r>
            <a:endParaRPr lang="ru-RU" dirty="0"/>
          </a:p>
          <a:p>
            <a:r>
              <a:rPr lang="ru-RU" dirty="0"/>
              <a:t>Мужчины принимают поздравления </a:t>
            </a:r>
            <a:r>
              <a:rPr lang="ru-RU" b="1" u="sng" dirty="0"/>
              <a:t>23 февраля</a:t>
            </a:r>
            <a:r>
              <a:rPr lang="ru-RU" dirty="0"/>
              <a:t>, в </a:t>
            </a:r>
            <a:r>
              <a:rPr lang="ru-RU" b="1" u="sng" dirty="0"/>
              <a:t>День Защитника Отечества</a:t>
            </a:r>
            <a:endParaRPr lang="ru-RU" dirty="0"/>
          </a:p>
        </p:txBody>
      </p:sp>
      <p:pic>
        <p:nvPicPr>
          <p:cNvPr id="8" name="Рисунок 7" descr="8 марта.png"/>
          <p:cNvPicPr>
            <a:picLocks noChangeAspect="1"/>
          </p:cNvPicPr>
          <p:nvPr/>
        </p:nvPicPr>
        <p:blipFill>
          <a:blip r:embed="rId2" cstate="print"/>
          <a:stretch>
            <a:fillRect/>
          </a:stretch>
        </p:blipFill>
        <p:spPr>
          <a:xfrm>
            <a:off x="683568" y="0"/>
            <a:ext cx="3960440" cy="2636912"/>
          </a:xfrm>
          <a:prstGeom prst="rect">
            <a:avLst/>
          </a:prstGeom>
        </p:spPr>
      </p:pic>
      <p:pic>
        <p:nvPicPr>
          <p:cNvPr id="9" name="Рисунок 8" descr="23 февраля.jpg"/>
          <p:cNvPicPr>
            <a:picLocks noChangeAspect="1"/>
          </p:cNvPicPr>
          <p:nvPr/>
        </p:nvPicPr>
        <p:blipFill>
          <a:blip r:embed="rId3" cstate="print"/>
          <a:stretch>
            <a:fillRect/>
          </a:stretch>
        </p:blipFill>
        <p:spPr>
          <a:xfrm>
            <a:off x="5076056" y="4509120"/>
            <a:ext cx="2880320" cy="194421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alpha val="78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Содержимое 2"/>
          <p:cNvSpPr>
            <a:spLocks noGrp="1"/>
          </p:cNvSpPr>
          <p:nvPr>
            <p:ph sz="half" idx="1"/>
          </p:nvPr>
        </p:nvSpPr>
        <p:spPr>
          <a:xfrm>
            <a:off x="457200" y="404665"/>
            <a:ext cx="4038600" cy="3312367"/>
          </a:xfrm>
        </p:spPr>
        <p:txBody>
          <a:bodyPr>
            <a:normAutofit fontScale="92500"/>
          </a:bodyPr>
          <a:lstStyle/>
          <a:p>
            <a:r>
              <a:rPr lang="en-US" dirty="0"/>
              <a:t>The Americans have  the </a:t>
            </a:r>
            <a:r>
              <a:rPr lang="en-US" b="1" u="sng" dirty="0"/>
              <a:t>Mother's Day</a:t>
            </a:r>
            <a:r>
              <a:rPr lang="en-US" dirty="0"/>
              <a:t> which honors mothers and motherhood  and is celebrated on the second Sunday in May and the </a:t>
            </a:r>
            <a:r>
              <a:rPr lang="en-US" b="1" u="sng" dirty="0"/>
              <a:t>Father’s Day</a:t>
            </a:r>
            <a:r>
              <a:rPr lang="en-US" dirty="0"/>
              <a:t> in honor father and fatherhood.</a:t>
            </a:r>
            <a:endParaRPr lang="ru-RU" dirty="0"/>
          </a:p>
          <a:p>
            <a:endParaRPr lang="ru-RU" dirty="0"/>
          </a:p>
        </p:txBody>
      </p:sp>
      <p:sp>
        <p:nvSpPr>
          <p:cNvPr id="4" name="Содержимое 3"/>
          <p:cNvSpPr>
            <a:spLocks noGrp="1"/>
          </p:cNvSpPr>
          <p:nvPr>
            <p:ph sz="half" idx="2"/>
          </p:nvPr>
        </p:nvSpPr>
        <p:spPr>
          <a:xfrm>
            <a:off x="4716016" y="2708920"/>
            <a:ext cx="3970784" cy="3672408"/>
          </a:xfrm>
        </p:spPr>
        <p:txBody>
          <a:bodyPr>
            <a:normAutofit fontScale="92500"/>
          </a:bodyPr>
          <a:lstStyle/>
          <a:p>
            <a:r>
              <a:rPr lang="ru-RU" dirty="0"/>
              <a:t>В Америке же принято поздравлять женщин 2-го мая в </a:t>
            </a:r>
            <a:r>
              <a:rPr lang="ru-RU" b="1" u="sng" dirty="0"/>
              <a:t>День Матери</a:t>
            </a:r>
            <a:r>
              <a:rPr lang="ru-RU" dirty="0"/>
              <a:t>. </a:t>
            </a:r>
            <a:r>
              <a:rPr lang="ru-RU" b="1" u="sng" dirty="0"/>
              <a:t>День Отца</a:t>
            </a:r>
            <a:r>
              <a:rPr lang="ru-RU" dirty="0"/>
              <a:t> тоже существует и празднуется во второе воскресенье июня.</a:t>
            </a:r>
          </a:p>
          <a:p>
            <a:endParaRPr lang="ru-RU" dirty="0"/>
          </a:p>
        </p:txBody>
      </p:sp>
      <p:pic>
        <p:nvPicPr>
          <p:cNvPr id="5" name="Рисунок 4" descr="mother's day.jpg"/>
          <p:cNvPicPr>
            <a:picLocks noChangeAspect="1"/>
          </p:cNvPicPr>
          <p:nvPr/>
        </p:nvPicPr>
        <p:blipFill>
          <a:blip r:embed="rId2" cstate="print"/>
          <a:stretch>
            <a:fillRect/>
          </a:stretch>
        </p:blipFill>
        <p:spPr>
          <a:xfrm>
            <a:off x="4788024" y="188640"/>
            <a:ext cx="3744416" cy="2382912"/>
          </a:xfrm>
          <a:prstGeom prst="rect">
            <a:avLst/>
          </a:prstGeom>
        </p:spPr>
      </p:pic>
      <p:pic>
        <p:nvPicPr>
          <p:cNvPr id="6" name="Рисунок 5" descr="dad's day.png"/>
          <p:cNvPicPr>
            <a:picLocks noChangeAspect="1"/>
          </p:cNvPicPr>
          <p:nvPr/>
        </p:nvPicPr>
        <p:blipFill>
          <a:blip r:embed="rId3" cstate="print"/>
          <a:stretch>
            <a:fillRect/>
          </a:stretch>
        </p:blipFill>
        <p:spPr>
          <a:xfrm>
            <a:off x="899592" y="4149080"/>
            <a:ext cx="3096344" cy="2193193"/>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228</TotalTime>
  <Words>1191</Words>
  <Application>Microsoft Office PowerPoint</Application>
  <PresentationFormat>Экран (4:3)</PresentationFormat>
  <Paragraphs>34</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    Every  nation and every country has its own customs and traditions. But there are also international holidays which are celebrated in many countries all over the world such as Christmas, New Year, Easter and St. Valentine’s day. On the other hand, there are some special holidays  which are usually celebrated in a particular country. In our project we have decided to describe and compare traditions and holidays of Russia and America and prove, that in spite of all differences, our countries have a lot in common in the ways of celebrating  festivities. </vt:lpstr>
      <vt:lpstr>Слайд 2</vt:lpstr>
      <vt:lpstr>Слайд 3</vt:lpstr>
      <vt:lpstr>Слайд 4</vt:lpstr>
      <vt:lpstr>After winter holidays people on the both continents start waiting for Spring. That’s why there is a Groundhog Day in America celebrated on the 2 of February. The day on which folklore states that the behavior of a groundhog emerging from its burrow is said to predict the onset of Spring. </vt:lpstr>
      <vt:lpstr>In Russia we have Maslennitsa with its blinis and lots of fun. It is celebrated the whole week. </vt:lpstr>
      <vt:lpstr>День Святого Валентина не является официальным праздником, но отмечается повсеместно. 14 февраля – день всех влюбленных, названный в честь католического мученика Валентина. Но в России существует также похожий праздник – День Петра и Февроньи или День Семьи, который отмечается 8 июля. </vt:lpstr>
      <vt:lpstr>Слайд 8</vt:lpstr>
      <vt:lpstr>Слайд 9</vt:lpstr>
      <vt:lpstr>Слайд 10</vt:lpstr>
      <vt:lpstr>Слайд 11</vt:lpstr>
      <vt:lpstr>Memorial Day. This holiday commemorates U.S. men and women who have died in military service to their country. It began first to honor Union soldiers who died during the American Civil War (1861-1865). After World War I, it was expanded to include those who died in any war or military action. </vt:lpstr>
      <vt:lpstr>Victory Day </vt:lpstr>
      <vt:lpstr>День ПОБЕДЫ</vt:lpstr>
      <vt:lpstr>Слайд 15</vt:lpstr>
      <vt:lpstr>Слайд 16</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 nation and every country has its own customs and traditions. But there are also international holidays which are celebrated in many countries all over the world such as Christmas, New Year, Easter and St. Valentine’s day. On the other hand, there are some special holidays  which are usually celebrated in a particular country. In our project we have decided to describe and compare traditions and holidays of Russia and America and prove, that in spite of all differences, our countries have a lot in common in the ways of celebrating  festivities.</dc:title>
  <dc:creator>Gala</dc:creator>
  <cp:lastModifiedBy>Gala</cp:lastModifiedBy>
  <cp:revision>35</cp:revision>
  <dcterms:created xsi:type="dcterms:W3CDTF">2015-04-01T13:24:47Z</dcterms:created>
  <dcterms:modified xsi:type="dcterms:W3CDTF">2015-04-01T17:18:02Z</dcterms:modified>
</cp:coreProperties>
</file>