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62" r:id="rId2"/>
    <p:sldId id="266" r:id="rId3"/>
    <p:sldId id="265" r:id="rId4"/>
    <p:sldId id="256" r:id="rId5"/>
    <p:sldId id="257" r:id="rId6"/>
    <p:sldId id="258" r:id="rId7"/>
    <p:sldId id="259" r:id="rId8"/>
    <p:sldId id="260" r:id="rId9"/>
    <p:sldId id="261" r:id="rId10"/>
    <p:sldId id="263" r:id="rId11"/>
    <p:sldId id="264"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94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66FB9A-44A0-4817-B002-89D6204E9780}" type="datetimeFigureOut">
              <a:rPr lang="ru-RU" smtClean="0"/>
              <a:t>03.10.2012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4A8199-8F2E-49E3-BA79-090EB32F7C56}"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02.10.2012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02.10.2012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02.10.2012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02.10.2012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02.10.2012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02.10.2012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02.10.2012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568952" cy="850106"/>
          </a:xfrm>
        </p:spPr>
        <p:txBody>
          <a:bodyPr>
            <a:normAutofit fontScale="90000"/>
          </a:bodyPr>
          <a:lstStyle/>
          <a:p>
            <a:r>
              <a:rPr lang="ru-RU" sz="5400" dirty="0" smtClean="0">
                <a:solidFill>
                  <a:srgbClr val="FF0000"/>
                </a:solidFill>
              </a:rPr>
              <a:t>День защиты животных</a:t>
            </a:r>
            <a:endParaRPr lang="ru-RU" sz="5400" dirty="0">
              <a:solidFill>
                <a:srgbClr val="FF0000"/>
              </a:solidFill>
            </a:endParaRPr>
          </a:p>
        </p:txBody>
      </p:sp>
      <p:pic>
        <p:nvPicPr>
          <p:cNvPr id="4" name="Содержимое 3" descr="500px-Animal_diversity_October_2007.jpg"/>
          <p:cNvPicPr>
            <a:picLocks noGrp="1" noChangeAspect="1"/>
          </p:cNvPicPr>
          <p:nvPr>
            <p:ph idx="1"/>
          </p:nvPr>
        </p:nvPicPr>
        <p:blipFill>
          <a:blip r:embed="rId2" cstate="print"/>
          <a:stretch>
            <a:fillRect/>
          </a:stretch>
        </p:blipFill>
        <p:spPr>
          <a:xfrm>
            <a:off x="2699792" y="1196752"/>
            <a:ext cx="4680520" cy="5112568"/>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3901048"/>
          </a:xfrm>
        </p:spPr>
        <p:txBody>
          <a:bodyPr>
            <a:normAutofit/>
          </a:bodyPr>
          <a:lstStyle/>
          <a:p>
            <a:r>
              <a:rPr lang="ru-RU" sz="6000" dirty="0" smtClean="0"/>
              <a:t>Берегите Животных!!!</a:t>
            </a:r>
            <a:endParaRPr lang="ru-RU" sz="6000" dirty="0"/>
          </a:p>
        </p:txBody>
      </p:sp>
      <p:sp>
        <p:nvSpPr>
          <p:cNvPr id="3" name="Содержимое 2"/>
          <p:cNvSpPr>
            <a:spLocks noGrp="1"/>
          </p:cNvSpPr>
          <p:nvPr>
            <p:ph idx="1"/>
          </p:nvPr>
        </p:nvSpPr>
        <p:spPr>
          <a:xfrm>
            <a:off x="323528" y="4365104"/>
            <a:ext cx="7239000" cy="1440160"/>
          </a:xfrm>
        </p:spPr>
        <p:txBody>
          <a:bodyPr>
            <a:normAutofit/>
          </a:bodyPr>
          <a:lstStyle/>
          <a:p>
            <a:pPr lvl="1"/>
            <a:endParaRPr lang="ru-RU" sz="29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гепарды</a:t>
            </a:r>
            <a:endParaRPr lang="ru-RU" dirty="0"/>
          </a:p>
        </p:txBody>
      </p:sp>
      <p:pic>
        <p:nvPicPr>
          <p:cNvPr id="4" name="Содержимое 3" descr="0_7831f_585f3249_XL.jpg"/>
          <p:cNvPicPr>
            <a:picLocks noGrp="1" noChangeAspect="1"/>
          </p:cNvPicPr>
          <p:nvPr>
            <p:ph idx="1"/>
          </p:nvPr>
        </p:nvPicPr>
        <p:blipFill>
          <a:blip r:embed="rId3" cstate="print"/>
          <a:stretch>
            <a:fillRect/>
          </a:stretch>
        </p:blipFill>
        <p:spPr>
          <a:xfrm>
            <a:off x="1028700" y="1747044"/>
            <a:ext cx="6096000" cy="4572000"/>
          </a:xfrm>
        </p:spPr>
      </p:pic>
    </p:spTree>
  </p:cSld>
  <p:clrMapOvr>
    <a:masterClrMapping/>
  </p:clrMapOvr>
  <p:transition>
    <p:sndAc>
      <p:stSnd>
        <p:snd r:embed="rId2" name="camera.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Пятнистый олень</a:t>
            </a:r>
            <a:endParaRPr lang="ru-RU" dirty="0"/>
          </a:p>
        </p:txBody>
      </p:sp>
      <p:pic>
        <p:nvPicPr>
          <p:cNvPr id="4" name="Содержимое 3" descr="789683.jpg"/>
          <p:cNvPicPr>
            <a:picLocks noGrp="1" noChangeAspect="1"/>
          </p:cNvPicPr>
          <p:nvPr>
            <p:ph idx="1"/>
          </p:nvPr>
        </p:nvPicPr>
        <p:blipFill>
          <a:blip r:embed="rId3" cstate="print"/>
          <a:stretch>
            <a:fillRect/>
          </a:stretch>
        </p:blipFill>
        <p:spPr>
          <a:xfrm>
            <a:off x="842733" y="1609725"/>
            <a:ext cx="6467933" cy="4846638"/>
          </a:xfrm>
        </p:spPr>
      </p:pic>
    </p:spTree>
  </p:cSld>
  <p:clrMapOvr>
    <a:masterClrMapping/>
  </p:clrMapOvr>
  <p:transition>
    <p:sndAc>
      <p:stSnd>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носорог</a:t>
            </a:r>
            <a:endParaRPr lang="ru-RU" dirty="0"/>
          </a:p>
        </p:txBody>
      </p:sp>
      <p:pic>
        <p:nvPicPr>
          <p:cNvPr id="4" name="Содержимое 3" descr="30221230.jpg"/>
          <p:cNvPicPr>
            <a:picLocks noGrp="1" noChangeAspect="1"/>
          </p:cNvPicPr>
          <p:nvPr>
            <p:ph idx="1"/>
          </p:nvPr>
        </p:nvPicPr>
        <p:blipFill>
          <a:blip r:embed="rId3" cstate="print"/>
          <a:stretch>
            <a:fillRect/>
          </a:stretch>
        </p:blipFill>
        <p:spPr>
          <a:xfrm>
            <a:off x="1028700" y="1823244"/>
            <a:ext cx="6096000" cy="4419600"/>
          </a:xfrm>
        </p:spPr>
      </p:pic>
    </p:spTree>
  </p:cSld>
  <p:clrMapOvr>
    <a:masterClrMapping/>
  </p:clrMapOvr>
  <p:transition>
    <p:sndAc>
      <p:stSnd>
        <p:snd r:embed="rId2" name="camera.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smtClean="0"/>
              <a:t>Бабирусса-клыкастый</a:t>
            </a:r>
            <a:r>
              <a:rPr lang="ru-RU" dirty="0" smtClean="0"/>
              <a:t> кабан</a:t>
            </a:r>
            <a:br>
              <a:rPr lang="ru-RU" dirty="0" smtClean="0"/>
            </a:br>
            <a:r>
              <a:rPr lang="ru-RU" dirty="0" smtClean="0"/>
              <a:t>(</a:t>
            </a:r>
            <a:r>
              <a:rPr lang="ru-RU" dirty="0" err="1" smtClean="0"/>
              <a:t>индонезия</a:t>
            </a:r>
            <a:r>
              <a:rPr lang="ru-RU" dirty="0" smtClean="0"/>
              <a:t>)</a:t>
            </a:r>
            <a:endParaRPr lang="ru-RU" dirty="0"/>
          </a:p>
        </p:txBody>
      </p:sp>
      <p:pic>
        <p:nvPicPr>
          <p:cNvPr id="4" name="Содержимое 3" descr="1251998821_babirussa-04.jpg"/>
          <p:cNvPicPr>
            <a:picLocks noGrp="1" noChangeAspect="1"/>
          </p:cNvPicPr>
          <p:nvPr>
            <p:ph idx="1"/>
          </p:nvPr>
        </p:nvPicPr>
        <p:blipFill>
          <a:blip r:embed="rId3" cstate="print"/>
          <a:stretch>
            <a:fillRect/>
          </a:stretch>
        </p:blipFill>
        <p:spPr>
          <a:xfrm>
            <a:off x="2138045" y="1609725"/>
            <a:ext cx="3877310" cy="4846638"/>
          </a:xfrm>
        </p:spPr>
      </p:pic>
    </p:spTree>
  </p:cSld>
  <p:clrMapOvr>
    <a:masterClrMapping/>
  </p:clrMapOvr>
  <p:transition>
    <p:sndAc>
      <p:stSnd>
        <p:snd r:embed="rId2"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рысь</a:t>
            </a:r>
            <a:endParaRPr lang="ru-RU" dirty="0"/>
          </a:p>
        </p:txBody>
      </p:sp>
      <p:pic>
        <p:nvPicPr>
          <p:cNvPr id="4" name="Содержимое 3" descr="1262107305_0_1030d_229a0a5_xl.jpeg"/>
          <p:cNvPicPr>
            <a:picLocks noGrp="1" noChangeAspect="1"/>
          </p:cNvPicPr>
          <p:nvPr>
            <p:ph idx="1"/>
          </p:nvPr>
        </p:nvPicPr>
        <p:blipFill>
          <a:blip r:embed="rId3" cstate="print"/>
          <a:stretch>
            <a:fillRect/>
          </a:stretch>
        </p:blipFill>
        <p:spPr>
          <a:xfrm>
            <a:off x="850984" y="1609725"/>
            <a:ext cx="6451432" cy="4846638"/>
          </a:xfrm>
        </p:spPr>
      </p:pic>
    </p:spTree>
  </p:cSld>
  <p:clrMapOvr>
    <a:masterClrMapping/>
  </p:clrMapOvr>
  <p:transition>
    <p:sndAc>
      <p:stSnd>
        <p:snd r:embed="rId2" name="camera.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Белый тигр</a:t>
            </a:r>
            <a:endParaRPr lang="ru-RU" dirty="0"/>
          </a:p>
        </p:txBody>
      </p:sp>
      <p:pic>
        <p:nvPicPr>
          <p:cNvPr id="4" name="Содержимое 3" descr="1307513183_izobrazheniya-zhivotnyih-iz-krasnoj-knigi.jpg"/>
          <p:cNvPicPr>
            <a:picLocks noGrp="1" noChangeAspect="1"/>
          </p:cNvPicPr>
          <p:nvPr>
            <p:ph idx="1"/>
          </p:nvPr>
        </p:nvPicPr>
        <p:blipFill>
          <a:blip r:embed="rId3" cstate="print"/>
          <a:stretch>
            <a:fillRect/>
          </a:stretch>
        </p:blipFill>
        <p:spPr>
          <a:xfrm>
            <a:off x="1331640" y="1916832"/>
            <a:ext cx="5904656" cy="4464496"/>
          </a:xfrm>
        </p:spPr>
      </p:pic>
    </p:spTree>
  </p:cSld>
  <p:clrMapOvr>
    <a:masterClrMapping/>
  </p:clrMapOvr>
  <p:transition>
    <p:sndAc>
      <p:stSnd>
        <p:snd r:embed="rId2" name="camera.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Снежный барс</a:t>
            </a:r>
            <a:endParaRPr lang="ru-RU" dirty="0"/>
          </a:p>
        </p:txBody>
      </p:sp>
      <p:pic>
        <p:nvPicPr>
          <p:cNvPr id="4" name="Содержимое 3" descr="b_9571-9.jpg"/>
          <p:cNvPicPr>
            <a:picLocks noGrp="1" noChangeAspect="1"/>
          </p:cNvPicPr>
          <p:nvPr>
            <p:ph idx="1"/>
          </p:nvPr>
        </p:nvPicPr>
        <p:blipFill>
          <a:blip r:embed="rId3" cstate="print"/>
          <a:stretch>
            <a:fillRect/>
          </a:stretch>
        </p:blipFill>
        <p:spPr>
          <a:xfrm>
            <a:off x="1259632" y="1916832"/>
            <a:ext cx="6120680" cy="4752528"/>
          </a:xfrm>
        </p:spPr>
      </p:pic>
    </p:spTree>
  </p:cSld>
  <p:clrMapOvr>
    <a:masterClrMapping/>
  </p:clrMapOvr>
  <p:transition>
    <p:sndAc>
      <p:stSnd>
        <p:snd r:embed="rId2" name="camera.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зубр</a:t>
            </a:r>
            <a:endParaRPr lang="ru-RU" dirty="0"/>
          </a:p>
        </p:txBody>
      </p:sp>
      <p:pic>
        <p:nvPicPr>
          <p:cNvPr id="6" name="Содержимое 5" descr="original.jpg"/>
          <p:cNvPicPr>
            <a:picLocks noGrp="1" noChangeAspect="1"/>
          </p:cNvPicPr>
          <p:nvPr>
            <p:ph idx="1"/>
          </p:nvPr>
        </p:nvPicPr>
        <p:blipFill>
          <a:blip r:embed="rId3" cstate="print"/>
          <a:stretch>
            <a:fillRect/>
          </a:stretch>
        </p:blipFill>
        <p:spPr>
          <a:xfrm>
            <a:off x="1043608" y="1484784"/>
            <a:ext cx="6192688" cy="4680520"/>
          </a:xfrm>
        </p:spPr>
      </p:pic>
    </p:spTree>
  </p:cSld>
  <p:clrMapOvr>
    <a:masterClrMapping/>
  </p:clrMapOvr>
  <p:transition>
    <p:sndAc>
      <p:stSnd>
        <p:snd r:embed="rId2" name="camera.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Белые медведи</a:t>
            </a:r>
            <a:endParaRPr lang="ru-RU" dirty="0"/>
          </a:p>
        </p:txBody>
      </p:sp>
      <p:pic>
        <p:nvPicPr>
          <p:cNvPr id="4" name="Содержимое 3" descr="belme1.jpg"/>
          <p:cNvPicPr>
            <a:picLocks noGrp="1" noChangeAspect="1"/>
          </p:cNvPicPr>
          <p:nvPr>
            <p:ph idx="1"/>
          </p:nvPr>
        </p:nvPicPr>
        <p:blipFill>
          <a:blip r:embed="rId3" cstate="print"/>
          <a:stretch>
            <a:fillRect/>
          </a:stretch>
        </p:blipFill>
        <p:spPr>
          <a:xfrm>
            <a:off x="971600" y="1412776"/>
            <a:ext cx="6840760" cy="4752528"/>
          </a:xfrm>
        </p:spPr>
      </p:pic>
    </p:spTree>
  </p:cSld>
  <p:clrMapOvr>
    <a:masterClrMapping/>
  </p:clrMapOvr>
  <p:transition>
    <p:sndAc>
      <p:stSnd>
        <p:snd r:embed="rId2" name="camera.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0775.jpg.gif"/>
          <p:cNvPicPr>
            <a:picLocks noGrp="1" noChangeAspect="1"/>
          </p:cNvPicPr>
          <p:nvPr>
            <p:ph idx="1"/>
          </p:nvPr>
        </p:nvPicPr>
        <p:blipFill>
          <a:blip r:embed="rId2" cstate="print"/>
          <a:stretch>
            <a:fillRect/>
          </a:stretch>
        </p:blipFill>
        <p:spPr>
          <a:xfrm>
            <a:off x="0" y="-171400"/>
            <a:ext cx="4176464" cy="4525963"/>
          </a:xfrm>
        </p:spPr>
      </p:pic>
      <p:pic>
        <p:nvPicPr>
          <p:cNvPr id="5" name="Рисунок 4" descr="8357275.jpg"/>
          <p:cNvPicPr>
            <a:picLocks noChangeAspect="1"/>
          </p:cNvPicPr>
          <p:nvPr/>
        </p:nvPicPr>
        <p:blipFill>
          <a:blip r:embed="rId3" cstate="print"/>
          <a:stretch>
            <a:fillRect/>
          </a:stretch>
        </p:blipFill>
        <p:spPr>
          <a:xfrm>
            <a:off x="6804248" y="260648"/>
            <a:ext cx="2009775" cy="3162275"/>
          </a:xfrm>
          <a:prstGeom prst="rect">
            <a:avLst/>
          </a:prstGeom>
        </p:spPr>
      </p:pic>
      <p:pic>
        <p:nvPicPr>
          <p:cNvPr id="6" name="Рисунок 5" descr="redbru00.jpg"/>
          <p:cNvPicPr>
            <a:picLocks noChangeAspect="1"/>
          </p:cNvPicPr>
          <p:nvPr/>
        </p:nvPicPr>
        <p:blipFill>
          <a:blip r:embed="rId4" cstate="print"/>
          <a:stretch>
            <a:fillRect/>
          </a:stretch>
        </p:blipFill>
        <p:spPr>
          <a:xfrm>
            <a:off x="2627785" y="3041576"/>
            <a:ext cx="4032448" cy="3627784"/>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Гигантская вечерница</a:t>
            </a:r>
            <a:endParaRPr lang="ru-RU" dirty="0"/>
          </a:p>
        </p:txBody>
      </p:sp>
      <p:pic>
        <p:nvPicPr>
          <p:cNvPr id="4" name="Содержимое 3" descr="bat (14).jpg"/>
          <p:cNvPicPr>
            <a:picLocks noGrp="1" noChangeAspect="1"/>
          </p:cNvPicPr>
          <p:nvPr>
            <p:ph idx="1"/>
          </p:nvPr>
        </p:nvPicPr>
        <p:blipFill>
          <a:blip r:embed="rId3" cstate="print"/>
          <a:stretch>
            <a:fillRect/>
          </a:stretch>
        </p:blipFill>
        <p:spPr>
          <a:xfrm>
            <a:off x="901700" y="2013744"/>
            <a:ext cx="6350000" cy="4038600"/>
          </a:xfrm>
        </p:spPr>
      </p:pic>
    </p:spTree>
  </p:cSld>
  <p:clrMapOvr>
    <a:masterClrMapping/>
  </p:clrMapOvr>
  <p:transition>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background.jpg"/>
          <p:cNvPicPr>
            <a:picLocks noGrp="1" noChangeAspect="1"/>
          </p:cNvPicPr>
          <p:nvPr>
            <p:ph idx="1"/>
          </p:nvPr>
        </p:nvPicPr>
        <p:blipFill>
          <a:blip r:embed="rId3" cstate="print"/>
          <a:stretch>
            <a:fillRect/>
          </a:stretch>
        </p:blipFill>
        <p:spPr>
          <a:xfrm>
            <a:off x="845608" y="1609725"/>
            <a:ext cx="6462184" cy="4846638"/>
          </a:xfrm>
        </p:spPr>
      </p:pic>
    </p:spTree>
  </p:cSld>
  <p:clrMapOvr>
    <a:masterClrMapping/>
  </p:clrMapOvr>
  <p:transition>
    <p:dissolve/>
    <p:sndAc>
      <p:stSnd>
        <p:snd r:embed="rId2" name="applaus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t/>
            </a:r>
            <a:br>
              <a:rPr lang="ru-RU" dirty="0" smtClean="0"/>
            </a:br>
            <a:r>
              <a:rPr lang="ru-RU" dirty="0" smtClean="0"/>
              <a:t>   </a:t>
            </a:r>
            <a:br>
              <a:rPr lang="ru-RU" dirty="0" smtClean="0"/>
            </a:br>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descr="22504_2_o.jpg"/>
          <p:cNvPicPr>
            <a:picLocks noChangeAspect="1"/>
          </p:cNvPicPr>
          <p:nvPr/>
        </p:nvPicPr>
        <p:blipFill>
          <a:blip r:embed="rId3" cstate="print"/>
          <a:stretch>
            <a:fillRect/>
          </a:stretch>
        </p:blipFill>
        <p:spPr>
          <a:xfrm>
            <a:off x="914400" y="685800"/>
            <a:ext cx="7315200" cy="5486400"/>
          </a:xfrm>
          <a:prstGeom prst="rect">
            <a:avLst/>
          </a:prstGeom>
        </p:spPr>
      </p:pic>
    </p:spTree>
  </p:cSld>
  <p:clrMapOvr>
    <a:masterClrMapping/>
  </p:clrMapOvr>
  <p:transition>
    <p:wedge/>
    <p:sndAc>
      <p:stSnd>
        <p:snd r:embed="rId2" name="applaus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masai-giraffe--masai-mara--kenya.jpg"/>
          <p:cNvPicPr>
            <a:picLocks noGrp="1" noChangeAspect="1"/>
          </p:cNvPicPr>
          <p:nvPr>
            <p:ph idx="1"/>
          </p:nvPr>
        </p:nvPicPr>
        <p:blipFill>
          <a:blip r:embed="rId3" cstate="print"/>
          <a:stretch>
            <a:fillRect/>
          </a:stretch>
        </p:blipFill>
        <p:spPr>
          <a:xfrm>
            <a:off x="1638300" y="2204244"/>
            <a:ext cx="4876800" cy="3657600"/>
          </a:xfrm>
        </p:spPr>
      </p:pic>
    </p:spTree>
  </p:cSld>
  <p:clrMapOvr>
    <a:masterClrMapping/>
  </p:clrMapOvr>
  <p:transition>
    <p:dissolve/>
    <p:sndAc>
      <p:stSnd>
        <p:snd r:embed="rId2" name="applaus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44269678_e5b5aa21ea5d.jpg"/>
          <p:cNvPicPr>
            <a:picLocks noGrp="1" noChangeAspect="1"/>
          </p:cNvPicPr>
          <p:nvPr>
            <p:ph idx="1"/>
          </p:nvPr>
        </p:nvPicPr>
        <p:blipFill>
          <a:blip r:embed="rId3" cstate="print"/>
          <a:stretch>
            <a:fillRect/>
          </a:stretch>
        </p:blipFill>
        <p:spPr>
          <a:xfrm>
            <a:off x="1028700" y="1747044"/>
            <a:ext cx="6096000" cy="4572000"/>
          </a:xfrm>
        </p:spPr>
      </p:pic>
    </p:spTree>
  </p:cSld>
  <p:clrMapOvr>
    <a:masterClrMapping/>
  </p:clrMapOvr>
  <p:transition spd="med">
    <p:wedge/>
    <p:sndAc>
      <p:stSnd>
        <p:snd r:embed="rId2" name="applaus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96.jpg"/>
          <p:cNvPicPr>
            <a:picLocks noGrp="1" noChangeAspect="1"/>
          </p:cNvPicPr>
          <p:nvPr>
            <p:ph idx="1"/>
          </p:nvPr>
        </p:nvPicPr>
        <p:blipFill>
          <a:blip r:embed="rId3" cstate="print"/>
          <a:stretch>
            <a:fillRect/>
          </a:stretch>
        </p:blipFill>
        <p:spPr>
          <a:xfrm>
            <a:off x="845608" y="1609725"/>
            <a:ext cx="6462184" cy="4846638"/>
          </a:xfrm>
        </p:spPr>
      </p:pic>
    </p:spTree>
  </p:cSld>
  <p:clrMapOvr>
    <a:masterClrMapping/>
  </p:clrMapOvr>
  <p:transition spd="med">
    <p:dissolve/>
    <p:sndAc>
      <p:stSnd>
        <p:snd r:embed="rId2" name="applaus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43dc3c9090.jpg"/>
          <p:cNvPicPr>
            <a:picLocks noGrp="1" noChangeAspect="1"/>
          </p:cNvPicPr>
          <p:nvPr>
            <p:ph idx="1"/>
          </p:nvPr>
        </p:nvPicPr>
        <p:blipFill>
          <a:blip r:embed="rId3" cstate="print"/>
          <a:stretch>
            <a:fillRect/>
          </a:stretch>
        </p:blipFill>
        <p:spPr>
          <a:xfrm>
            <a:off x="845608" y="1609725"/>
            <a:ext cx="6462184" cy="4846638"/>
          </a:xfrm>
        </p:spPr>
      </p:pic>
    </p:spTree>
  </p:cSld>
  <p:clrMapOvr>
    <a:masterClrMapping/>
  </p:clrMapOvr>
  <p:transition spd="med">
    <p:dissolve/>
    <p:sndAc>
      <p:stSnd>
        <p:snd r:embed="rId2" name="applaus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_551f5_aa9e120e_XL.jpg"/>
          <p:cNvPicPr>
            <a:picLocks noGrp="1" noChangeAspect="1"/>
          </p:cNvPicPr>
          <p:nvPr>
            <p:ph idx="1"/>
          </p:nvPr>
        </p:nvPicPr>
        <p:blipFill>
          <a:blip r:embed="rId3" cstate="print"/>
          <a:stretch>
            <a:fillRect/>
          </a:stretch>
        </p:blipFill>
        <p:spPr>
          <a:xfrm>
            <a:off x="845608" y="1609725"/>
            <a:ext cx="6462184" cy="4846638"/>
          </a:xfrm>
        </p:spPr>
      </p:pic>
    </p:spTree>
  </p:cSld>
  <p:clrMapOvr>
    <a:masterClrMapping/>
  </p:clrMapOvr>
  <p:transition spd="slow">
    <p:wedge/>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TotalTime>
  <Words>22</Words>
  <Application>Microsoft Office PowerPoint</Application>
  <PresentationFormat>Экран (4:3)</PresentationFormat>
  <Paragraphs>13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Изящная</vt:lpstr>
      <vt:lpstr>День защиты животных</vt:lpstr>
      <vt:lpstr>Слайд 2</vt:lpstr>
      <vt:lpstr>Слайд 3</vt:lpstr>
      <vt:lpstr>     </vt:lpstr>
      <vt:lpstr>Слайд 5</vt:lpstr>
      <vt:lpstr>Слайд 6</vt:lpstr>
      <vt:lpstr>Слайд 7</vt:lpstr>
      <vt:lpstr>Слайд 8</vt:lpstr>
      <vt:lpstr>Слайд 9</vt:lpstr>
      <vt:lpstr>Берегите Животных!!!</vt:lpstr>
      <vt:lpstr>гепарды</vt:lpstr>
      <vt:lpstr>Пятнистый олень</vt:lpstr>
      <vt:lpstr>носорог</vt:lpstr>
      <vt:lpstr>Бабирусса-клыкастый кабан (индонезия)</vt:lpstr>
      <vt:lpstr>рысь</vt:lpstr>
      <vt:lpstr>Белый тигр</vt:lpstr>
      <vt:lpstr>Снежный барс</vt:lpstr>
      <vt:lpstr>зубр</vt:lpstr>
      <vt:lpstr>Белые медведи</vt:lpstr>
      <vt:lpstr>Гигантская вечерница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Кубинский крокодил Среда обитания Тело бронировано крепкой чешуей и формируют шесть крупных рядов, создающие спинной щит от хвоста до шеи. Еще одна особенность, отличающая его от других crocodilians, костистая складка позади глаз. Немного истории.  By: Администратор in: Красная книга  Сохранение природного богатства и многообразия живых существ – задача каждого человека планеты Земля, ведь каждый человек оставит на планете потомство, которое также как и мы должно наслаждаться и восхищаться чудесами природы в полном объеме, а не жалкими остатками прежнего торжества. Потеря любого вида живых существ  - это колоссальный ущерб всему живому на планете, потому что любое живое существо включено в циклы существования и является необходимым звеном для нормальной жизнедеятельности всей биосферы. Сохранение природного богатства и многообразия живых существ – задача каждого человека планеты Земля, ведь каждый человек оставит на планете потомство, которое также как и мы должно наслаждаться и восхищаться чудесами природы в полном объеме, а не жалкими остатками прежнего торжества. Потеря любого вида живых существ  - это колоссальный ущерб всему живому на планете, потому что любое живое существо включено в циклы существования и является необходимым звеном для нормальной жизнедеятельности всей биосферы. Понимать важность сохранения живых существ люди начали не так давно, поэтому история красных книг насчитывает всего около ста лет существования. До создания первой красной книги отношение человека к природе было сугубо потребительским, люди не задумывались о том, какой ущерб они наносят планете своими действиями. Первой организацией плодотворно занявшейся охраной дикой природы можно считать созданный в Париже в 1902 году комитет охраны диких птиц, которым было составлено первое конвенционное соглашение, запрещающее отстрел и уничтожение птиц различных редких пород. После этого прецедента умы Европы задумались о том, какие последствия может нести за собой деятельность человека, останется ли хоть часть природы потомкам, будет ли планета такой же яркой и красивой через несколько десятков лет. Все эти предпосылки привели к появлению после Второй Мировой войны Международного союза охраны природы, который и провел первую реестровую опись редких животных, которую впоследствии стали называть красной книгой.   Редкий носорог спасен от браконьеров.  By: Администратор in: Новости  Редкий белый носорог был перевезен  из национального парка Найбори в заповедник Кисуми. Выращен этот носорог был на кенийском ранчо. Но полной безопасности для этого носорога не существовало, так как браконьеры охотятся на этот охраняемый вид животных из-за их рогов, которые, как считают, обладают целебными качествами. А так как в национальном парке Найбори существовала вероятность, что браконьеры изловят это доверчивое животное, то было принято решение о перемещении его в более охраняемое место. Акула времен динозавров в Баренцевом море.  By: Администратор in: Новости  У берегов Шпицбергена рыбакам удалось выловить  рыбу, которая имеет внешние сходства с угрем. Но при изучении ее мурманскими  учеными оказалось, что рыба принадлежит к древнему роду  плащевидных акул. Эта необычная рыба вызвала  массу вопросов у рыбаков. Поэтому после улова они ее сфотографировали и отправили фото на экспертизу и местным журналистам. Куда уходят ирбисы.  By: Администратор in: Новости  В Саяно-Шушенском заповеднике Красноярского края постоянно проживают 8-9  снежных барсов, занесенных в Красную Книгу. Это единственный уголок, где сегодня сохранились эти удивительные животные. Уже на протяжении восьми лет их численность остается неизменной, не смотря на то, что они постоянно приносят потомство. Найденный белый медвежонок отправлен на реабилитацию.  By: Администратор in: Новости  На арктическом побережье Якутии, между островом Крестовский и Четырехстолбовой,  «Медвежьим патрулем» был обнаружен маленький белый медвежонок. Как сообщает руководитель проекта, 22 апреля медвежонка привезли в поселок, откуда он б03:01Животные из Красной Книги Животные из Красной Книги - на Яндекс.Видео.  26.04.2012 копии video.yandex.ru удет направлен в Якутск для прохождения реабилитации в одном из местных зоопарков. </dc:title>
  <dc:creator>Миша</dc:creator>
  <cp:lastModifiedBy>Миша</cp:lastModifiedBy>
  <cp:revision>9</cp:revision>
  <dcterms:created xsi:type="dcterms:W3CDTF">2012-10-01T19:55:44Z</dcterms:created>
  <dcterms:modified xsi:type="dcterms:W3CDTF">2012-10-02T20:59:35Z</dcterms:modified>
</cp:coreProperties>
</file>