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C3C680-5BE2-4B6B-B5F6-DEE9711D19CB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B3E604-137A-4B9C-943A-1745007B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e/ec/Wenceslas_Hollar_-_William_Oughtred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6/6a/Francois_Viete.jpe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7/73/Frans_Hals_-_Portret_van_Ren%C3%A9_Descartes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3/33/Bendixen_-_Carl_Friedrich_Gau%C3%9F,_1828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e/e6/ThomasHarriot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8/82/Georg_Friedrich_Bernhard_Riemann.jpe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Математические знаки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Это история случилась в 2013 году, в лицеи №9. </a:t>
            </a:r>
          </a:p>
          <a:p>
            <a:r>
              <a:rPr lang="ru-RU" dirty="0" smtClean="0"/>
              <a:t>Рассказывают историю:</a:t>
            </a:r>
          </a:p>
          <a:p>
            <a:r>
              <a:rPr lang="ru-RU" dirty="0" err="1" smtClean="0"/>
              <a:t>Липунова</a:t>
            </a:r>
            <a:r>
              <a:rPr lang="ru-RU" dirty="0" smtClean="0"/>
              <a:t> А.А. и </a:t>
            </a:r>
            <a:r>
              <a:rPr lang="ru-RU" dirty="0" err="1" smtClean="0"/>
              <a:t>Шелкунов</a:t>
            </a:r>
            <a:r>
              <a:rPr lang="ru-RU" dirty="0" smtClean="0"/>
              <a:t> И.Н.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5329246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/>
              <a:t>Десятичная запятая, отделяющая дробную часть числа от целой, введена итальянским астрономом </a:t>
            </a:r>
            <a:r>
              <a:rPr lang="ru-RU" sz="2000" dirty="0" err="1"/>
              <a:t>Маджини</a:t>
            </a:r>
            <a:r>
              <a:rPr lang="ru-RU" sz="2000" dirty="0"/>
              <a:t> (1592) </a:t>
            </a:r>
            <a:r>
              <a:rPr lang="ru-RU" sz="2000" dirty="0" smtClean="0"/>
              <a:t>и Непером</a:t>
            </a:r>
            <a:r>
              <a:rPr lang="ru-RU" sz="2000" dirty="0"/>
              <a:t> (1617). Ранее вместо запятой ставили иные символы — вертикальную черту: 3|62, или нуль в скобках: 3 (0) 62; некоторые авторы, следуя </a:t>
            </a:r>
            <a:r>
              <a:rPr lang="ru-RU" sz="2000" dirty="0" err="1" smtClean="0"/>
              <a:t>аль-Коши</a:t>
            </a:r>
            <a:r>
              <a:rPr lang="ru-RU" sz="2000" dirty="0"/>
              <a:t>, употребляли чернила разного цвета. В Англии вместо запятой предпочли использовать точку, которую ставили посередине строки; эту традицию переняли в США, однако сдвинули точку вниз, чтобы не путать её со </a:t>
            </a:r>
            <a:r>
              <a:rPr lang="ru-RU" sz="2000" dirty="0" smtClean="0"/>
              <a:t>знаком умножения.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Десятичная запятая</a:t>
            </a:r>
            <a:endParaRPr lang="ru-RU" dirty="0"/>
          </a:p>
        </p:txBody>
      </p:sp>
      <p:pic>
        <p:nvPicPr>
          <p:cNvPr id="12291" name="Picture 3" descr="Файл:Wenceslas Hollar - William Oughtr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500174"/>
            <a:ext cx="3046052" cy="35718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40768"/>
            <a:ext cx="4786346" cy="4785395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000" dirty="0"/>
              <a:t>Привычная нам «двухэтажная» запись обыкновенной </a:t>
            </a:r>
            <a:r>
              <a:rPr lang="ru-RU" sz="2000" dirty="0" smtClean="0"/>
              <a:t>дроби использовалась ещё древнегреческими математиками, хотя знаменатель</a:t>
            </a:r>
            <a:r>
              <a:rPr lang="ru-RU" sz="2000" dirty="0"/>
              <a:t> </a:t>
            </a:r>
            <a:r>
              <a:rPr lang="ru-RU" sz="2000" dirty="0" smtClean="0"/>
              <a:t>у них записывался над</a:t>
            </a:r>
            <a:r>
              <a:rPr lang="ru-RU" sz="2000" dirty="0"/>
              <a:t> </a:t>
            </a:r>
            <a:r>
              <a:rPr lang="ru-RU" sz="2000" dirty="0" smtClean="0"/>
              <a:t>числителем</a:t>
            </a:r>
            <a:r>
              <a:rPr lang="ru-RU" sz="2000" dirty="0"/>
              <a:t>, </a:t>
            </a:r>
            <a:r>
              <a:rPr lang="ru-RU" sz="2000" dirty="0" smtClean="0"/>
              <a:t>а черты дроби не было.</a:t>
            </a:r>
          </a:p>
          <a:p>
            <a:pPr algn="just"/>
            <a:r>
              <a:rPr lang="ru-RU" sz="2000" dirty="0" smtClean="0"/>
              <a:t>Индийские математики</a:t>
            </a:r>
            <a:r>
              <a:rPr lang="ru-RU" sz="2000" dirty="0"/>
              <a:t> </a:t>
            </a:r>
            <a:r>
              <a:rPr lang="ru-RU" sz="2000" dirty="0" smtClean="0"/>
              <a:t>переместили числитель </a:t>
            </a:r>
            <a:r>
              <a:rPr lang="ru-RU" sz="2000" dirty="0"/>
              <a:t>наверх; через арабов этот формат переняли в Европе. Дробную черту впервые в Европе ввёл Леонардо Пизанский (1202), но в обиход она вошла только при </a:t>
            </a:r>
            <a:r>
              <a:rPr lang="ru-RU" sz="2000" dirty="0" smtClean="0"/>
              <a:t>поддержке Иоганна </a:t>
            </a:r>
            <a:r>
              <a:rPr lang="ru-RU" sz="2000" dirty="0" err="1" smtClean="0"/>
              <a:t>Видмана</a:t>
            </a:r>
            <a:r>
              <a:rPr lang="ru-RU" sz="2000" dirty="0" smtClean="0"/>
              <a:t> </a:t>
            </a:r>
            <a:r>
              <a:rPr lang="ru-RU" sz="2000" dirty="0" smtClean="0"/>
              <a:t>(1489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Дробь</a:t>
            </a:r>
            <a:endParaRPr lang="ru-RU" dirty="0"/>
          </a:p>
        </p:txBody>
      </p:sp>
      <p:pic>
        <p:nvPicPr>
          <p:cNvPr id="11266" name="Picture 2" descr="Файл:Francois Viete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857364"/>
            <a:ext cx="3008044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043494" cy="507209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Знаки </a:t>
            </a:r>
            <a:r>
              <a:rPr lang="ru-RU" sz="1600" dirty="0" smtClean="0"/>
              <a:t>плюса</a:t>
            </a:r>
            <a:r>
              <a:rPr lang="ru-RU" sz="1600" dirty="0" smtClean="0"/>
              <a:t> и минуса придумали, по-видимому, в немецкой математической школе «</a:t>
            </a:r>
            <a:r>
              <a:rPr lang="ru-RU" sz="1600" dirty="0" err="1" smtClean="0"/>
              <a:t>коссистов</a:t>
            </a:r>
            <a:r>
              <a:rPr lang="ru-RU" sz="1600" dirty="0" smtClean="0"/>
              <a:t>» (то есть алгебраистов). Они используются в учебнике Иоганна </a:t>
            </a:r>
            <a:r>
              <a:rPr lang="ru-RU" sz="1600" dirty="0" err="1" smtClean="0"/>
              <a:t>Видмана</a:t>
            </a:r>
            <a:r>
              <a:rPr lang="ru-RU" sz="1600" dirty="0" smtClean="0"/>
              <a:t> «Быстрый и приятный счёт для всех торговцев», изданном в 1489 году. До этого сложение обозначалось </a:t>
            </a:r>
            <a:r>
              <a:rPr lang="ru-RU" sz="1600" dirty="0" smtClean="0"/>
              <a:t>буквой </a:t>
            </a:r>
            <a:r>
              <a:rPr lang="ru-RU" sz="1600" i="1" dirty="0" err="1" smtClean="0"/>
              <a:t>p</a:t>
            </a:r>
            <a:r>
              <a:rPr lang="ru-RU" sz="1600" i="1" dirty="0" smtClean="0"/>
              <a:t> </a:t>
            </a:r>
            <a:r>
              <a:rPr lang="ru-RU" sz="1600" dirty="0" smtClean="0"/>
              <a:t>(</a:t>
            </a:r>
            <a:r>
              <a:rPr lang="ru-RU" sz="1600" dirty="0" err="1" smtClean="0"/>
              <a:t>plus</a:t>
            </a:r>
            <a:r>
              <a:rPr lang="ru-RU" sz="1600" dirty="0" smtClean="0"/>
              <a:t>) или </a:t>
            </a:r>
            <a:r>
              <a:rPr lang="ru-RU" sz="1600" dirty="0" smtClean="0"/>
              <a:t>латинским словом </a:t>
            </a:r>
            <a:r>
              <a:rPr lang="ru-RU" sz="1600" i="1" dirty="0" err="1" smtClean="0"/>
              <a:t>et</a:t>
            </a:r>
            <a:r>
              <a:rPr lang="ru-RU" sz="1600" dirty="0" smtClean="0"/>
              <a:t> (союз «и»), а вычитание — буквой </a:t>
            </a:r>
            <a:r>
              <a:rPr lang="ru-RU" sz="1600" i="1" dirty="0" err="1" smtClean="0"/>
              <a:t>m</a:t>
            </a:r>
            <a:r>
              <a:rPr lang="ru-RU" sz="1600" i="1" dirty="0" smtClean="0"/>
              <a:t> </a:t>
            </a:r>
            <a:r>
              <a:rPr lang="ru-RU" sz="1600" dirty="0" smtClean="0"/>
              <a:t>(</a:t>
            </a:r>
            <a:r>
              <a:rPr lang="ru-RU" sz="1600" dirty="0" err="1" smtClean="0"/>
              <a:t>minus</a:t>
            </a:r>
            <a:r>
              <a:rPr lang="ru-RU" sz="1600" dirty="0" smtClean="0"/>
              <a:t>). У </a:t>
            </a:r>
            <a:r>
              <a:rPr lang="ru-RU" sz="1600" dirty="0" err="1" smtClean="0"/>
              <a:t>Видмана</a:t>
            </a:r>
            <a:r>
              <a:rPr lang="ru-RU" sz="1600" dirty="0" smtClean="0"/>
              <a:t> символ плюса заменяет не только сложение, но и союз «и». Происхождение этих символов неясно, но, скорее всего, они ранее использовались в торговом деле как признаки прибыли и убытка. Оба символа вскоре получили общее </a:t>
            </a:r>
            <a:r>
              <a:rPr lang="ru-RU" sz="1600" dirty="0" smtClean="0"/>
              <a:t>распространение в </a:t>
            </a:r>
            <a:r>
              <a:rPr lang="ru-RU" sz="1600" dirty="0" smtClean="0"/>
              <a:t>Европе — за </a:t>
            </a:r>
            <a:r>
              <a:rPr lang="ru-RU" sz="1600" dirty="0" smtClean="0"/>
              <a:t>исключением Италии</a:t>
            </a:r>
            <a:r>
              <a:rPr lang="ru-RU" sz="1600" dirty="0" smtClean="0"/>
              <a:t>, которая ещё около века использовала старые обозначения.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+ и  -</a:t>
            </a:r>
            <a:endParaRPr lang="ru-RU" dirty="0"/>
          </a:p>
        </p:txBody>
      </p:sp>
      <p:pic>
        <p:nvPicPr>
          <p:cNvPr id="10242" name="Picture 2" descr="Файл:Frans Hals - Portret van René Descart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107" y="1785926"/>
            <a:ext cx="2508665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 smtClean="0"/>
              <a:t>Знак умножения ввёл в 1631 году Уильям </a:t>
            </a:r>
            <a:r>
              <a:rPr lang="ru-RU" sz="2000" dirty="0" err="1" smtClean="0"/>
              <a:t>Отред</a:t>
            </a:r>
            <a:r>
              <a:rPr lang="ru-RU" sz="2000" dirty="0" smtClean="0"/>
              <a:t> (Англия) в виде косого крестика. До него использовали чаще всего букву M, хотя предлагались и другие обозначения: символ прямоугольника  (Эриген, 1634), звёздочка (Иоганн Ран, 1659). Позднее Лейбниц заменил крестик на точку (конец XVII века), чтобы не путать его с буквой </a:t>
            </a:r>
            <a:r>
              <a:rPr lang="ru-RU" sz="2000" i="1" dirty="0" err="1" smtClean="0"/>
              <a:t>x</a:t>
            </a:r>
            <a:r>
              <a:rPr lang="ru-RU" sz="2000" dirty="0" smtClean="0"/>
              <a:t>; до него такая символика встречалась у </a:t>
            </a:r>
            <a:r>
              <a:rPr lang="ru-RU" sz="2000" dirty="0" err="1" smtClean="0"/>
              <a:t>Региомонтана</a:t>
            </a:r>
            <a:r>
              <a:rPr lang="ru-RU" sz="2000" dirty="0" smtClean="0"/>
              <a:t> (XV век) и английского учёного Томаса </a:t>
            </a:r>
            <a:r>
              <a:rPr lang="ru-RU" sz="2000" dirty="0" err="1" smtClean="0"/>
              <a:t>Хэрриота</a:t>
            </a:r>
            <a:r>
              <a:rPr lang="ru-RU" sz="2000" dirty="0" smtClean="0"/>
              <a:t> (1560—1621).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884238"/>
            <a:r>
              <a:rPr lang="ru-RU" dirty="0" smtClean="0"/>
              <a:t>Умножение</a:t>
            </a:r>
            <a:endParaRPr lang="ru-RU" dirty="0"/>
          </a:p>
        </p:txBody>
      </p:sp>
      <p:pic>
        <p:nvPicPr>
          <p:cNvPr id="128003" name="Picture 3" descr="Файл:Bendixen - Carl Friedrich Gauß, 182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929066"/>
            <a:ext cx="2305966" cy="262101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err="1" smtClean="0"/>
              <a:t>У.</a:t>
            </a:r>
            <a:r>
              <a:rPr lang="ru-RU" sz="1600" dirty="0" err="1" smtClean="0"/>
              <a:t>Отред</a:t>
            </a:r>
            <a:r>
              <a:rPr lang="ru-RU" sz="1600" dirty="0" smtClean="0"/>
              <a:t> предпочитал косую черту. Двоеточием деление стал обозначать Лейбниц. До них часто использовали также букву D. Начиная с Фибоначчи, используется также горизонтальная черта дроби, употреблявшаяся ещё у Герона, Диофанта и в арабских сочинениях. В Англии и США распространение получил символ ÷ (обелюс), который предложил Иоганн Ран (возможно, при участии Джона </a:t>
            </a:r>
            <a:r>
              <a:rPr lang="ru-RU" sz="1600" dirty="0" err="1" smtClean="0"/>
              <a:t>Пелла</a:t>
            </a:r>
            <a:r>
              <a:rPr lang="ru-RU" sz="1600" dirty="0" smtClean="0"/>
              <a:t>, </a:t>
            </a:r>
            <a:r>
              <a:rPr lang="ru-RU" sz="1600" i="1" dirty="0" err="1" smtClean="0"/>
              <a:t>John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Pell</a:t>
            </a:r>
            <a:r>
              <a:rPr lang="ru-RU" sz="1600" dirty="0" smtClean="0"/>
              <a:t>) в 1659 году. Попытка Американского национального комитета по математическим стандартам (</a:t>
            </a:r>
            <a:r>
              <a:rPr lang="ru-RU" sz="1600" i="1" dirty="0" err="1" smtClean="0"/>
              <a:t>National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Committee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on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Mathematical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Requirements</a:t>
            </a:r>
            <a:r>
              <a:rPr lang="ru-RU" sz="1600" dirty="0" smtClean="0"/>
              <a:t>) вывести обелюс из практики (1923) оказалась безрезультатной.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Деление</a:t>
            </a:r>
            <a:endParaRPr lang="ru-RU" dirty="0"/>
          </a:p>
        </p:txBody>
      </p:sp>
      <p:pic>
        <p:nvPicPr>
          <p:cNvPr id="129027" name="Picture 3" descr="Файл:ThomasHarrio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838746"/>
            <a:ext cx="2095161" cy="26620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Возведение в степень. Современная запись показателя степени введена Декартом в его «</a:t>
            </a:r>
            <a:r>
              <a:rPr lang="ru-RU" sz="2000" i="1" dirty="0" smtClean="0"/>
              <a:t>Геометрии</a:t>
            </a:r>
            <a:r>
              <a:rPr lang="ru-RU" sz="2000" dirty="0" smtClean="0"/>
              <a:t>» (1637), правда, только для натуральных степеней, больших 2. Позднее Ньютон распространил эту форму записи на отрицательные и дробные показатели (1676), трактовку которых к этому времени </a:t>
            </a:r>
            <a:r>
              <a:rPr lang="ru-RU" sz="2000" dirty="0" smtClean="0"/>
              <a:t>уже предложили</a:t>
            </a:r>
            <a:r>
              <a:rPr lang="ru-RU" sz="2000" dirty="0" smtClean="0"/>
              <a:t> </a:t>
            </a:r>
            <a:r>
              <a:rPr lang="ru-RU" sz="2000" dirty="0" err="1" smtClean="0"/>
              <a:t>Стевин</a:t>
            </a:r>
            <a:r>
              <a:rPr lang="ru-RU" sz="2000" dirty="0" smtClean="0"/>
              <a:t>, Валлис</a:t>
            </a:r>
            <a:r>
              <a:rPr lang="ru-RU" sz="2000" dirty="0" smtClean="0"/>
              <a:t> </a:t>
            </a:r>
            <a:r>
              <a:rPr lang="ru-RU" sz="2000" dirty="0" smtClean="0"/>
              <a:t>и</a:t>
            </a:r>
            <a:r>
              <a:rPr lang="ru-RU" sz="2000" dirty="0" smtClean="0"/>
              <a:t> </a:t>
            </a:r>
            <a:r>
              <a:rPr lang="ru-RU" sz="2000" dirty="0" err="1" smtClean="0"/>
              <a:t>Жирар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Степень</a:t>
            </a:r>
            <a:endParaRPr lang="ru-RU" dirty="0"/>
          </a:p>
        </p:txBody>
      </p:sp>
      <p:pic>
        <p:nvPicPr>
          <p:cNvPr id="130051" name="Picture 3" descr="Файл:Georg Friedrich Bernhard Riemann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793921"/>
            <a:ext cx="3319208" cy="3064079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E90062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72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Математические знаки</vt:lpstr>
      <vt:lpstr>Десятичная запятая</vt:lpstr>
      <vt:lpstr>Дробь</vt:lpstr>
      <vt:lpstr>                 + и  -</vt:lpstr>
      <vt:lpstr>Умножение</vt:lpstr>
      <vt:lpstr>Деление</vt:lpstr>
      <vt:lpstr>Степень</vt:lpstr>
    </vt:vector>
  </TitlesOfParts>
  <Company>PL9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Admin</dc:creator>
  <cp:lastModifiedBy>User</cp:lastModifiedBy>
  <cp:revision>9</cp:revision>
  <dcterms:created xsi:type="dcterms:W3CDTF">2013-03-16T02:48:03Z</dcterms:created>
  <dcterms:modified xsi:type="dcterms:W3CDTF">2015-05-11T13:01:08Z</dcterms:modified>
</cp:coreProperties>
</file>