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72" r:id="rId9"/>
    <p:sldId id="262" r:id="rId10"/>
    <p:sldId id="270" r:id="rId11"/>
    <p:sldId id="263" r:id="rId12"/>
    <p:sldId id="264" r:id="rId13"/>
    <p:sldId id="265" r:id="rId14"/>
    <p:sldId id="266" r:id="rId15"/>
    <p:sldId id="267" r:id="rId16"/>
    <p:sldId id="271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60"/>
  </p:normalViewPr>
  <p:slideViewPr>
    <p:cSldViewPr>
      <p:cViewPr varScale="1">
        <p:scale>
          <a:sx n="65" d="100"/>
          <a:sy n="65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B569B-F139-4E62-8D63-54A7019DC391}" type="datetimeFigureOut">
              <a:rPr lang="ru-RU" smtClean="0"/>
              <a:t>29.05.2013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3CFFA-4899-49B4-8DF7-F03F3B5327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43CFFA-4899-49B4-8DF7-F03F3B532797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ic_13019884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4346" y="0"/>
            <a:ext cx="959585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387975"/>
            <a:ext cx="8062912" cy="1470025"/>
          </a:xfrm>
        </p:spPr>
        <p:txBody>
          <a:bodyPr>
            <a:normAutofit fontScale="90000"/>
          </a:bodyPr>
          <a:lstStyle/>
          <a:p>
            <a:r>
              <a:rPr lang="ru-RU" sz="7300" b="1" dirty="0" smtClean="0"/>
              <a:t>Симметрия в </a:t>
            </a:r>
            <a:r>
              <a:rPr lang="ru-RU" sz="7300" b="1" dirty="0" smtClean="0"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архитектуре</a:t>
            </a:r>
            <a:r>
              <a:rPr lang="ru-RU" b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custDataLst>
      <p:tags r:id="rId1"/>
    </p:custData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97bb038186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229600" cy="721521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    Архитектура </a:t>
            </a:r>
            <a:r>
              <a:rPr lang="ru-RU" dirty="0" smtClean="0"/>
              <a:t>бесконечно разнообразна. И все же самый древний храм и современный дом, подобно человеческим лицам, имеют множество общих черт. В своем творчестве архитекторы располагают только строительным материалом и пространством. Все остальное в архитектурном облике здания </a:t>
            </a:r>
            <a:r>
              <a:rPr lang="ru-RU" dirty="0" smtClean="0"/>
              <a:t>архитектор создает </a:t>
            </a:r>
            <a:r>
              <a:rPr lang="ru-RU" dirty="0" smtClean="0"/>
              <a:t>собственной фантазией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/>
              <a:t>В качестве художественных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средств </a:t>
            </a:r>
            <a:r>
              <a:rPr lang="ru-RU" dirty="0" smtClean="0"/>
              <a:t>он </a:t>
            </a:r>
            <a:r>
              <a:rPr lang="ru-RU" dirty="0" smtClean="0"/>
              <a:t>использует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dirty="0" smtClean="0"/>
              <a:t>композицию,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пропорциональное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соотношение здания </a:t>
            </a:r>
            <a:r>
              <a:rPr lang="ru-RU" dirty="0" smtClean="0"/>
              <a:t>и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его </a:t>
            </a:r>
            <a:r>
              <a:rPr lang="ru-RU" dirty="0" smtClean="0"/>
              <a:t>частей, </a:t>
            </a:r>
            <a:r>
              <a:rPr lang="ru-RU" dirty="0" smtClean="0"/>
              <a:t>живопись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и скульптуру, окружающую </a:t>
            </a:r>
            <a:r>
              <a:rPr lang="ru-RU" dirty="0" smtClean="0"/>
              <a:t>природу </a:t>
            </a:r>
            <a:r>
              <a:rPr lang="ru-RU" dirty="0" smtClean="0"/>
              <a:t>и застройку.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0005-009-I.1.-Simmetrija-v-arkhitektur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00" y="3571876"/>
            <a:ext cx="3214742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285728"/>
            <a:ext cx="4686304" cy="61690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Композиция </a:t>
            </a:r>
            <a:r>
              <a:rPr lang="ru-RU" dirty="0" smtClean="0"/>
              <a:t>зданий. От нее в первую очередь зависит впечатление, которое производит архитектурное сооружение. Сочетание различных объемов высоких и низких, прямолинейных и криволинейных, чередование пространств открытых и закрытых. Это, пожалуй, основные приемы, которые использует зодчий, создавая архитектурные композиции </a:t>
            </a:r>
            <a:endParaRPr lang="ru-RU" dirty="0"/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500042"/>
            <a:ext cx="2953974" cy="16430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samue_dorogie_podarki_mira_gr_readmas.ru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3071810"/>
            <a:ext cx="2786082" cy="359525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Рисунок 6" descr="0004-006-Simmetrija-v-arkhitektur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714356"/>
            <a:ext cx="1562174" cy="18573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 descr="sim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857628"/>
            <a:ext cx="1733833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072066" cy="70009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 Наиболее </a:t>
            </a:r>
            <a:r>
              <a:rPr lang="ru-RU" dirty="0" smtClean="0"/>
              <a:t>ясны и уравновешены здания с симметричной композицией. Такие здания были характерны для архитектуры эпохи классицизма. Под классицизмом понимают архитектурный стиль, распространённый в Европе в XVIII — начале XIX вв., главной чертой которого было обращение к формам античного зодчества как к эталону гармонии, простоты, строгости, логической ясности и монументальности.</a:t>
            </a:r>
            <a:endParaRPr lang="ru-RU" dirty="0"/>
          </a:p>
        </p:txBody>
      </p:sp>
      <p:pic>
        <p:nvPicPr>
          <p:cNvPr id="4" name="Рисунок 3" descr="Osterley_Park_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642918"/>
            <a:ext cx="4000528" cy="25403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manovtsev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857628"/>
            <a:ext cx="3733614" cy="27007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 Мы </a:t>
            </a:r>
            <a:r>
              <a:rPr lang="ru-RU" dirty="0" smtClean="0"/>
              <a:t>живем, находясь под воздействием с одной стороны, симметрии и необходимости, а с другой - асимметрии и случайности и используя в своей практике диалектику симметрии - асимметрии. Например, строители современных мостов, высотных зданий, башен знают, что конструкция не должна быть безупречно симметричной из-за опасности возникновения резонансных колебаний, которые могут привести к ее разрушению. Поэтому симметрию конструкций сознательно нарушают, вводя в нее отдельные асимметричные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элементы</a:t>
            </a:r>
            <a:r>
              <a:rPr lang="ru-RU" dirty="0" smtClean="0"/>
              <a:t>, т. 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чистая </a:t>
            </a:r>
            <a:r>
              <a:rPr lang="ru-RU" dirty="0" smtClean="0"/>
              <a:t>симметрия,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может </a:t>
            </a:r>
            <a:r>
              <a:rPr lang="ru-RU" dirty="0" smtClean="0"/>
              <a:t>оказаться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опасной. </a:t>
            </a:r>
          </a:p>
          <a:p>
            <a:pPr>
              <a:buNone/>
            </a:pPr>
            <a:r>
              <a:rPr lang="ru-RU" dirty="0" smtClean="0"/>
              <a:t>    Она неустойчива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209031511_londonb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4000504"/>
            <a:ext cx="4000528" cy="267975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3119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sz="4800" dirty="0" smtClean="0"/>
              <a:t>Вывод:</a:t>
            </a:r>
            <a:endParaRPr lang="ru-RU" sz="4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Принципы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симметрии являются</a:t>
            </a:r>
          </a:p>
          <a:p>
            <a:pPr>
              <a:buNone/>
            </a:pPr>
            <a:r>
              <a:rPr lang="ru-RU" dirty="0" smtClean="0"/>
              <a:t> основополагающими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для любого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Архитектора.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5" name="Рисунок 4" descr="1622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714356"/>
            <a:ext cx="355929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006-016-Simmetrija-v-arkhitektu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142984"/>
            <a:ext cx="6915721" cy="51867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astle_06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928670"/>
            <a:ext cx="7062290" cy="444977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7164_sma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357298"/>
            <a:ext cx="6864865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Над презентацией работала</a:t>
            </a:r>
            <a:r>
              <a:rPr lang="ru-RU" sz="4000" dirty="0" smtClean="0"/>
              <a:t> 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</a:t>
            </a:r>
            <a:r>
              <a:rPr lang="ru-RU" sz="4000" dirty="0" smtClean="0"/>
              <a:t>                 </a:t>
            </a:r>
            <a:r>
              <a:rPr lang="ru-RU" sz="40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Суняйкина</a:t>
            </a:r>
            <a:r>
              <a:rPr lang="ru-RU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Ольга </a:t>
            </a:r>
          </a:p>
          <a:p>
            <a:pPr>
              <a:buNone/>
            </a:pPr>
            <a:r>
              <a:rPr lang="ru-RU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                группа 5-12</a:t>
            </a:r>
            <a:endParaRPr lang="ru-RU" sz="40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858280" cy="6500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По </a:t>
            </a:r>
            <a:r>
              <a:rPr lang="ru-RU" dirty="0" smtClean="0"/>
              <a:t>преданию термин «симметрия» придумал скульптор Пифагор </a:t>
            </a:r>
            <a:r>
              <a:rPr lang="ru-RU" dirty="0" err="1" smtClean="0"/>
              <a:t>Регийский</a:t>
            </a:r>
            <a:r>
              <a:rPr lang="ru-RU" dirty="0" smtClean="0"/>
              <a:t>, живший в городе Регул. Отклонение от симметрии он определил термином «асимметрия». О нем нам говорили как о первом скульпторе,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в </a:t>
            </a:r>
            <a:r>
              <a:rPr lang="ru-RU" dirty="0" smtClean="0"/>
              <a:t>творчестве которого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была </a:t>
            </a:r>
            <a:r>
              <a:rPr lang="ru-RU" dirty="0" smtClean="0"/>
              <a:t>сделана попытка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соблюсти </a:t>
            </a:r>
            <a:r>
              <a:rPr lang="ru-RU" dirty="0" smtClean="0"/>
              <a:t>ритм 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соразмерность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Рисунок 3" descr="1275748603_bankofchina_tower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786058"/>
            <a:ext cx="2911081" cy="3881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simmetrichnii_dom_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Асимметрия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-285776"/>
            <a:ext cx="8229600" cy="7143776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«</a:t>
            </a:r>
            <a:r>
              <a:rPr lang="ru-RU" dirty="0" smtClean="0"/>
              <a:t>Симметрия - это некая «средняя мера», – считал Аристотель. Аристотель говорил о симметрии, как о таком состоянии, которое характеризуется соотношением крайностей. Из этого высказывания следует, что Аристотель, пожалуй, был ближе всех к открытию одной из самых фундаментальных закономерностей природы - закономерности о ее двойственности. Проходя сквозь века термин «симметрия» обрастал различными толкованиями. Римский врач Гален (II в. н. э.) из Пергама под симметрией понимал покой души и уравновешенности.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392909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СИММЕТРИЯ </a:t>
            </a:r>
            <a:r>
              <a:rPr lang="ru-RU" b="1" dirty="0" smtClean="0"/>
              <a:t>- в геометрии - свойство геометрических фигур. Две точки, лежащие на одном перпендикуляре к данной плоскости (или прямой) по разные стороны и на одинаковом расстоянии от нее, называются симметричными относительно этой плоскости (или прямой). </a:t>
            </a:r>
          </a:p>
          <a:p>
            <a:endParaRPr lang="ru-RU" dirty="0"/>
          </a:p>
        </p:txBody>
      </p:sp>
      <p:pic>
        <p:nvPicPr>
          <p:cNvPr id="4" name="Рисунок 3" descr="18180_html_3a85feb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3857628"/>
            <a:ext cx="1889760" cy="2414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8229600" cy="65722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  Фигура </a:t>
            </a:r>
            <a:r>
              <a:rPr lang="ru-RU" b="1" dirty="0" smtClean="0"/>
              <a:t>(плоская или пространственная) симметрична относительно прямой (оси симметрии) или плоскости (</a:t>
            </a:r>
            <a:r>
              <a:rPr lang="ru-RU" b="1" dirty="0" err="1" smtClean="0"/>
              <a:t>плоскости</a:t>
            </a:r>
            <a:r>
              <a:rPr lang="ru-RU" b="1" dirty="0" smtClean="0"/>
              <a:t> симметрии), если ее точки попарно обладают указанным свойством. Фигура симметрична относительно </a:t>
            </a:r>
            <a:r>
              <a:rPr lang="ru-RU" b="1" dirty="0" smtClean="0"/>
              <a:t>точки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b="1" dirty="0" smtClean="0"/>
              <a:t>(центр симметрии),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если </a:t>
            </a:r>
            <a:r>
              <a:rPr lang="ru-RU" b="1" dirty="0" smtClean="0"/>
              <a:t>ее точки </a:t>
            </a:r>
            <a:r>
              <a:rPr lang="ru-RU" b="1" dirty="0" smtClean="0"/>
              <a:t>попарно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</a:t>
            </a:r>
            <a:r>
              <a:rPr lang="ru-RU" b="1" dirty="0" smtClean="0"/>
              <a:t>лежат на прямых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проходящих через</a:t>
            </a:r>
          </a:p>
          <a:p>
            <a:pPr>
              <a:buNone/>
            </a:pPr>
            <a:r>
              <a:rPr lang="ru-RU" b="1" dirty="0" smtClean="0"/>
              <a:t>   центр </a:t>
            </a:r>
            <a:r>
              <a:rPr lang="ru-RU" b="1" dirty="0" smtClean="0"/>
              <a:t>симметрии, по разные стороны и на равных расстояниях от него.</a:t>
            </a:r>
          </a:p>
          <a:p>
            <a:endParaRPr lang="ru-RU" dirty="0"/>
          </a:p>
        </p:txBody>
      </p:sp>
      <p:pic>
        <p:nvPicPr>
          <p:cNvPr id="4" name="Рисунок 3" descr="18180_html_97e29d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3286124"/>
            <a:ext cx="3464501" cy="2357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428604"/>
            <a:ext cx="9358346" cy="642939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 Прекрасные образцы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симметрии демонстрируют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произведения </a:t>
            </a:r>
            <a:r>
              <a:rPr lang="ru-RU" dirty="0" smtClean="0"/>
              <a:t>архитектуры.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Большинство </a:t>
            </a:r>
            <a:r>
              <a:rPr lang="ru-RU" dirty="0" smtClean="0"/>
              <a:t>зданий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зеркально </a:t>
            </a:r>
            <a:r>
              <a:rPr lang="ru-RU" dirty="0" smtClean="0"/>
              <a:t>- симметричны.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Общие </a:t>
            </a:r>
            <a:r>
              <a:rPr lang="ru-RU" dirty="0" smtClean="0"/>
              <a:t>планы построек,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фасады</a:t>
            </a:r>
            <a:r>
              <a:rPr lang="ru-RU" dirty="0" smtClean="0"/>
              <a:t>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орнаменты</a:t>
            </a:r>
            <a:r>
              <a:rPr lang="ru-RU" dirty="0" smtClean="0"/>
              <a:t>, карнизы, колонны </a:t>
            </a: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обнаруживают</a:t>
            </a:r>
            <a:r>
              <a:rPr lang="ru-RU" dirty="0" smtClean="0"/>
              <a:t> соразмерность</a:t>
            </a:r>
            <a:r>
              <a:rPr lang="ru-RU" dirty="0" smtClean="0"/>
              <a:t>,     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                           гармонию</a:t>
            </a:r>
            <a:r>
              <a:rPr lang="ru-RU" dirty="0" smtClean="0"/>
              <a:t>. Много примеров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использования </a:t>
            </a:r>
            <a:r>
              <a:rPr lang="ru-RU" dirty="0" smtClean="0"/>
              <a:t>симметрии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дает </a:t>
            </a:r>
            <a:r>
              <a:rPr lang="ru-RU" dirty="0" smtClean="0"/>
              <a:t>старая русская архитектура: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колокольни</a:t>
            </a:r>
            <a:r>
              <a:rPr lang="ru-RU" dirty="0" smtClean="0"/>
              <a:t>, сторожевые башни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                                   </a:t>
            </a:r>
            <a:r>
              <a:rPr lang="ru-RU" dirty="0" smtClean="0"/>
              <a:t>внутренние опорные столбы.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8206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428604"/>
            <a:ext cx="3476237" cy="26098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 descr="previe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3929066"/>
            <a:ext cx="2286016" cy="228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f285b14158859dafa38a84dbf3486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285860"/>
            <a:ext cx="6884837" cy="451645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Архитектура </a:t>
            </a:r>
            <a:r>
              <a:rPr lang="ru-RU" dirty="0" smtClean="0"/>
              <a:t>– удивительная область человеческой деятельности. В ней тесно переплетены и строго уравновешены наука, техника искусство. Только соразмерное, гармоничное единство этих начал делает возводимое человеком сооружение памятником </a:t>
            </a:r>
          </a:p>
          <a:p>
            <a:pPr>
              <a:buNone/>
            </a:pPr>
            <a:r>
              <a:rPr lang="ru-RU" dirty="0" smtClean="0"/>
              <a:t>    архитектуры</a:t>
            </a:r>
            <a:r>
              <a:rPr lang="ru-RU" dirty="0" smtClean="0"/>
              <a:t>, неподвластным времени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подобно </a:t>
            </a:r>
            <a:r>
              <a:rPr lang="ru-RU" dirty="0" smtClean="0"/>
              <a:t>памятникам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литературы.</a:t>
            </a:r>
            <a:endParaRPr lang="ru-RU" dirty="0"/>
          </a:p>
        </p:txBody>
      </p:sp>
      <p:pic>
        <p:nvPicPr>
          <p:cNvPr id="4" name="Рисунок 3" descr="271866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957835" flipV="1">
            <a:off x="6767488" y="3122687"/>
            <a:ext cx="2297415" cy="349946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|0.7|0.8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1.2|1.3|1.1|1.1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9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3|5|1.3|1.2|1|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9|1.6|0.8|0.5|0.7|0.5|1|0.7|0.5|0.5|0.5|1.3|0.6|0.5|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8|1.5|2.3|5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186</TotalTime>
  <Words>655</Words>
  <PresentationFormat>Экран (4:3)</PresentationFormat>
  <Paragraphs>64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Симметрия в архитектуре. </vt:lpstr>
      <vt:lpstr>Слайд 2</vt:lpstr>
      <vt:lpstr>Асимметрия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архитектуре. </dc:title>
  <cp:lastModifiedBy>User</cp:lastModifiedBy>
  <cp:revision>17</cp:revision>
  <dcterms:modified xsi:type="dcterms:W3CDTF">2013-05-29T11:45:32Z</dcterms:modified>
</cp:coreProperties>
</file>