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256" r:id="rId3"/>
    <p:sldId id="266" r:id="rId4"/>
    <p:sldId id="260" r:id="rId5"/>
    <p:sldId id="261" r:id="rId6"/>
    <p:sldId id="262" r:id="rId7"/>
    <p:sldId id="265" r:id="rId8"/>
    <p:sldId id="257" r:id="rId9"/>
    <p:sldId id="264" r:id="rId10"/>
    <p:sldId id="268" r:id="rId11"/>
    <p:sldId id="263" r:id="rId12"/>
    <p:sldId id="271" r:id="rId13"/>
    <p:sldId id="258" r:id="rId14"/>
    <p:sldId id="267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4" autoAdjust="0"/>
    <p:restoredTop sz="94618" autoAdjust="0"/>
  </p:normalViewPr>
  <p:slideViewPr>
    <p:cSldViewPr>
      <p:cViewPr>
        <p:scale>
          <a:sx n="52" d="100"/>
          <a:sy n="52" d="100"/>
        </p:scale>
        <p:origin x="-46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7B1265-D202-4D2D-9F00-8220382851CF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218F31-E004-47F9-A2D0-C99C724EC988}">
      <dgm:prSet phldrT="[Текст]"/>
      <dgm:spPr/>
      <dgm:t>
        <a:bodyPr/>
        <a:lstStyle/>
        <a:p>
          <a:r>
            <a:rPr lang="ru-RU" dirty="0" smtClean="0"/>
            <a:t>блик</a:t>
          </a:r>
          <a:endParaRPr lang="ru-RU" dirty="0"/>
        </a:p>
      </dgm:t>
    </dgm:pt>
    <dgm:pt modelId="{3B0C68F1-E5A2-4C33-9B44-3B299BB9991D}" type="parTrans" cxnId="{0E02C51B-828C-43F6-8417-F7ACB31B7343}">
      <dgm:prSet/>
      <dgm:spPr/>
      <dgm:t>
        <a:bodyPr/>
        <a:lstStyle/>
        <a:p>
          <a:endParaRPr lang="ru-RU"/>
        </a:p>
      </dgm:t>
    </dgm:pt>
    <dgm:pt modelId="{75C0CB7F-D83E-44A6-A9C0-0FC2F94DA5C9}" type="sibTrans" cxnId="{0E02C51B-828C-43F6-8417-F7ACB31B7343}">
      <dgm:prSet/>
      <dgm:spPr/>
      <dgm:t>
        <a:bodyPr/>
        <a:lstStyle/>
        <a:p>
          <a:endParaRPr lang="ru-RU"/>
        </a:p>
      </dgm:t>
    </dgm:pt>
    <dgm:pt modelId="{5482E4C3-4BFA-47D6-AC71-DBC7AF02E246}">
      <dgm:prSet phldrT="[Текст]"/>
      <dgm:spPr/>
      <dgm:t>
        <a:bodyPr/>
        <a:lstStyle/>
        <a:p>
          <a:r>
            <a:rPr lang="ru-RU" dirty="0" smtClean="0"/>
            <a:t>Зона света</a:t>
          </a:r>
          <a:endParaRPr lang="ru-RU" dirty="0"/>
        </a:p>
      </dgm:t>
    </dgm:pt>
    <dgm:pt modelId="{0462263F-4896-4BDF-9594-14842F546B5D}" type="parTrans" cxnId="{8AF2A343-CD6F-4CCC-86BC-D95089CF0241}">
      <dgm:prSet/>
      <dgm:spPr/>
      <dgm:t>
        <a:bodyPr/>
        <a:lstStyle/>
        <a:p>
          <a:endParaRPr lang="ru-RU"/>
        </a:p>
      </dgm:t>
    </dgm:pt>
    <dgm:pt modelId="{44CBBECC-40E0-4C08-B361-54B5A0A313FA}" type="sibTrans" cxnId="{8AF2A343-CD6F-4CCC-86BC-D95089CF0241}">
      <dgm:prSet/>
      <dgm:spPr/>
      <dgm:t>
        <a:bodyPr/>
        <a:lstStyle/>
        <a:p>
          <a:endParaRPr lang="ru-RU"/>
        </a:p>
      </dgm:t>
    </dgm:pt>
    <dgm:pt modelId="{8C58C726-EEAA-4871-BCDA-4EA9035B5F72}">
      <dgm:prSet phldrT="[Текст]"/>
      <dgm:spPr/>
      <dgm:t>
        <a:bodyPr/>
        <a:lstStyle/>
        <a:p>
          <a:r>
            <a:rPr lang="ru-RU" dirty="0" smtClean="0"/>
            <a:t>полутень</a:t>
          </a:r>
          <a:endParaRPr lang="ru-RU" dirty="0"/>
        </a:p>
      </dgm:t>
    </dgm:pt>
    <dgm:pt modelId="{281DE710-D022-4571-BD91-2A5F43D628A2}" type="parTrans" cxnId="{EE6CD2F6-B523-4822-B27B-864799D90AAD}">
      <dgm:prSet/>
      <dgm:spPr/>
      <dgm:t>
        <a:bodyPr/>
        <a:lstStyle/>
        <a:p>
          <a:endParaRPr lang="ru-RU"/>
        </a:p>
      </dgm:t>
    </dgm:pt>
    <dgm:pt modelId="{E7600E13-B415-440D-AE7E-2A6996A23C47}" type="sibTrans" cxnId="{EE6CD2F6-B523-4822-B27B-864799D90AAD}">
      <dgm:prSet/>
      <dgm:spPr/>
      <dgm:t>
        <a:bodyPr/>
        <a:lstStyle/>
        <a:p>
          <a:endParaRPr lang="ru-RU"/>
        </a:p>
      </dgm:t>
    </dgm:pt>
    <dgm:pt modelId="{21FDB42D-F2F3-44C5-BE7A-E494EF861795}">
      <dgm:prSet phldrT="[Текст]"/>
      <dgm:spPr/>
      <dgm:t>
        <a:bodyPr/>
        <a:lstStyle/>
        <a:p>
          <a:r>
            <a:rPr lang="ru-RU" dirty="0" smtClean="0"/>
            <a:t>тень</a:t>
          </a:r>
          <a:endParaRPr lang="ru-RU" dirty="0"/>
        </a:p>
      </dgm:t>
    </dgm:pt>
    <dgm:pt modelId="{CFC49D35-A1D7-43EE-A987-A4ED946D9968}" type="parTrans" cxnId="{1967747E-F9F9-44F0-9BDF-F48B98DFA847}">
      <dgm:prSet/>
      <dgm:spPr/>
      <dgm:t>
        <a:bodyPr/>
        <a:lstStyle/>
        <a:p>
          <a:endParaRPr lang="ru-RU"/>
        </a:p>
      </dgm:t>
    </dgm:pt>
    <dgm:pt modelId="{F7FF52AB-74ED-41A1-9883-C21C4A90EB1B}" type="sibTrans" cxnId="{1967747E-F9F9-44F0-9BDF-F48B98DFA847}">
      <dgm:prSet/>
      <dgm:spPr/>
      <dgm:t>
        <a:bodyPr/>
        <a:lstStyle/>
        <a:p>
          <a:endParaRPr lang="ru-RU"/>
        </a:p>
      </dgm:t>
    </dgm:pt>
    <dgm:pt modelId="{90F682B0-65DD-4A85-9239-5A9211FE2B08}">
      <dgm:prSet phldrT="[Текст]"/>
      <dgm:spPr/>
      <dgm:t>
        <a:bodyPr/>
        <a:lstStyle/>
        <a:p>
          <a:r>
            <a:rPr lang="ru-RU" dirty="0" smtClean="0"/>
            <a:t>рефлексы</a:t>
          </a:r>
          <a:endParaRPr lang="ru-RU" dirty="0"/>
        </a:p>
      </dgm:t>
    </dgm:pt>
    <dgm:pt modelId="{38FD4212-C0F2-4352-90C1-F75911EC021D}" type="parTrans" cxnId="{B4015DCD-8F98-4D60-A37C-0B85E8938EF5}">
      <dgm:prSet/>
      <dgm:spPr/>
      <dgm:t>
        <a:bodyPr/>
        <a:lstStyle/>
        <a:p>
          <a:endParaRPr lang="ru-RU"/>
        </a:p>
      </dgm:t>
    </dgm:pt>
    <dgm:pt modelId="{2814FF30-E6DF-45C2-8445-0A410608EC24}" type="sibTrans" cxnId="{B4015DCD-8F98-4D60-A37C-0B85E8938EF5}">
      <dgm:prSet/>
      <dgm:spPr/>
      <dgm:t>
        <a:bodyPr/>
        <a:lstStyle/>
        <a:p>
          <a:endParaRPr lang="ru-RU"/>
        </a:p>
      </dgm:t>
    </dgm:pt>
    <dgm:pt modelId="{161A6292-D56E-4DAF-AD6E-D2D134624B58}" type="pres">
      <dgm:prSet presAssocID="{4F7B1265-D202-4D2D-9F00-8220382851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4039C7-E71C-4172-A647-42765E075181}" type="pres">
      <dgm:prSet presAssocID="{C1218F31-E004-47F9-A2D0-C99C724EC988}" presName="node" presStyleLbl="node1" presStyleIdx="0" presStyleCnt="5" custLinFactNeighborX="-2398" custLinFactNeighborY="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5B7E0-8A92-4A41-818C-148374C8D198}" type="pres">
      <dgm:prSet presAssocID="{75C0CB7F-D83E-44A6-A9C0-0FC2F94DA5C9}" presName="sibTrans" presStyleCnt="0"/>
      <dgm:spPr/>
    </dgm:pt>
    <dgm:pt modelId="{1D9DA2DA-9BB1-44CB-BEF2-2DA42E78B889}" type="pres">
      <dgm:prSet presAssocID="{5482E4C3-4BFA-47D6-AC71-DBC7AF02E24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7BA2D-B7C7-4FB7-9104-85A047AD6EF0}" type="pres">
      <dgm:prSet presAssocID="{44CBBECC-40E0-4C08-B361-54B5A0A313FA}" presName="sibTrans" presStyleCnt="0"/>
      <dgm:spPr/>
    </dgm:pt>
    <dgm:pt modelId="{D30EBE76-1A82-4BC3-917C-74CC0E5E64DE}" type="pres">
      <dgm:prSet presAssocID="{8C58C726-EEAA-4871-BCDA-4EA9035B5F7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40493-9630-4BE3-8EA5-4B4278748CB3}" type="pres">
      <dgm:prSet presAssocID="{E7600E13-B415-440D-AE7E-2A6996A23C47}" presName="sibTrans" presStyleCnt="0"/>
      <dgm:spPr/>
    </dgm:pt>
    <dgm:pt modelId="{3AA4DEA9-585E-483C-B948-BD9D4A085214}" type="pres">
      <dgm:prSet presAssocID="{21FDB42D-F2F3-44C5-BE7A-E494EF86179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28E2E-51A8-47B8-9B7B-4A60662CD91F}" type="pres">
      <dgm:prSet presAssocID="{F7FF52AB-74ED-41A1-9883-C21C4A90EB1B}" presName="sibTrans" presStyleCnt="0"/>
      <dgm:spPr/>
    </dgm:pt>
    <dgm:pt modelId="{BCCB415F-6B65-4E35-AD6F-78B7F474CB22}" type="pres">
      <dgm:prSet presAssocID="{90F682B0-65DD-4A85-9239-5A9211FE2B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AE9F70-DD89-4A07-B8BF-69DFF2A2D27C}" type="presOf" srcId="{21FDB42D-F2F3-44C5-BE7A-E494EF861795}" destId="{3AA4DEA9-585E-483C-B948-BD9D4A085214}" srcOrd="0" destOrd="0" presId="urn:microsoft.com/office/officeart/2005/8/layout/default#1"/>
    <dgm:cxn modelId="{0E02C51B-828C-43F6-8417-F7ACB31B7343}" srcId="{4F7B1265-D202-4D2D-9F00-8220382851CF}" destId="{C1218F31-E004-47F9-A2D0-C99C724EC988}" srcOrd="0" destOrd="0" parTransId="{3B0C68F1-E5A2-4C33-9B44-3B299BB9991D}" sibTransId="{75C0CB7F-D83E-44A6-A9C0-0FC2F94DA5C9}"/>
    <dgm:cxn modelId="{1967747E-F9F9-44F0-9BDF-F48B98DFA847}" srcId="{4F7B1265-D202-4D2D-9F00-8220382851CF}" destId="{21FDB42D-F2F3-44C5-BE7A-E494EF861795}" srcOrd="3" destOrd="0" parTransId="{CFC49D35-A1D7-43EE-A987-A4ED946D9968}" sibTransId="{F7FF52AB-74ED-41A1-9883-C21C4A90EB1B}"/>
    <dgm:cxn modelId="{34E6F5BE-63D7-47F4-8374-C8CD8E9BDB40}" type="presOf" srcId="{4F7B1265-D202-4D2D-9F00-8220382851CF}" destId="{161A6292-D56E-4DAF-AD6E-D2D134624B58}" srcOrd="0" destOrd="0" presId="urn:microsoft.com/office/officeart/2005/8/layout/default#1"/>
    <dgm:cxn modelId="{55ECEA12-BA33-449A-BCBE-E1CC742A6E26}" type="presOf" srcId="{C1218F31-E004-47F9-A2D0-C99C724EC988}" destId="{884039C7-E71C-4172-A647-42765E075181}" srcOrd="0" destOrd="0" presId="urn:microsoft.com/office/officeart/2005/8/layout/default#1"/>
    <dgm:cxn modelId="{5D5B11F0-DCF7-43EC-A10D-A2BC656825C0}" type="presOf" srcId="{8C58C726-EEAA-4871-BCDA-4EA9035B5F72}" destId="{D30EBE76-1A82-4BC3-917C-74CC0E5E64DE}" srcOrd="0" destOrd="0" presId="urn:microsoft.com/office/officeart/2005/8/layout/default#1"/>
    <dgm:cxn modelId="{B3CFCD6D-4560-49C8-B5DD-A3EF52FA5003}" type="presOf" srcId="{90F682B0-65DD-4A85-9239-5A9211FE2B08}" destId="{BCCB415F-6B65-4E35-AD6F-78B7F474CB22}" srcOrd="0" destOrd="0" presId="urn:microsoft.com/office/officeart/2005/8/layout/default#1"/>
    <dgm:cxn modelId="{34CD25AD-7822-433B-8547-ED43ECD59C99}" type="presOf" srcId="{5482E4C3-4BFA-47D6-AC71-DBC7AF02E246}" destId="{1D9DA2DA-9BB1-44CB-BEF2-2DA42E78B889}" srcOrd="0" destOrd="0" presId="urn:microsoft.com/office/officeart/2005/8/layout/default#1"/>
    <dgm:cxn modelId="{B4015DCD-8F98-4D60-A37C-0B85E8938EF5}" srcId="{4F7B1265-D202-4D2D-9F00-8220382851CF}" destId="{90F682B0-65DD-4A85-9239-5A9211FE2B08}" srcOrd="4" destOrd="0" parTransId="{38FD4212-C0F2-4352-90C1-F75911EC021D}" sibTransId="{2814FF30-E6DF-45C2-8445-0A410608EC24}"/>
    <dgm:cxn modelId="{EE6CD2F6-B523-4822-B27B-864799D90AAD}" srcId="{4F7B1265-D202-4D2D-9F00-8220382851CF}" destId="{8C58C726-EEAA-4871-BCDA-4EA9035B5F72}" srcOrd="2" destOrd="0" parTransId="{281DE710-D022-4571-BD91-2A5F43D628A2}" sibTransId="{E7600E13-B415-440D-AE7E-2A6996A23C47}"/>
    <dgm:cxn modelId="{8AF2A343-CD6F-4CCC-86BC-D95089CF0241}" srcId="{4F7B1265-D202-4D2D-9F00-8220382851CF}" destId="{5482E4C3-4BFA-47D6-AC71-DBC7AF02E246}" srcOrd="1" destOrd="0" parTransId="{0462263F-4896-4BDF-9594-14842F546B5D}" sibTransId="{44CBBECC-40E0-4C08-B361-54B5A0A313FA}"/>
    <dgm:cxn modelId="{C2EDD84E-C05E-4035-9EDD-F3F47E3F3ECE}" type="presParOf" srcId="{161A6292-D56E-4DAF-AD6E-D2D134624B58}" destId="{884039C7-E71C-4172-A647-42765E075181}" srcOrd="0" destOrd="0" presId="urn:microsoft.com/office/officeart/2005/8/layout/default#1"/>
    <dgm:cxn modelId="{587AC0FF-F88E-4D29-8916-FC1C16200ED8}" type="presParOf" srcId="{161A6292-D56E-4DAF-AD6E-D2D134624B58}" destId="{0C65B7E0-8A92-4A41-818C-148374C8D198}" srcOrd="1" destOrd="0" presId="urn:microsoft.com/office/officeart/2005/8/layout/default#1"/>
    <dgm:cxn modelId="{16F921BD-C080-493B-9E09-783D1C9E5AC6}" type="presParOf" srcId="{161A6292-D56E-4DAF-AD6E-D2D134624B58}" destId="{1D9DA2DA-9BB1-44CB-BEF2-2DA42E78B889}" srcOrd="2" destOrd="0" presId="urn:microsoft.com/office/officeart/2005/8/layout/default#1"/>
    <dgm:cxn modelId="{9CFE38AD-8A99-41E9-A12F-952DB47F9183}" type="presParOf" srcId="{161A6292-D56E-4DAF-AD6E-D2D134624B58}" destId="{F527BA2D-B7C7-4FB7-9104-85A047AD6EF0}" srcOrd="3" destOrd="0" presId="urn:microsoft.com/office/officeart/2005/8/layout/default#1"/>
    <dgm:cxn modelId="{D825231D-8DB4-4E4C-8D72-07EEC09A4E0F}" type="presParOf" srcId="{161A6292-D56E-4DAF-AD6E-D2D134624B58}" destId="{D30EBE76-1A82-4BC3-917C-74CC0E5E64DE}" srcOrd="4" destOrd="0" presId="urn:microsoft.com/office/officeart/2005/8/layout/default#1"/>
    <dgm:cxn modelId="{204D2DBD-E2B2-4739-B16C-F9461EFE86DF}" type="presParOf" srcId="{161A6292-D56E-4DAF-AD6E-D2D134624B58}" destId="{0E740493-9630-4BE3-8EA5-4B4278748CB3}" srcOrd="5" destOrd="0" presId="urn:microsoft.com/office/officeart/2005/8/layout/default#1"/>
    <dgm:cxn modelId="{05754696-BE42-4467-81E4-7BA3DC2D666E}" type="presParOf" srcId="{161A6292-D56E-4DAF-AD6E-D2D134624B58}" destId="{3AA4DEA9-585E-483C-B948-BD9D4A085214}" srcOrd="6" destOrd="0" presId="urn:microsoft.com/office/officeart/2005/8/layout/default#1"/>
    <dgm:cxn modelId="{1460BD23-9C35-4C8F-8073-00283C4D9D9E}" type="presParOf" srcId="{161A6292-D56E-4DAF-AD6E-D2D134624B58}" destId="{8D928E2E-51A8-47B8-9B7B-4A60662CD91F}" srcOrd="7" destOrd="0" presId="urn:microsoft.com/office/officeart/2005/8/layout/default#1"/>
    <dgm:cxn modelId="{DB9F73DA-8F29-4D40-9427-7C987AF8BC0C}" type="presParOf" srcId="{161A6292-D56E-4DAF-AD6E-D2D134624B58}" destId="{BCCB415F-6B65-4E35-AD6F-78B7F474CB22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4039C7-E71C-4172-A647-42765E075181}">
      <dsp:nvSpPr>
        <dsp:cNvPr id="0" name=""/>
        <dsp:cNvSpPr/>
      </dsp:nvSpPr>
      <dsp:spPr>
        <a:xfrm>
          <a:off x="0" y="447713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блик</a:t>
          </a:r>
          <a:endParaRPr lang="ru-RU" sz="2900" kern="1200" dirty="0"/>
        </a:p>
      </dsp:txBody>
      <dsp:txXfrm>
        <a:off x="0" y="447713"/>
        <a:ext cx="2000250" cy="1200150"/>
      </dsp:txXfrm>
    </dsp:sp>
    <dsp:sp modelId="{1D9DA2DA-9BB1-44CB-BEF2-2DA42E78B889}">
      <dsp:nvSpPr>
        <dsp:cNvPr id="0" name=""/>
        <dsp:cNvSpPr/>
      </dsp:nvSpPr>
      <dsp:spPr>
        <a:xfrm>
          <a:off x="2200275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Зона света</a:t>
          </a:r>
          <a:endParaRPr lang="ru-RU" sz="2900" kern="1200" dirty="0"/>
        </a:p>
      </dsp:txBody>
      <dsp:txXfrm>
        <a:off x="2200275" y="437355"/>
        <a:ext cx="2000250" cy="1200150"/>
      </dsp:txXfrm>
    </dsp:sp>
    <dsp:sp modelId="{D30EBE76-1A82-4BC3-917C-74CC0E5E64DE}">
      <dsp:nvSpPr>
        <dsp:cNvPr id="0" name=""/>
        <dsp:cNvSpPr/>
      </dsp:nvSpPr>
      <dsp:spPr>
        <a:xfrm>
          <a:off x="4400550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полутень</a:t>
          </a:r>
          <a:endParaRPr lang="ru-RU" sz="2900" kern="1200" dirty="0"/>
        </a:p>
      </dsp:txBody>
      <dsp:txXfrm>
        <a:off x="4400550" y="437355"/>
        <a:ext cx="2000250" cy="1200150"/>
      </dsp:txXfrm>
    </dsp:sp>
    <dsp:sp modelId="{3AA4DEA9-585E-483C-B948-BD9D4A085214}">
      <dsp:nvSpPr>
        <dsp:cNvPr id="0" name=""/>
        <dsp:cNvSpPr/>
      </dsp:nvSpPr>
      <dsp:spPr>
        <a:xfrm>
          <a:off x="1100137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тень</a:t>
          </a:r>
          <a:endParaRPr lang="ru-RU" sz="2900" kern="1200" dirty="0"/>
        </a:p>
      </dsp:txBody>
      <dsp:txXfrm>
        <a:off x="1100137" y="1837531"/>
        <a:ext cx="2000250" cy="1200150"/>
      </dsp:txXfrm>
    </dsp:sp>
    <dsp:sp modelId="{BCCB415F-6B65-4E35-AD6F-78B7F474CB22}">
      <dsp:nvSpPr>
        <dsp:cNvPr id="0" name=""/>
        <dsp:cNvSpPr/>
      </dsp:nvSpPr>
      <dsp:spPr>
        <a:xfrm>
          <a:off x="3300412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рефлексы</a:t>
          </a:r>
          <a:endParaRPr lang="ru-RU" sz="2900" kern="1200" dirty="0"/>
        </a:p>
      </dsp:txBody>
      <dsp:txXfrm>
        <a:off x="3300412" y="1837531"/>
        <a:ext cx="2000250" cy="120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A987E-5026-4A3C-A830-B52D9CD3CE97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2E2F1-4402-407B-BD70-E14E734E97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040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2E2F1-4402-407B-BD70-E14E734E9736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6732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2E2F1-4402-407B-BD70-E14E734E9736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0027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2E2F1-4402-407B-BD70-E14E734E9736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239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>
            <a:spLocks noGrp="1"/>
          </p:cNvSpPr>
          <p:nvPr/>
        </p:nvSpPr>
        <p:spPr>
          <a:xfrm>
            <a:off x="457200" y="116601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/>
        </p:nvSpPr>
        <p:spPr>
          <a:xfrm>
            <a:off x="609600" y="131841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/>
        </p:nvSpPr>
        <p:spPr>
          <a:xfrm>
            <a:off x="457200" y="548681"/>
            <a:ext cx="8003232" cy="5448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548682"/>
            <a:ext cx="4351312" cy="1296142"/>
          </a:xfrm>
        </p:spPr>
        <p:txBody>
          <a:bodyPr/>
          <a:lstStyle/>
          <a:p>
            <a:pPr marL="0" indent="0">
              <a:buNone/>
            </a:pPr>
            <a:r>
              <a:rPr lang="ru-RU" sz="3200" u="sng" dirty="0" smtClean="0"/>
              <a:t>«Учимся рисовать.»</a:t>
            </a:r>
            <a:endParaRPr lang="ru-RU" sz="3200" u="sng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923928" y="731520"/>
            <a:ext cx="4915272" cy="48947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1" y="3497802"/>
            <a:ext cx="3106688" cy="2139518"/>
          </a:xfrm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/>
              <a:t> Учитель ИЗО</a:t>
            </a:r>
          </a:p>
          <a:p>
            <a:pPr algn="ctr"/>
            <a:r>
              <a:rPr lang="ru-RU" sz="2400" b="1" dirty="0" smtClean="0"/>
              <a:t> Пацынская СОШ</a:t>
            </a:r>
          </a:p>
          <a:p>
            <a:pPr algn="ctr"/>
            <a:r>
              <a:rPr lang="ru-RU" sz="2400" b="1" dirty="0" smtClean="0"/>
              <a:t>Рогнединский район</a:t>
            </a:r>
          </a:p>
          <a:p>
            <a:pPr algn="ctr"/>
            <a:r>
              <a:rPr lang="ru-RU" sz="2400" b="1" dirty="0" smtClean="0"/>
              <a:t>Брянская  область</a:t>
            </a:r>
          </a:p>
          <a:p>
            <a:pPr algn="ctr"/>
            <a:r>
              <a:rPr lang="ru-RU" sz="2400" b="1" dirty="0" smtClean="0"/>
              <a:t>  Михалёва Л. В.</a:t>
            </a:r>
            <a:endParaRPr lang="ru-RU" sz="2400" b="1" dirty="0"/>
          </a:p>
        </p:txBody>
      </p:sp>
      <p:pic>
        <p:nvPicPr>
          <p:cNvPr id="2050" name="Picture 2" descr="C:\Documents and Settings\ADMIN\Рабочий стол\9235553_web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8816" y="1318420"/>
            <a:ext cx="4577680" cy="340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968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712968" cy="5256583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u="sng" dirty="0" smtClean="0"/>
              <a:t>    Блик </a:t>
            </a:r>
            <a:r>
              <a:rPr lang="ru-RU" sz="2000" b="1" u="sng" dirty="0" smtClean="0"/>
              <a:t>– </a:t>
            </a:r>
            <a:r>
              <a:rPr lang="ru-RU" sz="2000" b="1" dirty="0"/>
              <a:t>н</a:t>
            </a:r>
            <a:r>
              <a:rPr lang="ru-RU" sz="2000" b="1" dirty="0" smtClean="0"/>
              <a:t>аиболее яркое пятно на световой поверхности предмета, место, куда лучи света падают под прямым углом.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u="sng" dirty="0"/>
              <a:t> </a:t>
            </a:r>
            <a:r>
              <a:rPr lang="ru-RU" sz="2000" b="1" u="sng" dirty="0" smtClean="0"/>
              <a:t>   </a:t>
            </a:r>
            <a:r>
              <a:rPr lang="ru-RU" sz="2400" b="1" u="sng" dirty="0" smtClean="0"/>
              <a:t>Зона света </a:t>
            </a:r>
            <a:r>
              <a:rPr lang="ru-RU" sz="2000" b="1" dirty="0" smtClean="0"/>
              <a:t>– освещенная часть предмета. Чаще всего она на рисунке меньше всего проработана.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u="sng" dirty="0"/>
              <a:t> </a:t>
            </a:r>
            <a:r>
              <a:rPr lang="ru-RU" sz="2000" b="1" u="sng" dirty="0" smtClean="0"/>
              <a:t>    </a:t>
            </a:r>
            <a:r>
              <a:rPr lang="ru-RU" sz="2400" b="1" u="sng" dirty="0" smtClean="0"/>
              <a:t>Полутень –</a:t>
            </a:r>
            <a:r>
              <a:rPr lang="ru-RU" sz="2000" b="1" dirty="0" smtClean="0"/>
              <a:t> полуосвещенное место на предмете, где лучи света начинают скользить по его поверхности; это плавный переход от света к тени.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u="sng" dirty="0" smtClean="0"/>
              <a:t>     Тень собственная </a:t>
            </a:r>
            <a:r>
              <a:rPr lang="ru-RU" sz="2000" b="1" dirty="0" smtClean="0"/>
              <a:t>– неосвещенная часть поверхности предмета, определяется величиной угла падения лучей света. Ближняя, выпуклая поверхность теневой границы, будет несколько темнее, чем края, так как эта часть наиболее близко расположена к рисующему.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Рефлекс –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лёгкое свечение со стороны тени, это отраженные лучи от окружающего  предметного  пространства. По силе тона рефлекс всегда темнее  полутени.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-99392"/>
            <a:ext cx="7175351" cy="1152128"/>
          </a:xfrm>
        </p:spPr>
        <p:txBody>
          <a:bodyPr/>
          <a:lstStyle/>
          <a:p>
            <a:pPr marL="182880" indent="0">
              <a:buNone/>
            </a:pPr>
            <a:r>
              <a:rPr lang="ru-RU" sz="4000" dirty="0" smtClean="0"/>
              <a:t>О светотеневых</a:t>
            </a:r>
            <a:r>
              <a:rPr lang="ru-RU" sz="4000" dirty="0"/>
              <a:t> </a:t>
            </a:r>
            <a:r>
              <a:rPr lang="ru-RU" sz="4000" dirty="0" smtClean="0"/>
              <a:t>градациях</a:t>
            </a:r>
            <a:br>
              <a:rPr lang="ru-RU" sz="4000" dirty="0" smtClean="0"/>
            </a:br>
            <a:r>
              <a:rPr lang="ru-RU" sz="4000" dirty="0" smtClean="0"/>
              <a:t>        </a:t>
            </a:r>
            <a:r>
              <a:rPr lang="ru-RU" sz="3200" dirty="0" smtClean="0"/>
              <a:t>( на телах вращения)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96446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573017"/>
            <a:ext cx="6512511" cy="98401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ru-RU" dirty="0" smtClean="0"/>
              <a:t>Падающая тень.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45" y="-99392"/>
            <a:ext cx="4320479" cy="41764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99391"/>
            <a:ext cx="4355944" cy="4176464"/>
          </a:xfrm>
          <a:prstGeom prst="rect">
            <a:avLst/>
          </a:prstGeom>
          <a:noFill/>
          <a:ln>
            <a:noFill/>
          </a:ln>
          <a:effectLst>
            <a:outerShdw dist="35921" dir="3600000" algn="ctr" rotWithShape="0">
              <a:schemeClr val="bg2"/>
            </a:outerShdw>
            <a:softEdge rad="317500"/>
          </a:effectLst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44608" y="7050463"/>
            <a:ext cx="6695727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1520" y="4557027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Падающая тень, особенно у основания предмета, выглядит темнее собственной , даже в том случае, когда  предмет имеет темноватую окраску. Характер падающей тени обусловлен  формой самого предмета и является, по существу, проекцией самого предмета.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5306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3312368" cy="35434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3840" y="188639"/>
            <a:ext cx="2915816" cy="303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131840" cy="303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648" y="32024"/>
            <a:ext cx="3168352" cy="32280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3228077"/>
            <a:ext cx="48245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При рисовании очень важно  убедительно «положить» горизонтальную плоскость и «поставить» вертикальную. Для человека ощущения  верха и низа в пространстве играют большую роль. </a:t>
            </a:r>
            <a:r>
              <a:rPr lang="ru-RU" sz="2400" b="1" u="sng" dirty="0"/>
              <a:t>Правильное изображение падающей тени помогает нам в этом.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89280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67545" y="5877272"/>
            <a:ext cx="7056783" cy="1224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Тональная растяжка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188640"/>
            <a:ext cx="74495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95536" y="4445496"/>
            <a:ext cx="85053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    </a:t>
            </a:r>
            <a:r>
              <a:rPr lang="ru-RU" sz="2400" b="1" dirty="0" smtClean="0"/>
              <a:t>Рисунок должен быть тонально выдержан, а для этого следует брать верные тональные отношения от самого  светлого через промежуточные  тона до самого тёмного, не забывая о связи с фоном.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099245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107"/>
            <a:ext cx="7992888" cy="53285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00016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Пример натюрморта из геометрических тел.</a:t>
            </a:r>
          </a:p>
        </p:txBody>
      </p:sp>
    </p:spTree>
    <p:extLst>
      <p:ext uri="{BB962C8B-B14F-4D97-AF65-F5344CB8AC3E}">
        <p14:creationId xmlns:p14="http://schemas.microsoft.com/office/powerpoint/2010/main" xmlns="" val="2752827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2188" y="476672"/>
            <a:ext cx="4618037" cy="4756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23282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sz="2800" b="1" dirty="0" smtClean="0"/>
              <a:t>Тональный рисунок гипсовой вазы.</a:t>
            </a:r>
          </a:p>
        </p:txBody>
      </p:sp>
    </p:spTree>
    <p:extLst>
      <p:ext uri="{BB962C8B-B14F-4D97-AF65-F5344CB8AC3E}">
        <p14:creationId xmlns:p14="http://schemas.microsoft.com/office/powerpoint/2010/main" xmlns="" val="330780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752200"/>
            <a:ext cx="84969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Презентация  создана по материалам книг: 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1. «Основы учебного академического   рисунка» – Николая Геннадьевича Ли</a:t>
            </a:r>
          </a:p>
          <a:p>
            <a:r>
              <a:rPr lang="ru-RU" sz="3200" dirty="0" smtClean="0"/>
              <a:t> (М. «</a:t>
            </a:r>
            <a:r>
              <a:rPr lang="ru-RU" sz="3200" dirty="0" err="1" smtClean="0"/>
              <a:t>Эксмо</a:t>
            </a:r>
            <a:r>
              <a:rPr lang="ru-RU" sz="3200" dirty="0" smtClean="0"/>
              <a:t>»,  2006 г.)</a:t>
            </a:r>
          </a:p>
          <a:p>
            <a:r>
              <a:rPr lang="ru-RU" sz="3200" dirty="0" smtClean="0"/>
              <a:t>    2. «Как нарисовать натюрморт» -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Игоря Юрьевича Селютина </a:t>
            </a:r>
          </a:p>
          <a:p>
            <a:r>
              <a:rPr lang="ru-RU" sz="3200" dirty="0" smtClean="0"/>
              <a:t>( ООО «Издательство  АСТ» ,2005 г.)</a:t>
            </a:r>
          </a:p>
        </p:txBody>
      </p:sp>
    </p:spTree>
    <p:extLst>
      <p:ext uri="{BB962C8B-B14F-4D97-AF65-F5344CB8AC3E}">
        <p14:creationId xmlns:p14="http://schemas.microsoft.com/office/powerpoint/2010/main" xmlns="" val="421037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137" y="332656"/>
            <a:ext cx="7772400" cy="1470025"/>
          </a:xfrm>
          <a:blipFill dpi="0"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rightnessContrast bright="-25000" contrast="4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Закон света и теней.</a:t>
            </a:r>
            <a:endParaRPr lang="ru-RU" sz="4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82296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Program Files\Microsoft Office\MEDIA\CAGCAT10\j0199661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6001" y="2214433"/>
            <a:ext cx="6048672" cy="421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2000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568952" cy="532859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«…Рисунок,…есть высшая точка и живописи, и скульптуры, и архитектуры; рисунок является источником и душой всех видов живописи и корнем всякой науки. Тому, кто так много достиг, что овладел рисунком, я скажу, что он  владеет ценным сокровищем.»                      </a:t>
            </a:r>
            <a:r>
              <a:rPr lang="ru-RU" sz="3200" b="1" i="1" dirty="0" smtClean="0"/>
              <a:t>Микеланджело              </a:t>
            </a:r>
          </a:p>
          <a:p>
            <a:r>
              <a:rPr lang="ru-RU" sz="3200" b="1" i="1" dirty="0" smtClean="0"/>
              <a:t>                                       Буонаротти.</a:t>
            </a:r>
            <a:endParaRPr lang="ru-RU" sz="2400" b="1" i="1" dirty="0" smtClean="0"/>
          </a:p>
          <a:p>
            <a:r>
              <a:rPr lang="ru-RU" sz="2400" b="1" i="1" dirty="0" smtClean="0"/>
              <a:t>«Рисование…такая же суровая и, главное, точная наука, как математика. Здесь есть свои незыблемые законы, стройные и прекрасные, которые необходимо изучать…»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                                   </a:t>
            </a:r>
            <a:r>
              <a:rPr lang="ru-RU" sz="3200" b="1" i="1" dirty="0" smtClean="0"/>
              <a:t>П.П. Чистяков. </a:t>
            </a:r>
            <a:endParaRPr lang="ru-RU" sz="32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792088"/>
          </a:xfrm>
        </p:spPr>
        <p:txBody>
          <a:bodyPr/>
          <a:lstStyle/>
          <a:p>
            <a:r>
              <a:rPr lang="ru-RU" sz="4000" dirty="0" smtClean="0"/>
              <a:t>Цитаты……………..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72038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p"/>
      <p:bldP spid="5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56124"/>
            <a:ext cx="7736647" cy="61036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Как изобразить объёмный предмет?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0" y="1268760"/>
            <a:ext cx="8892479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   Зрительное восприятие формы предметов и их изображения на плоскости в значительной мере определяется пониманием закономерностей </a:t>
            </a:r>
            <a:r>
              <a:rPr lang="ru-RU" b="1" u="sng" dirty="0" smtClean="0"/>
              <a:t>светотени</a:t>
            </a:r>
            <a:r>
              <a:rPr lang="ru-RU" u="sng" dirty="0" smtClean="0"/>
              <a:t>.</a:t>
            </a:r>
            <a:r>
              <a:rPr lang="ru-RU" dirty="0" smtClean="0"/>
              <a:t> Благодаря источнику света человек способен зрительно воспринимать и различать все окружающие нас предметы. Как же на плоском листе бумаги изобразить объёмный предмет?</a:t>
            </a:r>
          </a:p>
          <a:p>
            <a:r>
              <a:rPr lang="ru-RU" dirty="0" smtClean="0"/>
              <a:t>   Надо помнить, что свет, как физическое явление, имеет свои законы распространения в пространстве. Законы освещенности имеют свои точные научные определения, как и законы перспективы и анатомии.</a:t>
            </a:r>
          </a:p>
          <a:p>
            <a:r>
              <a:rPr lang="ru-RU" dirty="0" smtClean="0"/>
              <a:t>  Умение передать освещенность на поверхности предмета с учетом его формы и конструкции и позволяет создать на картинной плоскости иллюзию объёма.</a:t>
            </a:r>
          </a:p>
          <a:p>
            <a:endParaRPr lang="ru-RU" dirty="0"/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-1088032" y="1052736"/>
            <a:ext cx="10232032" cy="2898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1115616" y="69756"/>
            <a:ext cx="6526440" cy="2898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212828" y="102940"/>
            <a:ext cx="8679651" cy="5846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184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373216"/>
            <a:ext cx="7694240" cy="936104"/>
          </a:xfrm>
        </p:spPr>
        <p:txBody>
          <a:bodyPr anchor="t" anchorCtr="1"/>
          <a:lstStyle/>
          <a:p>
            <a:pPr marL="0" indent="0">
              <a:buNone/>
            </a:pPr>
            <a:r>
              <a:rPr lang="ru-RU" dirty="0" smtClean="0"/>
              <a:t>Тональный рисунок.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8424936" cy="18801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dirty="0" smtClean="0"/>
              <a:t>Слово «тон»  происходит  от греческого слова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tonos</a:t>
            </a:r>
            <a:r>
              <a:rPr lang="ru-RU" dirty="0" smtClean="0"/>
              <a:t>»-напряжение. </a:t>
            </a:r>
            <a:r>
              <a:rPr lang="ru-RU" b="1" u="sng" dirty="0" smtClean="0"/>
              <a:t>Тон – это количественная и качественная характеристика света </a:t>
            </a:r>
            <a:r>
              <a:rPr lang="ru-RU" b="1" dirty="0" smtClean="0"/>
              <a:t>на поверхности предмета, в зависимости от источника света и окраски самого предмета.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714620"/>
            <a:ext cx="3456384" cy="244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2714620"/>
            <a:ext cx="3816424" cy="244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23985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85728"/>
            <a:ext cx="4328101" cy="30718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7"/>
            <a:ext cx="3071834" cy="323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143380"/>
            <a:ext cx="85689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Участки поверхностей, находящиеся под прямым углом к лучам света, будут более освещенными. Другие участки будут освещены слабее, так как  лучи света попадают на них под острым углом, как бы скользя по поверхности.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412338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905" y="4149080"/>
            <a:ext cx="9241905" cy="2520280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2400" dirty="0" smtClean="0"/>
              <a:t>Степень освещенности зависит от силы источника света, расстояния и угла падения луча света на его поверхность. По мере приближения  источника к поверхности освещенность  ( и контрастность) будет усиливаться и, наоборот, по мере  его удаления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ослабевать (и контрастность тоже).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8640"/>
            <a:ext cx="6400800" cy="36907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-1"/>
            <a:ext cx="8136904" cy="414908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020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372168"/>
            <a:ext cx="7550224" cy="1577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Светотеневые   градации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506210651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80767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strips dir="ru"/>
      </p:transition>
    </mc:Choice>
    <mc:Fallback>
      <p:transition spd="slow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1812" y="413394"/>
            <a:ext cx="5105747" cy="431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250367" y="116632"/>
            <a:ext cx="7201953" cy="5613115"/>
            <a:chOff x="1515" y="1946"/>
            <a:chExt cx="12230" cy="9766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1637" y="1946"/>
              <a:ext cx="3029" cy="11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блик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1515" y="3326"/>
              <a:ext cx="3029" cy="16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Зона света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1515" y="5366"/>
              <a:ext cx="3029" cy="11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полутень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1515" y="6823"/>
              <a:ext cx="3029" cy="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тень 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собственная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515" y="8768"/>
              <a:ext cx="3029" cy="11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рефлексы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105" name="AutoShape 9"/>
            <p:cNvCxnSpPr>
              <a:cxnSpLocks noChangeShapeType="1"/>
            </p:cNvCxnSpPr>
            <p:nvPr/>
          </p:nvCxnSpPr>
          <p:spPr bwMode="auto">
            <a:xfrm>
              <a:off x="4689" y="2604"/>
              <a:ext cx="5517" cy="2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6" name="AutoShape 10"/>
            <p:cNvCxnSpPr>
              <a:cxnSpLocks noChangeShapeType="1"/>
            </p:cNvCxnSpPr>
            <p:nvPr/>
          </p:nvCxnSpPr>
          <p:spPr bwMode="auto">
            <a:xfrm>
              <a:off x="4544" y="3852"/>
              <a:ext cx="6078" cy="15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7" name="AutoShape 11"/>
            <p:cNvCxnSpPr>
              <a:cxnSpLocks noChangeShapeType="1"/>
            </p:cNvCxnSpPr>
            <p:nvPr/>
          </p:nvCxnSpPr>
          <p:spPr bwMode="auto">
            <a:xfrm flipV="1">
              <a:off x="4544" y="7424"/>
              <a:ext cx="7257" cy="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8" name="AutoShape 12"/>
            <p:cNvCxnSpPr>
              <a:cxnSpLocks noChangeShapeType="1"/>
            </p:cNvCxnSpPr>
            <p:nvPr/>
          </p:nvCxnSpPr>
          <p:spPr bwMode="auto">
            <a:xfrm flipV="1">
              <a:off x="4544" y="5723"/>
              <a:ext cx="4975" cy="36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9" name="AutoShape 13"/>
            <p:cNvCxnSpPr>
              <a:cxnSpLocks noChangeShapeType="1"/>
            </p:cNvCxnSpPr>
            <p:nvPr/>
          </p:nvCxnSpPr>
          <p:spPr bwMode="auto">
            <a:xfrm flipV="1">
              <a:off x="4544" y="8001"/>
              <a:ext cx="8042" cy="13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7387" y="10491"/>
              <a:ext cx="6358" cy="12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      Тень  падающая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111" name="AutoShape 15"/>
            <p:cNvCxnSpPr>
              <a:cxnSpLocks noChangeShapeType="1"/>
            </p:cNvCxnSpPr>
            <p:nvPr/>
          </p:nvCxnSpPr>
          <p:spPr bwMode="auto">
            <a:xfrm flipV="1">
              <a:off x="10622" y="8001"/>
              <a:ext cx="2806" cy="24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4112" name="AutoShape 16"/>
          <p:cNvCxnSpPr>
            <a:cxnSpLocks noChangeShapeType="1"/>
            <a:stCxn id="4102" idx="3"/>
          </p:cNvCxnSpPr>
          <p:nvPr/>
        </p:nvCxnSpPr>
        <p:spPr bwMode="auto">
          <a:xfrm>
            <a:off x="2034072" y="2420848"/>
            <a:ext cx="3931335" cy="50482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1133</TotalTime>
  <Words>661</Words>
  <Application>Microsoft Office PowerPoint</Application>
  <PresentationFormat>Экран (4:3)</PresentationFormat>
  <Paragraphs>55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«Учимся рисовать.»</vt:lpstr>
      <vt:lpstr>Закон света и теней.</vt:lpstr>
      <vt:lpstr>Цитаты……………..</vt:lpstr>
      <vt:lpstr>Как изобразить объёмный предмет?</vt:lpstr>
      <vt:lpstr>Тональный рисунок.                </vt:lpstr>
      <vt:lpstr>Слайд 6</vt:lpstr>
      <vt:lpstr>Степень освещенности зависит от силы источника света, расстояния и угла падения луча света на его поверхность. По мере приближения  источника к поверхности освещенность  ( и контрастность) будет усиливаться и, наоборот, по мере  его удаления ослабевать (и контрастность тоже).</vt:lpstr>
      <vt:lpstr>Светотеневые   градации</vt:lpstr>
      <vt:lpstr>Слайд 9</vt:lpstr>
      <vt:lpstr>О светотеневых градациях         ( на телах вращения) </vt:lpstr>
      <vt:lpstr>Падающая тень.</vt:lpstr>
      <vt:lpstr>Слайд 12</vt:lpstr>
      <vt:lpstr>Тональная растяжка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света и теней.</dc:title>
  <cp:lastModifiedBy>учитель</cp:lastModifiedBy>
  <cp:revision>105</cp:revision>
  <dcterms:modified xsi:type="dcterms:W3CDTF">2011-12-08T08:54:53Z</dcterms:modified>
</cp:coreProperties>
</file>