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drawings/drawing1.xml" ContentType="application/vnd.openxmlformats-officedocument.drawingml.chartshapes+xml"/>
  <Override PartName="/ppt/charts/chart4.xml" ContentType="application/vnd.openxmlformats-officedocument.drawingml.chart+xml"/>
  <Override PartName="/ppt/drawings/drawing2.xml" ContentType="application/vnd.openxmlformats-officedocument.drawingml.chartshapes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8" d="100"/>
          <a:sy n="78" d="100"/>
        </p:scale>
        <p:origin x="-1146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8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9.7309711286089229E-2"/>
          <c:y val="4.1776683200943507E-2"/>
          <c:w val="0.74613152522601345"/>
          <c:h val="0.84382300230092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СССР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Лист1!$A$2:$A$3</c:f>
              <c:strCache>
                <c:ptCount val="2"/>
                <c:pt idx="0">
                  <c:v>Золотой значок</c:v>
                </c:pt>
                <c:pt idx="1">
                  <c:v>Серебряный значок 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9.6</c:v>
                </c:pt>
                <c:pt idx="1">
                  <c:v>10.199999999999999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2015 год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Лист1!$A$2:$A$3</c:f>
              <c:strCache>
                <c:ptCount val="2"/>
                <c:pt idx="0">
                  <c:v>Золотой значок</c:v>
                </c:pt>
                <c:pt idx="1">
                  <c:v>Серебряный значок </c:v>
                </c:pt>
              </c:strCache>
            </c:strRef>
          </c:cat>
          <c:val>
            <c:numRef>
              <c:f>Лист1!$C$2:$C$3</c:f>
              <c:numCache>
                <c:formatCode>General</c:formatCode>
                <c:ptCount val="2"/>
                <c:pt idx="0">
                  <c:v>10.3</c:v>
                </c:pt>
                <c:pt idx="1">
                  <c:v>11.2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9614208"/>
        <c:axId val="50144384"/>
      </c:barChart>
      <c:catAx>
        <c:axId val="49614208"/>
        <c:scaling>
          <c:orientation val="minMax"/>
        </c:scaling>
        <c:delete val="0"/>
        <c:axPos val="b"/>
        <c:majorTickMark val="out"/>
        <c:minorTickMark val="none"/>
        <c:tickLblPos val="nextTo"/>
        <c:crossAx val="50144384"/>
        <c:crosses val="autoZero"/>
        <c:auto val="1"/>
        <c:lblAlgn val="ctr"/>
        <c:lblOffset val="100"/>
        <c:noMultiLvlLbl val="0"/>
      </c:catAx>
      <c:valAx>
        <c:axId val="5014438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49614208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8.1013414989792948E-2"/>
          <c:y val="5.3524113450576387E-2"/>
          <c:w val="0.74338461164576652"/>
          <c:h val="0.8438230023009238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СССР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Лист1!$A$2:$A$3</c:f>
              <c:strCache>
                <c:ptCount val="2"/>
                <c:pt idx="0">
                  <c:v>Золотой значок</c:v>
                </c:pt>
                <c:pt idx="1">
                  <c:v>Серебряный значок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350</c:v>
                </c:pt>
                <c:pt idx="1">
                  <c:v>300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2015 год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Лист1!$A$2:$A$3</c:f>
              <c:strCache>
                <c:ptCount val="2"/>
                <c:pt idx="0">
                  <c:v>Золотой значок</c:v>
                </c:pt>
                <c:pt idx="1">
                  <c:v>Серебряный значок</c:v>
                </c:pt>
              </c:strCache>
            </c:strRef>
          </c:cat>
          <c:val>
            <c:numRef>
              <c:f>Лист1!$C$2:$C$3</c:f>
              <c:numCache>
                <c:formatCode>General</c:formatCode>
                <c:ptCount val="2"/>
                <c:pt idx="0">
                  <c:v>300</c:v>
                </c:pt>
                <c:pt idx="1">
                  <c:v>260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81946496"/>
        <c:axId val="81948032"/>
      </c:barChart>
      <c:catAx>
        <c:axId val="81946496"/>
        <c:scaling>
          <c:orientation val="minMax"/>
        </c:scaling>
        <c:delete val="0"/>
        <c:axPos val="b"/>
        <c:majorTickMark val="out"/>
        <c:minorTickMark val="none"/>
        <c:tickLblPos val="nextTo"/>
        <c:crossAx val="81948032"/>
        <c:crosses val="autoZero"/>
        <c:auto val="1"/>
        <c:lblAlgn val="ctr"/>
        <c:lblOffset val="100"/>
        <c:noMultiLvlLbl val="0"/>
      </c:catAx>
      <c:valAx>
        <c:axId val="8194803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81946496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7.1268105375716928E-2"/>
          <c:y val="4.1776683200943493E-2"/>
          <c:w val="0.75312992125984257"/>
          <c:h val="0.8438230023009238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СССР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Лист1!$A$2:$A$3</c:f>
              <c:strCache>
                <c:ptCount val="2"/>
                <c:pt idx="0">
                  <c:v>Золотой значок</c:v>
                </c:pt>
                <c:pt idx="1">
                  <c:v>Серебряный значок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1.1499999999999999</c:v>
                </c:pt>
                <c:pt idx="1">
                  <c:v>1.3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2015 год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Лист1!$A$2:$A$3</c:f>
              <c:strCache>
                <c:ptCount val="2"/>
                <c:pt idx="0">
                  <c:v>Золотой значок</c:v>
                </c:pt>
                <c:pt idx="1">
                  <c:v>Серебряный значок</c:v>
                </c:pt>
              </c:strCache>
            </c:strRef>
          </c:cat>
          <c:val>
            <c:numRef>
              <c:f>Лист1!$C$2:$C$3</c:f>
              <c:numCache>
                <c:formatCode>General</c:formatCode>
                <c:ptCount val="2"/>
                <c:pt idx="0">
                  <c:v>1.05</c:v>
                </c:pt>
                <c:pt idx="1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84489728"/>
        <c:axId val="84491264"/>
      </c:barChart>
      <c:catAx>
        <c:axId val="84489728"/>
        <c:scaling>
          <c:orientation val="minMax"/>
        </c:scaling>
        <c:delete val="0"/>
        <c:axPos val="b"/>
        <c:majorTickMark val="out"/>
        <c:minorTickMark val="none"/>
        <c:tickLblPos val="nextTo"/>
        <c:crossAx val="84491264"/>
        <c:crosses val="autoZero"/>
        <c:auto val="1"/>
        <c:lblAlgn val="ctr"/>
        <c:lblOffset val="100"/>
        <c:noMultiLvlLbl val="0"/>
      </c:catAx>
      <c:valAx>
        <c:axId val="8449126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84489728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СССР</c:v>
                </c:pt>
              </c:strCache>
            </c:strRef>
          </c:tx>
          <c:invertIfNegative val="0"/>
          <c:cat>
            <c:strRef>
              <c:f>Лист1!$A$2:$A$3</c:f>
              <c:strCache>
                <c:ptCount val="2"/>
                <c:pt idx="0">
                  <c:v>Золотой значок</c:v>
                </c:pt>
                <c:pt idx="1">
                  <c:v>Серебряный значок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15.3</c:v>
                </c:pt>
                <c:pt idx="1">
                  <c:v>16.3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2015 год</c:v>
                </c:pt>
              </c:strCache>
            </c:strRef>
          </c:tx>
          <c:invertIfNegative val="0"/>
          <c:cat>
            <c:strRef>
              <c:f>Лист1!$A$2:$A$3</c:f>
              <c:strCache>
                <c:ptCount val="2"/>
                <c:pt idx="0">
                  <c:v>Золотой значок</c:v>
                </c:pt>
                <c:pt idx="1">
                  <c:v>Серебряный значок</c:v>
                </c:pt>
              </c:strCache>
            </c:strRef>
          </c:cat>
          <c:val>
            <c:numRef>
              <c:f>Лист1!$C$2:$C$3</c:f>
              <c:numCache>
                <c:formatCode>General</c:formatCode>
                <c:ptCount val="2"/>
                <c:pt idx="0">
                  <c:v>13.5</c:v>
                </c:pt>
                <c:pt idx="1">
                  <c:v>14.3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85975040"/>
        <c:axId val="85976576"/>
      </c:barChart>
      <c:catAx>
        <c:axId val="85975040"/>
        <c:scaling>
          <c:orientation val="minMax"/>
        </c:scaling>
        <c:delete val="0"/>
        <c:axPos val="b"/>
        <c:majorTickMark val="out"/>
        <c:minorTickMark val="none"/>
        <c:tickLblPos val="nextTo"/>
        <c:crossAx val="85976576"/>
        <c:crosses val="autoZero"/>
        <c:auto val="1"/>
        <c:lblAlgn val="ctr"/>
        <c:lblOffset val="100"/>
        <c:noMultiLvlLbl val="0"/>
      </c:catAx>
      <c:valAx>
        <c:axId val="8597657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85975040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СССР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Лист1!$A$2:$A$3</c:f>
              <c:strCache>
                <c:ptCount val="2"/>
                <c:pt idx="0">
                  <c:v>Золотой значок</c:v>
                </c:pt>
                <c:pt idx="1">
                  <c:v>Серебряный значок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9.1999999999999993</c:v>
                </c:pt>
                <c:pt idx="1">
                  <c:v>10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2015 год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Лист1!$A$2:$A$3</c:f>
              <c:strCache>
                <c:ptCount val="2"/>
                <c:pt idx="0">
                  <c:v>Золотой значок</c:v>
                </c:pt>
                <c:pt idx="1">
                  <c:v>Серебряный значок</c:v>
                </c:pt>
              </c:strCache>
            </c:strRef>
          </c:cat>
          <c:val>
            <c:numRef>
              <c:f>Лист1!$C$2:$C$3</c:f>
              <c:numCache>
                <c:formatCode>General</c:formatCode>
                <c:ptCount val="2"/>
                <c:pt idx="0">
                  <c:v>9.9</c:v>
                </c:pt>
                <c:pt idx="1">
                  <c:v>10.8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7964032"/>
        <c:axId val="97965568"/>
      </c:barChart>
      <c:catAx>
        <c:axId val="97964032"/>
        <c:scaling>
          <c:orientation val="minMax"/>
        </c:scaling>
        <c:delete val="0"/>
        <c:axPos val="b"/>
        <c:majorTickMark val="out"/>
        <c:minorTickMark val="none"/>
        <c:tickLblPos val="nextTo"/>
        <c:crossAx val="97965568"/>
        <c:crosses val="autoZero"/>
        <c:auto val="1"/>
        <c:lblAlgn val="ctr"/>
        <c:lblOffset val="100"/>
        <c:noMultiLvlLbl val="0"/>
      </c:catAx>
      <c:valAx>
        <c:axId val="9796556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97964032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СССР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Лист1!$A$2:$A$3</c:f>
              <c:strCache>
                <c:ptCount val="2"/>
                <c:pt idx="0">
                  <c:v>Золотой значок</c:v>
                </c:pt>
                <c:pt idx="1">
                  <c:v>Серебряный значок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380</c:v>
                </c:pt>
                <c:pt idx="1">
                  <c:v>340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2015 год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Лист1!$A$2:$A$3</c:f>
              <c:strCache>
                <c:ptCount val="2"/>
                <c:pt idx="0">
                  <c:v>Золотой значок</c:v>
                </c:pt>
                <c:pt idx="1">
                  <c:v>Серебряный значок</c:v>
                </c:pt>
              </c:strCache>
            </c:strRef>
          </c:cat>
          <c:val>
            <c:numRef>
              <c:f>Лист1!$C$2:$C$3</c:f>
              <c:numCache>
                <c:formatCode>General</c:formatCode>
                <c:ptCount val="2"/>
                <c:pt idx="0">
                  <c:v>330</c:v>
                </c:pt>
                <c:pt idx="1">
                  <c:v>290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7996160"/>
        <c:axId val="97997952"/>
      </c:barChart>
      <c:catAx>
        <c:axId val="97996160"/>
        <c:scaling>
          <c:orientation val="minMax"/>
        </c:scaling>
        <c:delete val="0"/>
        <c:axPos val="b"/>
        <c:majorTickMark val="out"/>
        <c:minorTickMark val="none"/>
        <c:tickLblPos val="nextTo"/>
        <c:crossAx val="97997952"/>
        <c:crosses val="autoZero"/>
        <c:auto val="1"/>
        <c:lblAlgn val="ctr"/>
        <c:lblOffset val="100"/>
        <c:noMultiLvlLbl val="0"/>
      </c:catAx>
      <c:valAx>
        <c:axId val="9799795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97996160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СССР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Лист1!$A$2:$A$3</c:f>
              <c:strCache>
                <c:ptCount val="1"/>
                <c:pt idx="0">
                  <c:v>Золотой значок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1.05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2014 год</c:v>
                </c:pt>
              </c:strCache>
            </c:strRef>
          </c:tx>
          <c:invertIfNegative val="0"/>
          <c:dLbls>
            <c:dLbl>
              <c:idx val="1"/>
              <c:layout>
                <c:manualLayout>
                  <c:x val="0.20524691358024691"/>
                  <c:y val="-0.305433186490455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solidFill>
                <a:schemeClr val="bg1"/>
              </a:solidFill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Лист1!$A$2:$A$3</c:f>
              <c:strCache>
                <c:ptCount val="1"/>
                <c:pt idx="0">
                  <c:v>Золотой значок</c:v>
                </c:pt>
              </c:strCache>
            </c:strRef>
          </c:cat>
          <c:val>
            <c:numRef>
              <c:f>Лист1!$C$2:$C$3</c:f>
              <c:numCache>
                <c:formatCode>General</c:formatCode>
                <c:ptCount val="2"/>
                <c:pt idx="0">
                  <c:v>0.5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84534784"/>
        <c:axId val="84536320"/>
      </c:barChart>
      <c:catAx>
        <c:axId val="84534784"/>
        <c:scaling>
          <c:orientation val="minMax"/>
        </c:scaling>
        <c:delete val="0"/>
        <c:axPos val="b"/>
        <c:majorTickMark val="out"/>
        <c:minorTickMark val="none"/>
        <c:tickLblPos val="nextTo"/>
        <c:crossAx val="84536320"/>
        <c:crosses val="autoZero"/>
        <c:auto val="1"/>
        <c:lblAlgn val="ctr"/>
        <c:lblOffset val="100"/>
        <c:noMultiLvlLbl val="0"/>
      </c:catAx>
      <c:valAx>
        <c:axId val="8453632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84534784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СССР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Лист1!$A$2:$A$3</c:f>
              <c:strCache>
                <c:ptCount val="2"/>
                <c:pt idx="0">
                  <c:v>Золотой значок</c:v>
                </c:pt>
                <c:pt idx="1">
                  <c:v>Серебряный значок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13</c:v>
                </c:pt>
                <c:pt idx="1">
                  <c:v>14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2015 год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Лист1!$A$2:$A$3</c:f>
              <c:strCache>
                <c:ptCount val="2"/>
                <c:pt idx="0">
                  <c:v>Золотой значок</c:v>
                </c:pt>
                <c:pt idx="1">
                  <c:v>Серебряный значок</c:v>
                </c:pt>
              </c:strCache>
            </c:strRef>
          </c:cat>
          <c:val>
            <c:numRef>
              <c:f>Лист1!$C$2:$C$3</c:f>
              <c:numCache>
                <c:formatCode>General</c:formatCode>
                <c:ptCount val="2"/>
                <c:pt idx="0">
                  <c:v>13</c:v>
                </c:pt>
                <c:pt idx="1">
                  <c:v>13.5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2614016"/>
        <c:axId val="97850496"/>
      </c:barChart>
      <c:catAx>
        <c:axId val="92614016"/>
        <c:scaling>
          <c:orientation val="minMax"/>
        </c:scaling>
        <c:delete val="0"/>
        <c:axPos val="b"/>
        <c:majorTickMark val="out"/>
        <c:minorTickMark val="none"/>
        <c:tickLblPos val="nextTo"/>
        <c:crossAx val="97850496"/>
        <c:crosses val="autoZero"/>
        <c:auto val="1"/>
        <c:lblAlgn val="ctr"/>
        <c:lblOffset val="100"/>
        <c:noMultiLvlLbl val="0"/>
      </c:catAx>
      <c:valAx>
        <c:axId val="9785049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92614016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0.64875</cdr:x>
      <cdr:y>0.52254</cdr:y>
    </cdr:from>
    <cdr:to>
      <cdr:x>0.78</cdr:x>
      <cdr:y>0.80562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5338953" y="2259633"/>
          <a:ext cx="1080103" cy="122413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Без </a:t>
          </a:r>
          <a:endParaRPr lang="ru-RU" sz="1800" dirty="0" smtClean="0">
            <a:latin typeface="Times New Roman" pitchFamily="18" charset="0"/>
            <a:cs typeface="Times New Roman" pitchFamily="18" charset="0"/>
          </a:endParaRPr>
        </a:p>
        <a:p xmlns:a="http://schemas.openxmlformats.org/drawingml/2006/main"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учета </a:t>
          </a:r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времени</a:t>
          </a:r>
          <a:endParaRPr lang="ru-RU" sz="1800" dirty="0">
            <a:latin typeface="Times New Roman" pitchFamily="18" charset="0"/>
            <a:cs typeface="Times New Roman" pitchFamily="18" charset="0"/>
          </a:endParaRP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0.15875</cdr:x>
      <cdr:y>0.08959</cdr:y>
    </cdr:from>
    <cdr:to>
      <cdr:x>0.22875</cdr:x>
      <cdr:y>0.17285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306488" y="387424"/>
          <a:ext cx="576064" cy="36004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800" dirty="0" smtClean="0"/>
            <a:t>15.30</a:t>
          </a:r>
          <a:endParaRPr lang="ru-RU" sz="1800" dirty="0"/>
        </a:p>
      </cdr:txBody>
    </cdr:sp>
  </cdr:relSizeAnchor>
  <cdr:relSizeAnchor xmlns:cdr="http://schemas.openxmlformats.org/drawingml/2006/chartDrawing">
    <cdr:from>
      <cdr:x>0.535</cdr:x>
      <cdr:y>0.05629</cdr:y>
    </cdr:from>
    <cdr:to>
      <cdr:x>0.64611</cdr:x>
      <cdr:y>0.13955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4402832" y="243408"/>
          <a:ext cx="914400" cy="36004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0.52625</cdr:x>
      <cdr:y>0.05629</cdr:y>
    </cdr:from>
    <cdr:to>
      <cdr:x>0.63736</cdr:x>
      <cdr:y>0.12289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4330824" y="243408"/>
          <a:ext cx="914400" cy="28803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800" dirty="0" smtClean="0"/>
            <a:t>16.30</a:t>
          </a:r>
          <a:endParaRPr lang="ru-RU" sz="1800" dirty="0"/>
        </a:p>
      </cdr:txBody>
    </cdr:sp>
  </cdr:relSizeAnchor>
  <cdr:relSizeAnchor xmlns:cdr="http://schemas.openxmlformats.org/drawingml/2006/chartDrawing">
    <cdr:from>
      <cdr:x>0.255</cdr:x>
      <cdr:y>0.17285</cdr:y>
    </cdr:from>
    <cdr:to>
      <cdr:x>0.36611</cdr:x>
      <cdr:y>0.25611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2098576" y="747464"/>
          <a:ext cx="914400" cy="36004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800" dirty="0" smtClean="0"/>
            <a:t>13.50</a:t>
          </a:r>
          <a:endParaRPr lang="ru-RU" sz="1800" dirty="0"/>
        </a:p>
      </cdr:txBody>
    </cdr:sp>
  </cdr:relSizeAnchor>
  <cdr:relSizeAnchor xmlns:cdr="http://schemas.openxmlformats.org/drawingml/2006/chartDrawing">
    <cdr:from>
      <cdr:x>0.64</cdr:x>
      <cdr:y>0.12289</cdr:y>
    </cdr:from>
    <cdr:to>
      <cdr:x>0.75111</cdr:x>
      <cdr:y>0.22281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5266928" y="531440"/>
          <a:ext cx="914400" cy="43204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800" dirty="0" smtClean="0"/>
            <a:t>14.30</a:t>
          </a:r>
          <a:endParaRPr lang="ru-RU" sz="1800" dirty="0"/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11.05.2015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11.05.2015</a:t>
            </a:fld>
            <a:endParaRPr lang="ru-RU" dirty="0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11.05.2015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11.05.2015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11.05.2015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11.05.2015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&#1043;&#1086;&#1090;&#1086;&#1074;_&#1082;_&#1090;&#1088;&#1091;&#1076;&#1091;_&#1080;_&#1086;&#1073;&#1086;&#1088;&#1086;&#1085;&#1077;_&#1057;&#1057;&#1057;&#1056;" TargetMode="External"/><Relationship Id="rId2" Type="http://schemas.openxmlformats.org/officeDocument/2006/relationships/hyperlink" Target="http://gto-normativy.ru/tablica-normativov-gto-2014/" TargetMode="Externa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1988840"/>
            <a:ext cx="8458200" cy="1470025"/>
          </a:xfrm>
        </p:spPr>
        <p:txBody>
          <a:bodyPr/>
          <a:lstStyle/>
          <a:p>
            <a:r>
              <a:rPr lang="ru-RU" b="1" dirty="0" smtClean="0"/>
              <a:t>Сравнение норм ГТО </a:t>
            </a:r>
            <a:br>
              <a:rPr lang="ru-RU" b="1" dirty="0" smtClean="0"/>
            </a:br>
            <a:r>
              <a:rPr lang="ru-RU" b="1" dirty="0" smtClean="0"/>
              <a:t>2014 </a:t>
            </a:r>
            <a:r>
              <a:rPr lang="ru-RU" b="1" dirty="0" smtClean="0"/>
              <a:t>года и СССР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329262"/>
          </a:xfrm>
          <a:ln>
            <a:solidFill>
              <a:schemeClr val="bg1"/>
            </a:solidFill>
          </a:ln>
        </p:spPr>
        <p:txBody>
          <a:bodyPr/>
          <a:lstStyle/>
          <a:p>
            <a:r>
              <a:rPr lang="ru-RU" sz="3600" dirty="0" smtClean="0">
                <a:solidFill>
                  <a:schemeClr val="tx1"/>
                </a:solidFill>
              </a:rPr>
              <a:t>Для</a:t>
            </a:r>
            <a:r>
              <a:rPr lang="ru-RU" dirty="0" smtClean="0"/>
              <a:t> </a:t>
            </a:r>
            <a:r>
              <a:rPr lang="ru-RU" sz="3600" dirty="0" smtClean="0">
                <a:solidFill>
                  <a:schemeClr val="tx1"/>
                </a:solidFill>
              </a:rPr>
              <a:t>школьников </a:t>
            </a:r>
          </a:p>
          <a:p>
            <a:r>
              <a:rPr lang="ru-RU" sz="3600" dirty="0" smtClean="0">
                <a:solidFill>
                  <a:schemeClr val="tx1"/>
                </a:solidFill>
              </a:rPr>
              <a:t>11-13 </a:t>
            </a:r>
            <a:r>
              <a:rPr lang="ru-RU" sz="3600" dirty="0" smtClean="0">
                <a:solidFill>
                  <a:schemeClr val="tx1"/>
                </a:solidFill>
              </a:rPr>
              <a:t>лет</a:t>
            </a: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619672" y="5517232"/>
            <a:ext cx="705678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Презентацию </a:t>
            </a:r>
            <a:r>
              <a:rPr lang="ru-RU" sz="1400" dirty="0"/>
              <a:t>выполнила Буркова  </a:t>
            </a:r>
            <a:r>
              <a:rPr lang="ru-RU" sz="1400" dirty="0" smtClean="0"/>
              <a:t>Анастасия, учащаяся </a:t>
            </a:r>
            <a:r>
              <a:rPr lang="ru-RU" sz="1400" dirty="0"/>
              <a:t>11»А» </a:t>
            </a:r>
            <a:r>
              <a:rPr lang="ru-RU" sz="1400" dirty="0" smtClean="0"/>
              <a:t> класса </a:t>
            </a:r>
            <a:endParaRPr lang="ru-RU" sz="1400" dirty="0"/>
          </a:p>
          <a:p>
            <a:r>
              <a:rPr lang="ru-RU" sz="1400" dirty="0"/>
              <a:t> </a:t>
            </a:r>
            <a:r>
              <a:rPr lang="ru-RU" sz="1400" dirty="0" smtClean="0"/>
              <a:t>ГБОУ школа № 23 </a:t>
            </a:r>
            <a:r>
              <a:rPr lang="ru-RU" sz="1400" dirty="0"/>
              <a:t>Невского района г. Санкт – </a:t>
            </a:r>
            <a:r>
              <a:rPr lang="ru-RU" sz="1400" dirty="0" smtClean="0"/>
              <a:t>Петербурга</a:t>
            </a:r>
          </a:p>
          <a:p>
            <a:r>
              <a:rPr lang="ru-RU" sz="1400" dirty="0" smtClean="0"/>
              <a:t>Руководитель: учитель физической культуры  Кулагина Светлана Рудольфовна</a:t>
            </a:r>
            <a:endParaRPr lang="ru-RU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245576" y="4103608"/>
            <a:ext cx="61206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hlinkClick r:id="rId2"/>
              </a:rPr>
              <a:t>http://gto-normativy.ru/tablica-normativov-gto-2014/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245576" y="5085184"/>
            <a:ext cx="51986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hlinkClick r:id="rId3"/>
              </a:rPr>
              <a:t>https://ru.wikipedia.org/wiki/</a:t>
            </a:r>
            <a:endParaRPr lang="ru-RU" dirty="0" smtClean="0">
              <a:hlinkClick r:id="rId3"/>
            </a:endParaRPr>
          </a:p>
          <a:p>
            <a:r>
              <a:rPr lang="ru-RU" dirty="0" smtClean="0">
                <a:hlinkClick r:id="rId3"/>
              </a:rPr>
              <a:t>Готов_к_труду_и_обороне_СССР</a:t>
            </a:r>
            <a:endParaRPr lang="ru-RU" dirty="0"/>
          </a:p>
        </p:txBody>
      </p:sp>
      <p:sp>
        <p:nvSpPr>
          <p:cNvPr id="2" name="TextBox 1"/>
          <p:cNvSpPr txBox="1"/>
          <p:nvPr/>
        </p:nvSpPr>
        <p:spPr>
          <a:xfrm>
            <a:off x="923744" y="836712"/>
            <a:ext cx="7372960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презентации использовались сравнительные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характеристики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нормативов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ГТО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1972г.1 ступень (12-13 лет) и 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нормативы ВФСК  «ГТО»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2014г.  3 ступень для школьников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11–12 лет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Согласно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постановлению  от 30.07.2014 № 676 «О мерах  по внедрению Всероссийского физкультурно-спортивного комплекса «Готов к труду и обороне» (ГТО) в Санкт-Петербурге». 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Комитет  по  физической  культуре  и  спорту  разработал методические рекомендации по  проведению  тестирования  по  испытаниям Всероссийского  физкультурно-спортивного  комплекса  «Готов  к  труду и  обороне»  (ГТО)  для  обучающихся  общеобразовательных  организаций Санкт-Петербурга от 27 ноября 2014 года № 343-р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548680"/>
            <a:ext cx="8229600" cy="720080"/>
          </a:xfrm>
        </p:spPr>
        <p:txBody>
          <a:bodyPr/>
          <a:lstStyle/>
          <a:p>
            <a:r>
              <a:rPr lang="ru-RU" dirty="0" smtClean="0"/>
              <a:t>Бег на 60 м(сек) для девочек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12553736"/>
              </p:ext>
            </p:extLst>
          </p:nvPr>
        </p:nvGraphicFramePr>
        <p:xfrm>
          <a:off x="539552" y="1412776"/>
          <a:ext cx="8291264" cy="48730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692696"/>
            <a:ext cx="8064896" cy="10668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Прыжок в длину с разбега (см) для девочек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32432915"/>
              </p:ext>
            </p:extLst>
          </p:nvPr>
        </p:nvGraphicFramePr>
        <p:xfrm>
          <a:off x="467544" y="1844824"/>
          <a:ext cx="8229600" cy="4324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620688"/>
            <a:ext cx="7272808" cy="1066800"/>
          </a:xfrm>
        </p:spPr>
        <p:txBody>
          <a:bodyPr/>
          <a:lstStyle/>
          <a:p>
            <a:r>
              <a:rPr lang="ru-RU" dirty="0" smtClean="0"/>
              <a:t>Плавание 50 м для девочек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09178677"/>
              </p:ext>
            </p:extLst>
          </p:nvPr>
        </p:nvGraphicFramePr>
        <p:xfrm>
          <a:off x="323528" y="1772816"/>
          <a:ext cx="8229600" cy="4324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692696"/>
            <a:ext cx="7560840" cy="10668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Бег на лыжах 2 км(мин, сек)для девочек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36985609"/>
              </p:ext>
            </p:extLst>
          </p:nvPr>
        </p:nvGraphicFramePr>
        <p:xfrm>
          <a:off x="467544" y="1772816"/>
          <a:ext cx="8229600" cy="4324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620688"/>
            <a:ext cx="8229600" cy="792088"/>
          </a:xfrm>
        </p:spPr>
        <p:txBody>
          <a:bodyPr/>
          <a:lstStyle/>
          <a:p>
            <a:r>
              <a:rPr lang="ru-RU" dirty="0" smtClean="0"/>
              <a:t>Бег на 60 м(сек) для мальчиков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52660685"/>
              </p:ext>
            </p:extLst>
          </p:nvPr>
        </p:nvGraphicFramePr>
        <p:xfrm>
          <a:off x="467544" y="1628800"/>
          <a:ext cx="8229600" cy="4324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692696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Прыжок в длину с разбега (см) для мальчиков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97655585"/>
              </p:ext>
            </p:extLst>
          </p:nvPr>
        </p:nvGraphicFramePr>
        <p:xfrm>
          <a:off x="467544" y="1916832"/>
          <a:ext cx="8229600" cy="4324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620688"/>
            <a:ext cx="7776864" cy="936104"/>
          </a:xfrm>
        </p:spPr>
        <p:txBody>
          <a:bodyPr/>
          <a:lstStyle/>
          <a:p>
            <a:r>
              <a:rPr lang="ru-RU" dirty="0" smtClean="0"/>
              <a:t>Плавание 50 м для мальчиков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86673849"/>
              </p:ext>
            </p:extLst>
          </p:nvPr>
        </p:nvGraphicFramePr>
        <p:xfrm>
          <a:off x="467544" y="1628800"/>
          <a:ext cx="8229600" cy="4324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476672"/>
            <a:ext cx="7056784" cy="10668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Бег на лыжах 2 км(мин, сек)</a:t>
            </a:r>
            <a:br>
              <a:rPr lang="ru-RU" dirty="0" smtClean="0"/>
            </a:br>
            <a:r>
              <a:rPr lang="ru-RU" dirty="0" smtClean="0"/>
              <a:t>для мальчиков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70952999"/>
              </p:ext>
            </p:extLst>
          </p:nvPr>
        </p:nvGraphicFramePr>
        <p:xfrm>
          <a:off x="395536" y="1628800"/>
          <a:ext cx="8229600" cy="4324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164</TotalTime>
  <Words>206</Words>
  <Application>Microsoft Office PowerPoint</Application>
  <PresentationFormat>Экран (4:3)</PresentationFormat>
  <Paragraphs>28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Городская</vt:lpstr>
      <vt:lpstr>Сравнение норм ГТО  2014 года и СССР</vt:lpstr>
      <vt:lpstr>Бег на 60 м(сек) для девочек</vt:lpstr>
      <vt:lpstr>Прыжок в длину с разбега (см) для девочек</vt:lpstr>
      <vt:lpstr>Плавание 50 м для девочек</vt:lpstr>
      <vt:lpstr>Бег на лыжах 2 км(мин, сек)для девочек</vt:lpstr>
      <vt:lpstr>Бег на 60 м(сек) для мальчиков</vt:lpstr>
      <vt:lpstr>Прыжок в длину с разбега (см) для мальчиков</vt:lpstr>
      <vt:lpstr>Плавание 50 м для мальчиков</vt:lpstr>
      <vt:lpstr>Бег на лыжах 2 км(мин, сек) для мальчиков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Сравнение норм ГТО  2014 года и СССР</dc:title>
  <dc:creator>Никита Бурков</dc:creator>
  <cp:lastModifiedBy>Кулагина</cp:lastModifiedBy>
  <cp:revision>22</cp:revision>
  <dcterms:created xsi:type="dcterms:W3CDTF">2015-04-15T14:14:47Z</dcterms:created>
  <dcterms:modified xsi:type="dcterms:W3CDTF">2015-05-11T20:44:54Z</dcterms:modified>
</cp:coreProperties>
</file>