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7" r:id="rId3"/>
    <p:sldId id="258" r:id="rId4"/>
    <p:sldId id="259" r:id="rId5"/>
    <p:sldId id="260" r:id="rId6"/>
    <p:sldId id="261" r:id="rId7"/>
    <p:sldId id="262" r:id="rId8"/>
    <p:sldId id="263" r:id="rId9"/>
    <p:sldId id="265" r:id="rId10"/>
    <p:sldId id="266"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32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EED6E8-3A77-4098-AEF9-BA40C6A9E8FF}" type="datetimeFigureOut">
              <a:rPr lang="ru-RU" smtClean="0"/>
              <a:pPr/>
              <a:t>12.05.2015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A013BC-B599-4E4A-B302-BBEEC6258BC3}" type="slidenum">
              <a:rPr lang="ru-RU" smtClean="0"/>
              <a:pPr/>
              <a:t>‹#›</a:t>
            </a:fld>
            <a:endParaRPr lang="ru-RU"/>
          </a:p>
        </p:txBody>
      </p:sp>
    </p:spTree>
    <p:extLst>
      <p:ext uri="{BB962C8B-B14F-4D97-AF65-F5344CB8AC3E}">
        <p14:creationId xmlns:p14="http://schemas.microsoft.com/office/powerpoint/2010/main" xmlns="" val="3475423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5A013BC-B599-4E4A-B302-BBEEC6258BC3}" type="slidenum">
              <a:rPr lang="ru-RU" smtClean="0"/>
              <a:pPr/>
              <a:t>10</a:t>
            </a:fld>
            <a:endParaRPr lang="ru-RU"/>
          </a:p>
        </p:txBody>
      </p:sp>
    </p:spTree>
    <p:extLst>
      <p:ext uri="{BB962C8B-B14F-4D97-AF65-F5344CB8AC3E}">
        <p14:creationId xmlns:p14="http://schemas.microsoft.com/office/powerpoint/2010/main" xmlns="" val="40097078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FF3134A8-06D7-401F-A6F9-FE8BF870A1E1}" type="datetimeFigureOut">
              <a:rPr lang="ru-RU" smtClean="0"/>
              <a:pPr/>
              <a:t>12.05.2015</a:t>
            </a:fld>
            <a:endParaRPr lang="ru-RU"/>
          </a:p>
        </p:txBody>
      </p:sp>
      <p:sp>
        <p:nvSpPr>
          <p:cNvPr id="16" name="Номер слайда 15"/>
          <p:cNvSpPr>
            <a:spLocks noGrp="1"/>
          </p:cNvSpPr>
          <p:nvPr>
            <p:ph type="sldNum" sz="quarter" idx="11"/>
          </p:nvPr>
        </p:nvSpPr>
        <p:spPr/>
        <p:txBody>
          <a:bodyPr/>
          <a:lstStyle/>
          <a:p>
            <a:fld id="{8561EF10-4F10-42D1-B6F4-8EBB67AC6760}"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F3134A8-06D7-401F-A6F9-FE8BF870A1E1}" type="datetimeFigureOut">
              <a:rPr lang="ru-RU" smtClean="0"/>
              <a:pPr/>
              <a:t>12.05.2015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561EF10-4F10-42D1-B6F4-8EBB67AC676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F3134A8-06D7-401F-A6F9-FE8BF870A1E1}" type="datetimeFigureOut">
              <a:rPr lang="ru-RU" smtClean="0"/>
              <a:pPr/>
              <a:t>12.05.2015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561EF10-4F10-42D1-B6F4-8EBB67AC676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FF3134A8-06D7-401F-A6F9-FE8BF870A1E1}" type="datetimeFigureOut">
              <a:rPr lang="ru-RU" smtClean="0"/>
              <a:pPr/>
              <a:t>12.05.2015</a:t>
            </a:fld>
            <a:endParaRPr lang="ru-RU"/>
          </a:p>
        </p:txBody>
      </p:sp>
      <p:sp>
        <p:nvSpPr>
          <p:cNvPr id="15" name="Номер слайда 14"/>
          <p:cNvSpPr>
            <a:spLocks noGrp="1"/>
          </p:cNvSpPr>
          <p:nvPr>
            <p:ph type="sldNum" sz="quarter" idx="15"/>
          </p:nvPr>
        </p:nvSpPr>
        <p:spPr/>
        <p:txBody>
          <a:bodyPr/>
          <a:lstStyle>
            <a:lvl1pPr algn="ctr">
              <a:defRPr/>
            </a:lvl1pPr>
          </a:lstStyle>
          <a:p>
            <a:fld id="{8561EF10-4F10-42D1-B6F4-8EBB67AC6760}"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FF3134A8-06D7-401F-A6F9-FE8BF870A1E1}" type="datetimeFigureOut">
              <a:rPr lang="ru-RU" smtClean="0"/>
              <a:pPr/>
              <a:t>12.05.2015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561EF10-4F10-42D1-B6F4-8EBB67AC6760}"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FF3134A8-06D7-401F-A6F9-FE8BF870A1E1}" type="datetimeFigureOut">
              <a:rPr lang="ru-RU" smtClean="0"/>
              <a:pPr/>
              <a:t>12.05.2015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561EF10-4F10-42D1-B6F4-8EBB67AC6760}"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8561EF10-4F10-42D1-B6F4-8EBB67AC6760}"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FF3134A8-06D7-401F-A6F9-FE8BF870A1E1}" type="datetimeFigureOut">
              <a:rPr lang="ru-RU" smtClean="0"/>
              <a:pPr/>
              <a:t>12.05.2015</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FF3134A8-06D7-401F-A6F9-FE8BF870A1E1}" type="datetimeFigureOut">
              <a:rPr lang="ru-RU" smtClean="0"/>
              <a:pPr/>
              <a:t>12.05.2015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561EF10-4F10-42D1-B6F4-8EBB67AC6760}"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F3134A8-06D7-401F-A6F9-FE8BF870A1E1}" type="datetimeFigureOut">
              <a:rPr lang="ru-RU" smtClean="0"/>
              <a:pPr/>
              <a:t>12.05.2015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561EF10-4F10-42D1-B6F4-8EBB67AC676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FF3134A8-06D7-401F-A6F9-FE8BF870A1E1}" type="datetimeFigureOut">
              <a:rPr lang="ru-RU" smtClean="0"/>
              <a:pPr/>
              <a:t>12.05.2015</a:t>
            </a:fld>
            <a:endParaRPr lang="ru-RU"/>
          </a:p>
        </p:txBody>
      </p:sp>
      <p:sp>
        <p:nvSpPr>
          <p:cNvPr id="9" name="Номер слайда 8"/>
          <p:cNvSpPr>
            <a:spLocks noGrp="1"/>
          </p:cNvSpPr>
          <p:nvPr>
            <p:ph type="sldNum" sz="quarter" idx="15"/>
          </p:nvPr>
        </p:nvSpPr>
        <p:spPr/>
        <p:txBody>
          <a:bodyPr/>
          <a:lstStyle/>
          <a:p>
            <a:fld id="{8561EF10-4F10-42D1-B6F4-8EBB67AC6760}"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FF3134A8-06D7-401F-A6F9-FE8BF870A1E1}" type="datetimeFigureOut">
              <a:rPr lang="ru-RU" smtClean="0"/>
              <a:pPr/>
              <a:t>12.05.2015</a:t>
            </a:fld>
            <a:endParaRPr lang="ru-RU"/>
          </a:p>
        </p:txBody>
      </p:sp>
      <p:sp>
        <p:nvSpPr>
          <p:cNvPr id="9" name="Номер слайда 8"/>
          <p:cNvSpPr>
            <a:spLocks noGrp="1"/>
          </p:cNvSpPr>
          <p:nvPr>
            <p:ph type="sldNum" sz="quarter" idx="11"/>
          </p:nvPr>
        </p:nvSpPr>
        <p:spPr/>
        <p:txBody>
          <a:bodyPr/>
          <a:lstStyle/>
          <a:p>
            <a:fld id="{8561EF10-4F10-42D1-B6F4-8EBB67AC6760}"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FF3134A8-06D7-401F-A6F9-FE8BF870A1E1}" type="datetimeFigureOut">
              <a:rPr lang="ru-RU" smtClean="0"/>
              <a:pPr/>
              <a:t>12.05.2015</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8561EF10-4F10-42D1-B6F4-8EBB67AC6760}"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467544" y="404664"/>
            <a:ext cx="8208912" cy="1200329"/>
          </a:xfrm>
          <a:prstGeom prst="rect">
            <a:avLst/>
          </a:prstGeom>
        </p:spPr>
        <p:txBody>
          <a:bodyPr wrap="square">
            <a:spAutoFit/>
          </a:bodyPr>
          <a:lstStyle/>
          <a:p>
            <a:pPr algn="ctr"/>
            <a:r>
              <a:rPr lang="ru-RU" sz="1600" spc="-100" dirty="0" smtClean="0">
                <a:ln w="3200">
                  <a:solidFill>
                    <a:srgbClr val="FEFAC9">
                      <a:shade val="75000"/>
                      <a:alpha val="25000"/>
                    </a:srgbClr>
                  </a:solidFill>
                  <a:prstDash val="solid"/>
                  <a:round/>
                </a:ln>
                <a:solidFill>
                  <a:srgbClr val="FFFF00"/>
                </a:solidFill>
                <a:effectLst>
                  <a:innerShdw blurRad="50800" dist="25400" dir="13500000">
                    <a:srgbClr val="000000">
                      <a:alpha val="70000"/>
                    </a:srgbClr>
                  </a:innerShdw>
                </a:effectLst>
                <a:latin typeface="Times New Roman" pitchFamily="18" charset="0"/>
                <a:ea typeface="+mj-ea"/>
                <a:cs typeface="Times New Roman" pitchFamily="18" charset="0"/>
              </a:rPr>
              <a:t>    </a:t>
            </a:r>
            <a:r>
              <a:rPr lang="ru-RU" spc="-100" dirty="0" smtClean="0">
                <a:ln w="3200">
                  <a:solidFill>
                    <a:srgbClr val="FEFAC9">
                      <a:shade val="75000"/>
                      <a:alpha val="25000"/>
                    </a:srgbClr>
                  </a:solidFill>
                  <a:prstDash val="solid"/>
                  <a:round/>
                </a:ln>
                <a:solidFill>
                  <a:srgbClr val="FFFF00"/>
                </a:solidFill>
                <a:effectLst>
                  <a:innerShdw blurRad="50800" dist="25400" dir="13500000">
                    <a:srgbClr val="000000">
                      <a:alpha val="70000"/>
                    </a:srgbClr>
                  </a:innerShdw>
                </a:effectLst>
                <a:latin typeface="Times New Roman" pitchFamily="18" charset="0"/>
                <a:ea typeface="+mj-ea"/>
                <a:cs typeface="Times New Roman" pitchFamily="18" charset="0"/>
              </a:rPr>
              <a:t>Государственное </a:t>
            </a:r>
            <a:r>
              <a:rPr lang="ru-RU" spc="-100" dirty="0">
                <a:ln w="3200">
                  <a:solidFill>
                    <a:srgbClr val="FEFAC9">
                      <a:shade val="75000"/>
                      <a:alpha val="25000"/>
                    </a:srgbClr>
                  </a:solidFill>
                  <a:prstDash val="solid"/>
                  <a:round/>
                </a:ln>
                <a:solidFill>
                  <a:srgbClr val="FFFF00"/>
                </a:solidFill>
                <a:effectLst>
                  <a:innerShdw blurRad="50800" dist="25400" dir="13500000">
                    <a:srgbClr val="000000">
                      <a:alpha val="70000"/>
                    </a:srgbClr>
                  </a:innerShdw>
                </a:effectLst>
                <a:latin typeface="Times New Roman" pitchFamily="18" charset="0"/>
                <a:ea typeface="+mj-ea"/>
                <a:cs typeface="Times New Roman" pitchFamily="18" charset="0"/>
              </a:rPr>
              <a:t>бюджетное общеобразовательное   учреждение Самарской области </a:t>
            </a:r>
            <a:br>
              <a:rPr lang="ru-RU" spc="-100" dirty="0">
                <a:ln w="3200">
                  <a:solidFill>
                    <a:srgbClr val="FEFAC9">
                      <a:shade val="75000"/>
                      <a:alpha val="25000"/>
                    </a:srgbClr>
                  </a:solidFill>
                  <a:prstDash val="solid"/>
                  <a:round/>
                </a:ln>
                <a:solidFill>
                  <a:srgbClr val="FFFF00"/>
                </a:solidFill>
                <a:effectLst>
                  <a:innerShdw blurRad="50800" dist="25400" dir="13500000">
                    <a:srgbClr val="000000">
                      <a:alpha val="70000"/>
                    </a:srgbClr>
                  </a:innerShdw>
                </a:effectLst>
                <a:latin typeface="Times New Roman" pitchFamily="18" charset="0"/>
                <a:ea typeface="+mj-ea"/>
                <a:cs typeface="Times New Roman" pitchFamily="18" charset="0"/>
              </a:rPr>
            </a:br>
            <a:r>
              <a:rPr lang="ru-RU" spc="-100" dirty="0">
                <a:ln w="3200">
                  <a:solidFill>
                    <a:srgbClr val="FEFAC9">
                      <a:shade val="75000"/>
                      <a:alpha val="25000"/>
                    </a:srgbClr>
                  </a:solidFill>
                  <a:prstDash val="solid"/>
                  <a:round/>
                </a:ln>
                <a:solidFill>
                  <a:srgbClr val="FFFF00"/>
                </a:solidFill>
                <a:effectLst>
                  <a:innerShdw blurRad="50800" dist="25400" dir="13500000">
                    <a:srgbClr val="000000">
                      <a:alpha val="70000"/>
                    </a:srgbClr>
                  </a:innerShdw>
                </a:effectLst>
                <a:latin typeface="Times New Roman" pitchFamily="18" charset="0"/>
                <a:ea typeface="+mj-ea"/>
                <a:cs typeface="Times New Roman" pitchFamily="18" charset="0"/>
              </a:rPr>
              <a:t> средняя общеобразовательная школа №1 «Образовательный центр» </a:t>
            </a:r>
            <a:r>
              <a:rPr lang="ru-RU" spc="-100" dirty="0" err="1">
                <a:ln w="3200">
                  <a:solidFill>
                    <a:srgbClr val="FEFAC9">
                      <a:shade val="75000"/>
                      <a:alpha val="25000"/>
                    </a:srgbClr>
                  </a:solidFill>
                  <a:prstDash val="solid"/>
                  <a:round/>
                </a:ln>
                <a:solidFill>
                  <a:srgbClr val="FFFF00"/>
                </a:solidFill>
                <a:effectLst>
                  <a:innerShdw blurRad="50800" dist="25400" dir="13500000">
                    <a:srgbClr val="000000">
                      <a:alpha val="70000"/>
                    </a:srgbClr>
                  </a:innerShdw>
                </a:effectLst>
                <a:latin typeface="Times New Roman" pitchFamily="18" charset="0"/>
                <a:ea typeface="+mj-ea"/>
                <a:cs typeface="Times New Roman" pitchFamily="18" charset="0"/>
              </a:rPr>
              <a:t>п.г.т</a:t>
            </a:r>
            <a:r>
              <a:rPr lang="ru-RU" spc="-100" dirty="0">
                <a:ln w="3200">
                  <a:solidFill>
                    <a:srgbClr val="FEFAC9">
                      <a:shade val="75000"/>
                      <a:alpha val="25000"/>
                    </a:srgbClr>
                  </a:solidFill>
                  <a:prstDash val="solid"/>
                  <a:round/>
                </a:ln>
                <a:solidFill>
                  <a:srgbClr val="FFFF00"/>
                </a:solidFill>
                <a:effectLst>
                  <a:innerShdw blurRad="50800" dist="25400" dir="13500000">
                    <a:srgbClr val="000000">
                      <a:alpha val="70000"/>
                    </a:srgbClr>
                  </a:innerShdw>
                </a:effectLst>
                <a:latin typeface="Times New Roman" pitchFamily="18" charset="0"/>
                <a:ea typeface="+mj-ea"/>
                <a:cs typeface="Times New Roman" pitchFamily="18" charset="0"/>
              </a:rPr>
              <a:t>. </a:t>
            </a:r>
            <a:r>
              <a:rPr lang="ru-RU" spc="-100" dirty="0" err="1">
                <a:ln w="3200">
                  <a:solidFill>
                    <a:srgbClr val="FEFAC9">
                      <a:shade val="75000"/>
                      <a:alpha val="25000"/>
                    </a:srgbClr>
                  </a:solidFill>
                  <a:prstDash val="solid"/>
                  <a:round/>
                </a:ln>
                <a:solidFill>
                  <a:srgbClr val="FFFF00"/>
                </a:solidFill>
                <a:effectLst>
                  <a:innerShdw blurRad="50800" dist="25400" dir="13500000">
                    <a:srgbClr val="000000">
                      <a:alpha val="70000"/>
                    </a:srgbClr>
                  </a:innerShdw>
                </a:effectLst>
                <a:latin typeface="Times New Roman" pitchFamily="18" charset="0"/>
                <a:ea typeface="+mj-ea"/>
                <a:cs typeface="Times New Roman" pitchFamily="18" charset="0"/>
              </a:rPr>
              <a:t>Стройкерамика</a:t>
            </a:r>
            <a:r>
              <a:rPr lang="ru-RU" spc="-100" dirty="0">
                <a:ln w="3200">
                  <a:solidFill>
                    <a:srgbClr val="FEFAC9">
                      <a:shade val="75000"/>
                      <a:alpha val="25000"/>
                    </a:srgbClr>
                  </a:solidFill>
                  <a:prstDash val="solid"/>
                  <a:round/>
                </a:ln>
                <a:solidFill>
                  <a:srgbClr val="FFFF00"/>
                </a:solidFill>
                <a:effectLst>
                  <a:innerShdw blurRad="50800" dist="25400" dir="13500000">
                    <a:srgbClr val="000000">
                      <a:alpha val="70000"/>
                    </a:srgbClr>
                  </a:innerShdw>
                </a:effectLst>
                <a:latin typeface="Times New Roman" pitchFamily="18" charset="0"/>
                <a:ea typeface="+mj-ea"/>
                <a:cs typeface="Times New Roman" pitchFamily="18" charset="0"/>
              </a:rPr>
              <a:t>   муниципального района Волжский Самарской </a:t>
            </a:r>
            <a:r>
              <a:rPr lang="ru-RU" spc="-100" dirty="0" smtClean="0">
                <a:ln w="3200">
                  <a:solidFill>
                    <a:srgbClr val="FEFAC9">
                      <a:shade val="75000"/>
                      <a:alpha val="25000"/>
                    </a:srgbClr>
                  </a:solidFill>
                  <a:prstDash val="solid"/>
                  <a:round/>
                </a:ln>
                <a:solidFill>
                  <a:srgbClr val="FFFF00"/>
                </a:solidFill>
                <a:effectLst>
                  <a:innerShdw blurRad="50800" dist="25400" dir="13500000">
                    <a:srgbClr val="000000">
                      <a:alpha val="70000"/>
                    </a:srgbClr>
                  </a:innerShdw>
                </a:effectLst>
                <a:latin typeface="Times New Roman" pitchFamily="18" charset="0"/>
                <a:ea typeface="+mj-ea"/>
                <a:cs typeface="Times New Roman" pitchFamily="18" charset="0"/>
              </a:rPr>
              <a:t>области</a:t>
            </a:r>
          </a:p>
          <a:p>
            <a:pPr algn="ctr"/>
            <a:r>
              <a:rPr lang="ru-RU" spc="-100" dirty="0" smtClean="0">
                <a:ln w="3200">
                  <a:solidFill>
                    <a:srgbClr val="FEFAC9">
                      <a:shade val="75000"/>
                      <a:alpha val="25000"/>
                    </a:srgbClr>
                  </a:solidFill>
                  <a:prstDash val="solid"/>
                  <a:round/>
                </a:ln>
                <a:solidFill>
                  <a:srgbClr val="FFFF00"/>
                </a:solidFill>
                <a:effectLst>
                  <a:innerShdw blurRad="50800" dist="25400" dir="13500000">
                    <a:srgbClr val="000000">
                      <a:alpha val="70000"/>
                    </a:srgbClr>
                  </a:innerShdw>
                </a:effectLst>
                <a:latin typeface="Times New Roman" pitchFamily="18" charset="0"/>
                <a:ea typeface="+mj-ea"/>
                <a:cs typeface="Times New Roman" pitchFamily="18" charset="0"/>
              </a:rPr>
              <a:t>структурное  подразделение  «Детский сад «Солнышко»</a:t>
            </a:r>
            <a:endParaRPr lang="ru-RU" dirty="0">
              <a:solidFill>
                <a:srgbClr val="FFFF00"/>
              </a:solidFill>
            </a:endParaRPr>
          </a:p>
        </p:txBody>
      </p:sp>
      <p:sp>
        <p:nvSpPr>
          <p:cNvPr id="3" name="Прямоугольник 2"/>
          <p:cNvSpPr/>
          <p:nvPr/>
        </p:nvSpPr>
        <p:spPr>
          <a:xfrm>
            <a:off x="467544" y="1859340"/>
            <a:ext cx="8352928" cy="2985433"/>
          </a:xfrm>
          <a:prstGeom prst="rect">
            <a:avLst/>
          </a:prstGeom>
        </p:spPr>
        <p:txBody>
          <a:bodyPr wrap="square">
            <a:spAutoFit/>
          </a:bodyPr>
          <a:lstStyle/>
          <a:p>
            <a:endParaRPr lang="ru-RU" sz="3600" dirty="0">
              <a:solidFill>
                <a:srgbClr val="FFFF00"/>
              </a:solidFill>
              <a:latin typeface="Arial" pitchFamily="34" charset="0"/>
              <a:cs typeface="Arial" pitchFamily="34" charset="0"/>
            </a:endParaRPr>
          </a:p>
          <a:p>
            <a:r>
              <a:rPr lang="ru-RU" sz="3600" dirty="0" smtClean="0">
                <a:solidFill>
                  <a:srgbClr val="FFFF00"/>
                </a:solidFill>
                <a:latin typeface="Arial" pitchFamily="34" charset="0"/>
                <a:cs typeface="Arial" pitchFamily="34" charset="0"/>
              </a:rPr>
              <a:t>          ЭТИХ ДНЕЙ</a:t>
            </a:r>
          </a:p>
          <a:p>
            <a:r>
              <a:rPr lang="ru-RU" sz="3600" dirty="0" smtClean="0">
                <a:solidFill>
                  <a:srgbClr val="FFFF00"/>
                </a:solidFill>
                <a:latin typeface="Arial" pitchFamily="34" charset="0"/>
                <a:cs typeface="Arial" pitchFamily="34" charset="0"/>
              </a:rPr>
              <a:t>НЕ СМОЛКНЕТ СЛАВА!</a:t>
            </a:r>
            <a:endParaRPr lang="ru-RU" sz="3600" dirty="0">
              <a:solidFill>
                <a:srgbClr val="FFFF00"/>
              </a:solidFill>
              <a:latin typeface="Arial" pitchFamily="34" charset="0"/>
              <a:cs typeface="Arial" pitchFamily="34" charset="0"/>
            </a:endParaRPr>
          </a:p>
          <a:p>
            <a:r>
              <a:rPr lang="ru-RU" dirty="0"/>
              <a:t> </a:t>
            </a:r>
            <a:r>
              <a:rPr lang="ru-RU" dirty="0" smtClean="0"/>
              <a:t>     </a:t>
            </a:r>
            <a:r>
              <a:rPr lang="ru-RU" sz="2000" dirty="0" smtClean="0">
                <a:solidFill>
                  <a:srgbClr val="FFFF00"/>
                </a:solidFill>
                <a:latin typeface="Times New Roman" pitchFamily="18" charset="0"/>
                <a:cs typeface="Times New Roman" pitchFamily="18" charset="0"/>
              </a:rPr>
              <a:t> Лапина Наталья Владимировна</a:t>
            </a:r>
          </a:p>
          <a:p>
            <a:r>
              <a:rPr lang="ru-RU" sz="2000" dirty="0" smtClean="0">
                <a:solidFill>
                  <a:srgbClr val="FFFF00"/>
                </a:solidFill>
                <a:latin typeface="Times New Roman" pitchFamily="18" charset="0"/>
                <a:cs typeface="Times New Roman" pitchFamily="18" charset="0"/>
              </a:rPr>
              <a:t>воспитатель первой квалификационной </a:t>
            </a:r>
          </a:p>
          <a:p>
            <a:r>
              <a:rPr lang="ru-RU" sz="2000" dirty="0" smtClean="0">
                <a:solidFill>
                  <a:srgbClr val="FFFF00"/>
                </a:solidFill>
                <a:latin typeface="Times New Roman" pitchFamily="18" charset="0"/>
                <a:cs typeface="Times New Roman" pitchFamily="18" charset="0"/>
              </a:rPr>
              <a:t>                              категории</a:t>
            </a:r>
          </a:p>
          <a:p>
            <a:endParaRPr lang="ru-RU" sz="2000"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2099896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544" y="188640"/>
            <a:ext cx="8229600" cy="1224136"/>
          </a:xfrm>
        </p:spPr>
        <p:txBody>
          <a:bodyPr>
            <a:normAutofit/>
          </a:bodyPr>
          <a:lstStyle/>
          <a:p>
            <a:pPr marL="0" indent="0" algn="just">
              <a:buNone/>
            </a:pPr>
            <a:r>
              <a:rPr lang="ru-RU" sz="2000" dirty="0" smtClean="0">
                <a:latin typeface="Arial" pitchFamily="34" charset="0"/>
                <a:cs typeface="Arial" pitchFamily="34" charset="0"/>
              </a:rPr>
              <a:t>Советский Союз встречал Победу праздничным салютом, который в память о ней гремит каждый год </a:t>
            </a:r>
            <a:r>
              <a:rPr lang="ru-RU" sz="2000" b="1" dirty="0" smtClean="0">
                <a:solidFill>
                  <a:srgbClr val="FF0000"/>
                </a:solidFill>
                <a:latin typeface="Arial" pitchFamily="34" charset="0"/>
                <a:cs typeface="Arial" pitchFamily="34" charset="0"/>
              </a:rPr>
              <a:t>9 мая</a:t>
            </a:r>
            <a:r>
              <a:rPr lang="ru-RU" sz="2000" dirty="0" smtClean="0">
                <a:solidFill>
                  <a:srgbClr val="FF0000"/>
                </a:solidFill>
                <a:latin typeface="Arial" pitchFamily="34" charset="0"/>
                <a:cs typeface="Arial" pitchFamily="34" charset="0"/>
              </a:rPr>
              <a:t> </a:t>
            </a:r>
            <a:r>
              <a:rPr lang="ru-RU" sz="2000" dirty="0" smtClean="0">
                <a:latin typeface="Arial" pitchFamily="34" charset="0"/>
                <a:cs typeface="Arial" pitchFamily="34" charset="0"/>
              </a:rPr>
              <a:t>в День </a:t>
            </a:r>
            <a:r>
              <a:rPr lang="ru-RU" sz="2000" b="1" dirty="0" smtClean="0">
                <a:solidFill>
                  <a:srgbClr val="FF0000"/>
                </a:solidFill>
                <a:latin typeface="Arial" pitchFamily="34" charset="0"/>
                <a:cs typeface="Arial" pitchFamily="34" charset="0"/>
              </a:rPr>
              <a:t>ВЕЛИКОЙ ПОБЕДЫ</a:t>
            </a:r>
            <a:r>
              <a:rPr lang="ru-RU" sz="2000" dirty="0" smtClean="0">
                <a:latin typeface="Arial" pitchFamily="34" charset="0"/>
                <a:cs typeface="Arial" pitchFamily="34" charset="0"/>
              </a:rPr>
              <a:t>. </a:t>
            </a:r>
            <a:endParaRPr lang="ru-RU" sz="2000" b="1" dirty="0">
              <a:latin typeface="Arial" pitchFamily="34" charset="0"/>
              <a:cs typeface="Arial" pitchFamily="34" charset="0"/>
            </a:endParaRPr>
          </a:p>
        </p:txBody>
      </p:sp>
      <p:pic>
        <p:nvPicPr>
          <p:cNvPr id="4100" name="Picture 4"/>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611560" y="1484784"/>
            <a:ext cx="3731323" cy="2736304"/>
          </a:xfrm>
          <a:prstGeom prst="rect">
            <a:avLst/>
          </a:prstGeom>
          <a:noFill/>
          <a:ln w="38100">
            <a:solidFill>
              <a:schemeClr val="tx1">
                <a:lumMod val="65000"/>
                <a:lumOff val="35000"/>
              </a:schemeClr>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4" name="Picture 2" descr="&amp;Dcy;&amp;ocy;&amp;kcy;&amp;ucy;&amp;mcy;&amp;iecy;&amp;ncy;&amp;tcy;&amp;acy;&amp;lcy;&amp;softcy;&amp;ncy;&amp;ycy;&amp;jcy; &amp;fcy;&amp;icy;&amp;lcy;&amp;softcy;&amp;mcy; &amp;Pcy;&amp;acy;&amp;rcy;&amp;acy;&amp;dcy; &amp;pcy;&amp;ocy;&amp;bcy;&amp;iecy;&amp;dcy;&amp;ycy; 1945 &amp;gcy;&amp;ocy;&amp;dcy;&amp;acy; / Parad_color_20…"/>
          <p:cNvPicPr>
            <a:picLocks noChangeAspect="1" noChangeArrowheads="1"/>
          </p:cNvPicPr>
          <p:nvPr/>
        </p:nvPicPr>
        <p:blipFill>
          <a:blip r:embed="rId4" cstate="email"/>
          <a:srcRect/>
          <a:stretch>
            <a:fillRect/>
          </a:stretch>
        </p:blipFill>
        <p:spPr bwMode="auto">
          <a:xfrm>
            <a:off x="4788024" y="3356992"/>
            <a:ext cx="3744416" cy="2736304"/>
          </a:xfrm>
          <a:prstGeom prst="rect">
            <a:avLst/>
          </a:prstGeom>
          <a:noFill/>
          <a:ln w="38100">
            <a:solidFill>
              <a:schemeClr val="tx1">
                <a:lumMod val="65000"/>
                <a:lumOff val="35000"/>
              </a:schemeClr>
            </a:solidFill>
          </a:ln>
        </p:spPr>
      </p:pic>
    </p:spTree>
    <p:extLst>
      <p:ext uri="{BB962C8B-B14F-4D97-AF65-F5344CB8AC3E}">
        <p14:creationId xmlns:p14="http://schemas.microsoft.com/office/powerpoint/2010/main" xmlns="" val="1574130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wipe(down)">
                                      <p:cBhvr>
                                        <p:cTn id="7"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188640"/>
            <a:ext cx="4762872" cy="5907360"/>
          </a:xfrm>
        </p:spPr>
        <p:txBody>
          <a:bodyPr>
            <a:normAutofit/>
          </a:bodyPr>
          <a:lstStyle/>
          <a:p>
            <a:pPr marL="0" indent="0" algn="just">
              <a:buNone/>
            </a:pPr>
            <a:r>
              <a:rPr lang="ru-RU" sz="2000" b="1" dirty="0" smtClean="0">
                <a:latin typeface="Arial" pitchFamily="34" charset="0"/>
                <a:cs typeface="Arial" pitchFamily="34" charset="0"/>
              </a:rPr>
              <a:t>                     9 мая</a:t>
            </a:r>
          </a:p>
          <a:p>
            <a:pPr marL="0" indent="0">
              <a:buNone/>
            </a:pPr>
            <a:r>
              <a:rPr lang="ru-RU" sz="2000" dirty="0" smtClean="0">
                <a:latin typeface="Arial" pitchFamily="34" charset="0"/>
                <a:cs typeface="Arial" pitchFamily="34" charset="0"/>
              </a:rPr>
              <a:t>Бьется пламя, как знамя святое.</a:t>
            </a:r>
          </a:p>
          <a:p>
            <a:pPr marL="0" indent="0">
              <a:buNone/>
            </a:pPr>
            <a:r>
              <a:rPr lang="ru-RU" sz="2000" dirty="0" smtClean="0">
                <a:latin typeface="Arial" pitchFamily="34" charset="0"/>
                <a:cs typeface="Arial" pitchFamily="34" charset="0"/>
              </a:rPr>
              <a:t>Бьется память о грозных годах</a:t>
            </a:r>
          </a:p>
          <a:p>
            <a:pPr marL="0" indent="0">
              <a:buNone/>
            </a:pPr>
            <a:r>
              <a:rPr lang="ru-RU" sz="2000" dirty="0" smtClean="0">
                <a:latin typeface="Arial" pitchFamily="34" charset="0"/>
                <a:cs typeface="Arial" pitchFamily="34" charset="0"/>
              </a:rPr>
              <a:t>Над священным солдатским покоем</a:t>
            </a:r>
          </a:p>
          <a:p>
            <a:pPr marL="0" indent="0">
              <a:buNone/>
            </a:pPr>
            <a:r>
              <a:rPr lang="ru-RU" sz="2000" dirty="0" smtClean="0">
                <a:latin typeface="Arial" pitchFamily="34" charset="0"/>
                <a:cs typeface="Arial" pitchFamily="34" charset="0"/>
              </a:rPr>
              <a:t>В обагрённых войною ветрах.</a:t>
            </a:r>
          </a:p>
          <a:p>
            <a:pPr marL="0" indent="0">
              <a:buNone/>
            </a:pPr>
            <a:r>
              <a:rPr lang="ru-RU" sz="2000" dirty="0" smtClean="0">
                <a:latin typeface="Arial" pitchFamily="34" charset="0"/>
                <a:cs typeface="Arial" pitchFamily="34" charset="0"/>
              </a:rPr>
              <a:t>Замирает в печали минута,</a:t>
            </a:r>
          </a:p>
          <a:p>
            <a:pPr marL="0" indent="0">
              <a:buNone/>
            </a:pPr>
            <a:r>
              <a:rPr lang="ru-RU" sz="2000" dirty="0" smtClean="0">
                <a:latin typeface="Arial" pitchFamily="34" charset="0"/>
                <a:cs typeface="Arial" pitchFamily="34" charset="0"/>
              </a:rPr>
              <a:t>Лишь трепещет живая душа.</a:t>
            </a:r>
          </a:p>
          <a:p>
            <a:pPr marL="0" indent="0">
              <a:buNone/>
            </a:pPr>
            <a:r>
              <a:rPr lang="ru-RU" sz="2000" dirty="0" smtClean="0">
                <a:latin typeface="Arial" pitchFamily="34" charset="0"/>
                <a:cs typeface="Arial" pitchFamily="34" charset="0"/>
              </a:rPr>
              <a:t>И гремят над тобою салюты,</a:t>
            </a:r>
          </a:p>
          <a:p>
            <a:pPr marL="0" indent="0">
              <a:buNone/>
            </a:pPr>
            <a:r>
              <a:rPr lang="ru-RU" sz="2000" dirty="0" smtClean="0">
                <a:latin typeface="Arial" pitchFamily="34" charset="0"/>
                <a:cs typeface="Arial" pitchFamily="34" charset="0"/>
              </a:rPr>
              <a:t>Всё мирское в тебе </a:t>
            </a:r>
            <a:r>
              <a:rPr lang="ru-RU" sz="2000" dirty="0" err="1" smtClean="0">
                <a:latin typeface="Arial" pitchFamily="34" charset="0"/>
                <a:cs typeface="Arial" pitchFamily="34" charset="0"/>
              </a:rPr>
              <a:t>заглуша</a:t>
            </a:r>
            <a:r>
              <a:rPr lang="ru-RU" sz="2000" dirty="0" smtClean="0">
                <a:latin typeface="Arial" pitchFamily="34" charset="0"/>
                <a:cs typeface="Arial" pitchFamily="34" charset="0"/>
              </a:rPr>
              <a:t>.</a:t>
            </a:r>
          </a:p>
          <a:p>
            <a:pPr marL="0" indent="0">
              <a:buNone/>
            </a:pPr>
            <a:r>
              <a:rPr lang="ru-RU" sz="2000" dirty="0" smtClean="0">
                <a:latin typeface="Arial" pitchFamily="34" charset="0"/>
                <a:cs typeface="Arial" pitchFamily="34" charset="0"/>
              </a:rPr>
              <a:t>И слезу никуда не упрячешь,</a:t>
            </a:r>
          </a:p>
          <a:p>
            <a:pPr marL="0" indent="0">
              <a:buNone/>
            </a:pPr>
            <a:r>
              <a:rPr lang="ru-RU" sz="2000" dirty="0" smtClean="0">
                <a:latin typeface="Arial" pitchFamily="34" charset="0"/>
                <a:cs typeface="Arial" pitchFamily="34" charset="0"/>
              </a:rPr>
              <a:t>Если камни по павшим скорбят.</a:t>
            </a:r>
          </a:p>
          <a:p>
            <a:pPr marL="0" indent="0">
              <a:buNone/>
            </a:pPr>
            <a:r>
              <a:rPr lang="ru-RU" sz="2000" dirty="0" smtClean="0">
                <a:latin typeface="Arial" pitchFamily="34" charset="0"/>
                <a:cs typeface="Arial" pitchFamily="34" charset="0"/>
              </a:rPr>
              <a:t>Потрясённый, стоишь ты и плачешь,</a:t>
            </a:r>
          </a:p>
          <a:p>
            <a:pPr marL="0" indent="0">
              <a:buNone/>
            </a:pPr>
            <a:r>
              <a:rPr lang="ru-RU" sz="2000" dirty="0" smtClean="0">
                <a:latin typeface="Arial" pitchFamily="34" charset="0"/>
                <a:cs typeface="Arial" pitchFamily="34" charset="0"/>
              </a:rPr>
              <a:t>Плачешь сердцем, что выжил, солдат.</a:t>
            </a:r>
          </a:p>
          <a:p>
            <a:pPr marL="0" indent="0" algn="r">
              <a:buNone/>
            </a:pPr>
            <a:r>
              <a:rPr lang="ru-RU" sz="2000" dirty="0">
                <a:latin typeface="Arial" pitchFamily="34" charset="0"/>
                <a:cs typeface="Arial" pitchFamily="34" charset="0"/>
              </a:rPr>
              <a:t> </a:t>
            </a:r>
            <a:r>
              <a:rPr lang="ru-RU" sz="2000" dirty="0" err="1" smtClean="0">
                <a:latin typeface="Arial" pitchFamily="34" charset="0"/>
                <a:cs typeface="Arial" pitchFamily="34" charset="0"/>
              </a:rPr>
              <a:t>А.Кривцов</a:t>
            </a:r>
            <a:endParaRPr lang="ru-RU" sz="2000" dirty="0" smtClean="0">
              <a:latin typeface="Arial" pitchFamily="34" charset="0"/>
              <a:cs typeface="Arial" pitchFamily="34" charset="0"/>
            </a:endParaRPr>
          </a:p>
          <a:p>
            <a:pPr marL="0" indent="0">
              <a:buNone/>
            </a:pPr>
            <a:endParaRPr lang="ru-RU" sz="2000" dirty="0">
              <a:latin typeface="Arial" pitchFamily="34" charset="0"/>
              <a:cs typeface="Arial" pitchFamily="34" charset="0"/>
            </a:endParaRPr>
          </a:p>
          <a:p>
            <a:pPr marL="0" indent="0">
              <a:buNone/>
            </a:pPr>
            <a:endParaRPr lang="ru-RU" sz="2000" dirty="0" smtClean="0">
              <a:latin typeface="Arial" pitchFamily="34" charset="0"/>
              <a:cs typeface="Arial" pitchFamily="34" charset="0"/>
            </a:endParaRPr>
          </a:p>
          <a:p>
            <a:pPr marL="0" indent="0">
              <a:buNone/>
            </a:pPr>
            <a:endParaRPr lang="ru-RU" sz="2000" dirty="0">
              <a:latin typeface="Arial" pitchFamily="34" charset="0"/>
              <a:cs typeface="Arial" pitchFamily="34" charset="0"/>
            </a:endParaRPr>
          </a:p>
          <a:p>
            <a:pPr marL="0" indent="0">
              <a:buNone/>
            </a:pPr>
            <a:endParaRPr lang="ru-RU" sz="2000" dirty="0" smtClean="0">
              <a:latin typeface="Arial" pitchFamily="34" charset="0"/>
              <a:cs typeface="Arial" pitchFamily="34" charset="0"/>
            </a:endParaRPr>
          </a:p>
          <a:p>
            <a:pPr marL="0" indent="0">
              <a:buNone/>
            </a:pPr>
            <a:endParaRPr lang="ru-RU" sz="2000" dirty="0">
              <a:latin typeface="Arial" pitchFamily="34" charset="0"/>
              <a:cs typeface="Arial" pitchFamily="34" charset="0"/>
            </a:endParaRPr>
          </a:p>
          <a:p>
            <a:pPr marL="0" indent="0">
              <a:buNone/>
            </a:pPr>
            <a:endParaRPr lang="ru-RU" sz="2000" dirty="0">
              <a:latin typeface="Arial" pitchFamily="34" charset="0"/>
              <a:cs typeface="Arial" pitchFamily="34" charset="0"/>
            </a:endParaRPr>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4427984" y="692696"/>
            <a:ext cx="4593679" cy="39814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85437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500"/>
                                  </p:stCondLst>
                                  <p:childTnLst>
                                    <p:set>
                                      <p:cBhvr>
                                        <p:cTn id="6" dur="1" fill="hold">
                                          <p:stCondLst>
                                            <p:cond delay="0"/>
                                          </p:stCondLst>
                                        </p:cTn>
                                        <p:tgtEl>
                                          <p:spTgt spid="6146"/>
                                        </p:tgtEl>
                                        <p:attrNameLst>
                                          <p:attrName>style.visibility</p:attrName>
                                        </p:attrNameLst>
                                      </p:cBhvr>
                                      <p:to>
                                        <p:strVal val="visible"/>
                                      </p:to>
                                    </p:set>
                                    <p:animEffect transition="in" filter="wipe(down)">
                                      <p:cBhvr>
                                        <p:cTn id="7" dur="1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835696" y="188640"/>
            <a:ext cx="7128792" cy="2302982"/>
          </a:xfrm>
        </p:spPr>
        <p:txBody>
          <a:bodyPr>
            <a:normAutofit/>
          </a:bodyPr>
          <a:lstStyle/>
          <a:p>
            <a:pPr marL="0" indent="0">
              <a:buNone/>
            </a:pPr>
            <a:r>
              <a:rPr lang="ru-RU" sz="2000" dirty="0" smtClean="0">
                <a:latin typeface="Arial" pitchFamily="34" charset="0"/>
                <a:cs typeface="Arial" pitchFamily="34" charset="0"/>
              </a:rPr>
              <a:t>22 июня 1941 года Гитлер напал на СССР без объявления войны.  Фашисты хотели захватить нашу страну,  а  боль-</a:t>
            </a:r>
            <a:r>
              <a:rPr lang="ru-RU" sz="2000" dirty="0" err="1" smtClean="0">
                <a:latin typeface="Arial" pitchFamily="34" charset="0"/>
                <a:cs typeface="Arial" pitchFamily="34" charset="0"/>
              </a:rPr>
              <a:t>шую</a:t>
            </a:r>
            <a:r>
              <a:rPr lang="ru-RU" sz="2000" dirty="0" smtClean="0">
                <a:latin typeface="Arial" pitchFamily="34" charset="0"/>
                <a:cs typeface="Arial" pitchFamily="34" charset="0"/>
              </a:rPr>
              <a:t> часть жителей уничтожить.  Нападение Германии на СССР явилось для советского руководства </a:t>
            </a:r>
            <a:r>
              <a:rPr lang="ru-RU" sz="2000" dirty="0" err="1" smtClean="0">
                <a:latin typeface="Arial" pitchFamily="34" charset="0"/>
                <a:cs typeface="Arial" pitchFamily="34" charset="0"/>
              </a:rPr>
              <a:t>неожиданнос-тью</a:t>
            </a:r>
            <a:r>
              <a:rPr lang="ru-RU" sz="2000" dirty="0" smtClean="0">
                <a:latin typeface="Arial" pitchFamily="34" charset="0"/>
                <a:cs typeface="Arial" pitchFamily="34" charset="0"/>
              </a:rPr>
              <a:t>.  В  первый же  день войны советское правительство обратилось к  народу  со словами:  «Враг  будет  разбит! Победа будет за нами!»</a:t>
            </a:r>
            <a:endParaRPr lang="ru-RU" sz="2000" dirty="0">
              <a:latin typeface="Arial" pitchFamily="34" charset="0"/>
              <a:cs typeface="Arial" pitchFamily="34" charset="0"/>
            </a:endParaRPr>
          </a:p>
        </p:txBody>
      </p:sp>
      <p:sp>
        <p:nvSpPr>
          <p:cNvPr id="4"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2052" name="Picture 4"/>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07504" y="260648"/>
            <a:ext cx="1691680" cy="2491622"/>
          </a:xfrm>
          <a:prstGeom prst="rect">
            <a:avLst/>
          </a:prstGeom>
          <a:noFill/>
          <a:ln w="38100">
            <a:solidFill>
              <a:schemeClr val="accent2">
                <a:lumMod val="50000"/>
              </a:schemeClr>
            </a:solidFill>
          </a:ln>
          <a:extLst>
            <a:ext uri="{909E8E84-426E-40DD-AFC4-6F175D3DCCD1}">
              <a14:hiddenFill xmlns:a14="http://schemas.microsoft.com/office/drawing/2010/main" xmlns="">
                <a:solidFill>
                  <a:srgbClr val="FFFFFF"/>
                </a:solidFill>
              </a14:hiddenFill>
            </a:ext>
          </a:extLst>
        </p:spPr>
      </p:pic>
      <p:pic>
        <p:nvPicPr>
          <p:cNvPr id="13314" name="Picture 2" descr="&amp;Ecy;&amp;vcy;&amp;rcy;&amp;icy;&amp;kcy;&amp;acy;"/>
          <p:cNvPicPr>
            <a:picLocks noChangeAspect="1" noChangeArrowheads="1"/>
          </p:cNvPicPr>
          <p:nvPr/>
        </p:nvPicPr>
        <p:blipFill>
          <a:blip r:embed="rId3" cstate="email"/>
          <a:srcRect/>
          <a:stretch>
            <a:fillRect/>
          </a:stretch>
        </p:blipFill>
        <p:spPr bwMode="auto">
          <a:xfrm>
            <a:off x="2411760" y="2708920"/>
            <a:ext cx="5748892" cy="3924000"/>
          </a:xfrm>
          <a:prstGeom prst="rect">
            <a:avLst/>
          </a:prstGeom>
          <a:noFill/>
          <a:ln w="38100">
            <a:solidFill>
              <a:schemeClr val="tx1">
                <a:lumMod val="65000"/>
                <a:lumOff val="35000"/>
              </a:schemeClr>
            </a:solidFill>
          </a:ln>
        </p:spPr>
      </p:pic>
    </p:spTree>
    <p:extLst>
      <p:ext uri="{BB962C8B-B14F-4D97-AF65-F5344CB8AC3E}">
        <p14:creationId xmlns:p14="http://schemas.microsoft.com/office/powerpoint/2010/main" xmlns="" val="40586285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260648"/>
            <a:ext cx="8229600" cy="1872208"/>
          </a:xfrm>
        </p:spPr>
        <p:txBody>
          <a:bodyPr>
            <a:normAutofit lnSpcReduction="10000"/>
          </a:bodyPr>
          <a:lstStyle/>
          <a:p>
            <a:pPr marL="0" indent="0" algn="just">
              <a:buNone/>
            </a:pPr>
            <a:r>
              <a:rPr lang="ru-RU" sz="2000" dirty="0" smtClean="0">
                <a:latin typeface="Arial" pitchFamily="34" charset="0"/>
                <a:cs typeface="Arial" pitchFamily="34" charset="0"/>
              </a:rPr>
              <a:t>Первыми удар немцев приняли на себя пограничники. Внезапное нападение фашистов не застало врасплох советских воинов: пограничники Брестской крепости оказали ожесточённое сопротивление фашистам. Почти все защитники крепости погибли, и те из них, кто мог ещё держать винтовку в руках, отстреливались до последнего.</a:t>
            </a:r>
            <a:endParaRPr lang="ru-RU" sz="2000" dirty="0">
              <a:latin typeface="Arial" pitchFamily="34" charset="0"/>
              <a:cs typeface="Arial" pitchFamily="34" charset="0"/>
            </a:endParaRPr>
          </a:p>
        </p:txBody>
      </p:sp>
      <p:pic>
        <p:nvPicPr>
          <p:cNvPr id="3074" name="Рисунок 1" descr="Описание: http://sphotos-b.ak.fbcdn.net/hphotos-ak-frc1/p480x480/302389_524094697650926_1565853636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475656" y="2132856"/>
            <a:ext cx="6336704" cy="3795623"/>
          </a:xfrm>
          <a:prstGeom prst="rect">
            <a:avLst/>
          </a:prstGeom>
          <a:noFill/>
          <a:ln w="38100">
            <a:solidFill>
              <a:schemeClr val="tx1">
                <a:lumMod val="65000"/>
                <a:lumOff val="35000"/>
              </a:schemeClr>
            </a:solidFill>
            <a:miter lim="800000"/>
            <a:headEnd/>
            <a:tailEnd/>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84409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down)">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979712" y="260648"/>
            <a:ext cx="6984776" cy="2592288"/>
          </a:xfrm>
        </p:spPr>
        <p:txBody>
          <a:bodyPr>
            <a:normAutofit/>
          </a:bodyPr>
          <a:lstStyle/>
          <a:p>
            <a:pPr marL="0" indent="0" algn="just">
              <a:buNone/>
            </a:pPr>
            <a:r>
              <a:rPr lang="ru-RU" sz="2000" dirty="0" smtClean="0">
                <a:latin typeface="Arial" pitchFamily="34" charset="0"/>
                <a:cs typeface="Arial" pitchFamily="34" charset="0"/>
              </a:rPr>
              <a:t>Несмотря на упорное сопротивление советских солдат фашисты подступили  к  Москве. Гитлер планировал провести парад на Красной площади, а затем уничтожить столицу. 30 сентября 1941 года началось сражение. Парад на Красной площади  в 1941 г. </a:t>
            </a:r>
            <a:r>
              <a:rPr lang="ru-RU" sz="2000" dirty="0">
                <a:latin typeface="Arial" pitchFamily="34" charset="0"/>
                <a:cs typeface="Arial" pitchFamily="34" charset="0"/>
              </a:rPr>
              <a:t>с</a:t>
            </a:r>
            <a:r>
              <a:rPr lang="ru-RU" sz="2000" dirty="0" smtClean="0">
                <a:latin typeface="Arial" pitchFamily="34" charset="0"/>
                <a:cs typeface="Arial" pitchFamily="34" charset="0"/>
              </a:rPr>
              <a:t>остоялся, но это был парад Красной армии. С парада бойцы отправлялись на фронт. Поражение под Москвой стало первым крупным поражением Германии в войне.</a:t>
            </a:r>
            <a:endParaRPr lang="ru-RU" sz="2000" dirty="0">
              <a:latin typeface="Arial" pitchFamily="34" charset="0"/>
              <a:cs typeface="Arial" pitchFamily="34" charset="0"/>
            </a:endParaRPr>
          </a:p>
        </p:txBody>
      </p:sp>
      <p:pic>
        <p:nvPicPr>
          <p:cNvPr id="4099" name="Picture 3" descr="1314098211_big_759633b82c074f4e2660ad3a610ca83c130466166232"/>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2411760" y="2852936"/>
            <a:ext cx="5161838" cy="3636000"/>
          </a:xfrm>
          <a:prstGeom prst="rect">
            <a:avLst/>
          </a:prstGeom>
          <a:noFill/>
          <a:ln w="38100">
            <a:solidFill>
              <a:schemeClr val="tx1">
                <a:lumMod val="65000"/>
                <a:lumOff val="35000"/>
              </a:schemeClr>
            </a:solidFill>
            <a:miter lim="800000"/>
            <a:headEnd/>
            <a:tailEnd/>
          </a:ln>
          <a:extLst>
            <a:ext uri="{909E8E84-426E-40DD-AFC4-6F175D3DCCD1}">
              <a14:hiddenFill xmlns:a14="http://schemas.microsoft.com/office/drawing/2010/main" xmlns="">
                <a:solidFill>
                  <a:srgbClr val="FFFFFF"/>
                </a:solidFill>
              </a14:hiddenFill>
            </a:ext>
          </a:extLst>
        </p:spPr>
      </p:pic>
      <p:pic>
        <p:nvPicPr>
          <p:cNvPr id="7" name="Picture 2" descr="&amp;Zcy;&amp;Acy; &amp;Ncy;&amp;Acy;&amp;SHcy;&amp;Ucy; &amp;Pcy;&amp;Ocy;&amp;Bcy;&amp;IEcy;&amp;Dcy;&amp;Ucy;! &amp;Pcy;&amp;lcy;&amp;acy;&amp;kcy;&amp;acy;&amp;tcy;&amp;ycy; &amp;Vcy;&amp;iecy;&amp;lcy;&amp;icy;&amp;kcy;&amp;ocy;&amp;jcy; &amp;Ocy;&amp;tcy;&amp;iecy;&amp;chcy;&amp;iecy;&amp;scy;&amp;tcy;&amp;vcy;&amp;iecy;&amp;ncy;&amp;ncy;&amp;ocy;&amp;jcy; &amp;vcy;&amp;ocy;&amp;jcy;&amp;ncy;&amp;ycy; | NewsInPhoto.ru &amp;Ncy;&amp;ocy;&amp;vcy;&amp;ocy;&amp;scy;&amp;tcy;&amp;icy; &amp;icy; &amp;rcy;&amp;iecy;&amp;pcy;&amp;ocy;&amp;rcy;&amp;tcy;&amp;acy;&amp;zhcy;&amp;icy; &amp;vcy; &amp;fcy;&amp;ocy;&amp;tcy;&amp;ocy;&amp;gcy;&amp;rcy;&amp;acy;&amp;fcy;&amp;icy;&amp;yacy;&amp;khcy; (17)"/>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107504" y="0"/>
            <a:ext cx="1724025" cy="2447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09521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wipe(down)">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528" y="476672"/>
            <a:ext cx="8373616" cy="1800200"/>
          </a:xfrm>
        </p:spPr>
        <p:txBody>
          <a:bodyPr>
            <a:normAutofit lnSpcReduction="10000"/>
          </a:bodyPr>
          <a:lstStyle/>
          <a:p>
            <a:pPr marL="0" indent="0" algn="just">
              <a:buNone/>
            </a:pPr>
            <a:r>
              <a:rPr lang="ru-RU" sz="2000" dirty="0" smtClean="0">
                <a:latin typeface="Arial" pitchFamily="34" charset="0"/>
                <a:cs typeface="Arial" pitchFamily="34" charset="0"/>
              </a:rPr>
              <a:t>В сентябре 1941 года фашистам удалось окружить Ленинград. Вражеская авиация уничтожила почти все продуктовые склады города. Начался голод. Город был заблокирован со всех сторон. Окончательно город удалось освободить только в январе 1944года. Ленинград выстоял, несмотря ни на что, не сдался. Весь мир увидел, что дух нашего народа сокрушить невозможно!</a:t>
            </a:r>
            <a:endParaRPr lang="ru-RU" sz="2000" dirty="0">
              <a:latin typeface="Arial" pitchFamily="34" charset="0"/>
              <a:cs typeface="Arial" pitchFamily="34" charset="0"/>
            </a:endParaRPr>
          </a:p>
        </p:txBody>
      </p:sp>
      <p:pic>
        <p:nvPicPr>
          <p:cNvPr id="10242" name="Picture 2" descr="&amp;Scy;&amp;tcy;&amp;icy;&amp;khcy;&amp;icy; &amp;ocy; &amp;lcy;&amp;iecy;&amp;ncy;&amp;icy;&amp;ncy;&amp;gcy;&amp;rcy;&amp;acy;&amp;dcy;&amp;scy;&amp;kcy;&amp;ocy;&amp;jcy; &amp;bcy;&amp;lcy;&amp;ocy;&amp;kcy;&amp;acy;&amp;dcy;&amp;iecy;"/>
          <p:cNvPicPr>
            <a:picLocks noChangeAspect="1" noChangeArrowheads="1"/>
          </p:cNvPicPr>
          <p:nvPr/>
        </p:nvPicPr>
        <p:blipFill>
          <a:blip r:embed="rId2" cstate="email"/>
          <a:srcRect/>
          <a:stretch>
            <a:fillRect/>
          </a:stretch>
        </p:blipFill>
        <p:spPr bwMode="auto">
          <a:xfrm>
            <a:off x="1979712" y="2348880"/>
            <a:ext cx="5184576" cy="4068000"/>
          </a:xfrm>
          <a:prstGeom prst="rect">
            <a:avLst/>
          </a:prstGeom>
          <a:noFill/>
          <a:ln w="38100">
            <a:solidFill>
              <a:schemeClr val="tx1">
                <a:lumMod val="65000"/>
                <a:lumOff val="35000"/>
              </a:schemeClr>
            </a:solidFill>
          </a:ln>
        </p:spPr>
      </p:pic>
    </p:spTree>
    <p:extLst>
      <p:ext uri="{BB962C8B-B14F-4D97-AF65-F5344CB8AC3E}">
        <p14:creationId xmlns:p14="http://schemas.microsoft.com/office/powerpoint/2010/main" xmlns="" val="21684535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404664"/>
            <a:ext cx="8229600" cy="2304256"/>
          </a:xfrm>
        </p:spPr>
        <p:txBody>
          <a:bodyPr>
            <a:normAutofit/>
          </a:bodyPr>
          <a:lstStyle/>
          <a:p>
            <a:pPr marL="0" indent="0" algn="just">
              <a:buNone/>
            </a:pPr>
            <a:r>
              <a:rPr lang="ru-RU" sz="2000" dirty="0" smtClean="0">
                <a:latin typeface="Arial" pitchFamily="34" charset="0"/>
                <a:cs typeface="Arial" pitchFamily="34" charset="0"/>
              </a:rPr>
              <a:t>Велик был вклад партизан в борьбе с захватчиками. Именно партизаны передавали в действующую армию информацию о передвижениях врага. Они взрывали немецкие склады боеприпасов, бронетехнику. Особенно важной была «рельсовая война». Партизаны взрывали рельсы, чтобы помешать фашистам перебрасывать свои войска и орудия на фронт.</a:t>
            </a:r>
            <a:endParaRPr lang="ru-RU" sz="2000" dirty="0">
              <a:latin typeface="Arial" pitchFamily="34" charset="0"/>
              <a:cs typeface="Arial" pitchFamily="34" charset="0"/>
            </a:endParaRPr>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763688" y="2492896"/>
            <a:ext cx="5584825" cy="3960000"/>
          </a:xfrm>
          <a:prstGeom prst="rect">
            <a:avLst/>
          </a:prstGeom>
          <a:noFill/>
          <a:ln w="38100">
            <a:solidFill>
              <a:schemeClr val="tx1">
                <a:lumMod val="65000"/>
                <a:lumOff val="35000"/>
              </a:schemeClr>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25498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down)">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41176" y="476672"/>
            <a:ext cx="8373616" cy="1584176"/>
          </a:xfrm>
        </p:spPr>
        <p:txBody>
          <a:bodyPr>
            <a:normAutofit/>
          </a:bodyPr>
          <a:lstStyle/>
          <a:p>
            <a:pPr marL="0" indent="0" algn="just">
              <a:buNone/>
            </a:pPr>
            <a:r>
              <a:rPr lang="ru-RU" sz="2000" dirty="0" smtClean="0">
                <a:latin typeface="Arial" pitchFamily="34" charset="0"/>
                <a:cs typeface="Arial" pitchFamily="34" charset="0"/>
              </a:rPr>
              <a:t>Мужчины уходили на фронт. На заводах и фабриках работали женщины, старики, дети. Они трудились с утра до вечера, падали от усталости, но не сдавались. Они понимали, что от их усердия зависит судьба Родины.</a:t>
            </a:r>
            <a:endParaRPr lang="ru-RU" sz="2000" dirty="0">
              <a:latin typeface="Arial" pitchFamily="34" charset="0"/>
              <a:cs typeface="Arial" pitchFamily="34" charset="0"/>
            </a:endParaRPr>
          </a:p>
        </p:txBody>
      </p:sp>
      <p:pic>
        <p:nvPicPr>
          <p:cNvPr id="7172" name="Picture 4"/>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79512" y="2276872"/>
            <a:ext cx="4233682" cy="2992297"/>
          </a:xfrm>
          <a:prstGeom prst="rect">
            <a:avLst/>
          </a:prstGeom>
          <a:noFill/>
          <a:ln w="38100">
            <a:solidFill>
              <a:schemeClr val="tx1">
                <a:lumMod val="65000"/>
                <a:lumOff val="35000"/>
              </a:schemeClr>
            </a:solidFill>
          </a:ln>
          <a:extLst>
            <a:ext uri="{909E8E84-426E-40DD-AFC4-6F175D3DCCD1}">
              <a14:hiddenFill xmlns:a14="http://schemas.microsoft.com/office/drawing/2010/main" xmlns="">
                <a:solidFill>
                  <a:srgbClr val="FFFFFF"/>
                </a:solidFill>
              </a14:hiddenFill>
            </a:ext>
          </a:extLst>
        </p:spPr>
      </p:pic>
      <p:pic>
        <p:nvPicPr>
          <p:cNvPr id="5122" name="Picture 2"/>
          <p:cNvPicPr>
            <a:picLocks noChangeAspect="1" noChangeArrowheads="1"/>
          </p:cNvPicPr>
          <p:nvPr/>
        </p:nvPicPr>
        <p:blipFill rotWithShape="1">
          <a:blip r:embed="rId3" cstate="email">
            <a:extLst>
              <a:ext uri="{28A0092B-C50C-407E-A947-70E740481C1C}">
                <a14:useLocalDpi xmlns:a14="http://schemas.microsoft.com/office/drawing/2010/main" xmlns="" val="0"/>
              </a:ext>
            </a:extLst>
          </a:blip>
          <a:srcRect/>
          <a:stretch/>
        </p:blipFill>
        <p:spPr bwMode="auto">
          <a:xfrm>
            <a:off x="4572000" y="3140968"/>
            <a:ext cx="4249737" cy="2992297"/>
          </a:xfrm>
          <a:prstGeom prst="rect">
            <a:avLst/>
          </a:prstGeom>
          <a:noFill/>
          <a:ln w="38100">
            <a:solidFill>
              <a:schemeClr val="tx1">
                <a:lumMod val="65000"/>
                <a:lumOff val="35000"/>
              </a:schemeClr>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36534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wipe(down)">
                                      <p:cBhvr>
                                        <p:cTn id="7" dur="500"/>
                                        <p:tgtEl>
                                          <p:spTgt spid="7172"/>
                                        </p:tgtEl>
                                      </p:cBhvr>
                                    </p:animEffect>
                                  </p:childTnLst>
                                </p:cTn>
                              </p:par>
                              <p:par>
                                <p:cTn id="8" presetID="22" presetClass="entr" presetSubtype="4" fill="hold" nodeType="withEffect">
                                  <p:stCondLst>
                                    <p:cond delay="0"/>
                                  </p:stCondLst>
                                  <p:childTnLst>
                                    <p:set>
                                      <p:cBhvr>
                                        <p:cTn id="9" dur="1" fill="hold">
                                          <p:stCondLst>
                                            <p:cond delay="0"/>
                                          </p:stCondLst>
                                        </p:cTn>
                                        <p:tgtEl>
                                          <p:spTgt spid="5122"/>
                                        </p:tgtEl>
                                        <p:attrNameLst>
                                          <p:attrName>style.visibility</p:attrName>
                                        </p:attrNameLst>
                                      </p:cBhvr>
                                      <p:to>
                                        <p:strVal val="visible"/>
                                      </p:to>
                                    </p:set>
                                    <p:animEffect transition="in" filter="wipe(down)">
                                      <p:cBhvr>
                                        <p:cTn id="10"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979711" y="302716"/>
            <a:ext cx="6982743" cy="2550220"/>
          </a:xfrm>
        </p:spPr>
        <p:txBody>
          <a:bodyPr>
            <a:noAutofit/>
          </a:bodyPr>
          <a:lstStyle/>
          <a:p>
            <a:pPr marL="0" indent="0" algn="just">
              <a:buNone/>
            </a:pPr>
            <a:r>
              <a:rPr lang="ru-RU" sz="2000" dirty="0" smtClean="0">
                <a:latin typeface="Arial" pitchFamily="34" charset="0"/>
                <a:cs typeface="Arial" pitchFamily="34" charset="0"/>
              </a:rPr>
              <a:t>После битвы за Москву фашисты обрушили сокрушительный удар на Сталинград (ныне Волгоград). Проигрыш сулил большие беды нашей стране. Советские солдаты сражались за каждую улицу, каждый дом, каждый этаж, за каждый камушек родной земли. Ценой невероятных усилий Сталинград удалось отстоять, и 19 ноября 1942 года наши войска перешли в наступление.</a:t>
            </a:r>
            <a:endParaRPr lang="ru-RU" sz="2000" dirty="0">
              <a:latin typeface="Arial" pitchFamily="34" charset="0"/>
              <a:cs typeface="Arial" pitchFamily="34" charset="0"/>
            </a:endParaRPr>
          </a:p>
        </p:txBody>
      </p:sp>
      <p:pic>
        <p:nvPicPr>
          <p:cNvPr id="6" name="Picture 2" descr="&amp;Zcy;&amp;Acy; &amp;Ncy;&amp;Acy;&amp;SHcy;&amp;Ucy; &amp;Pcy;&amp;Ocy;&amp;Bcy;&amp;IEcy;&amp;Dcy;&amp;Ucy;! &amp;Pcy;&amp;lcy;&amp;acy;&amp;kcy;&amp;acy;&amp;tcy;&amp;ycy; &amp;Vcy;&amp;iecy;&amp;lcy;&amp;icy;&amp;kcy;&amp;ocy;&amp;jcy; &amp;Ocy;&amp;tcy;&amp;iecy;&amp;chcy;&amp;iecy;&amp;scy;&amp;tcy;&amp;vcy;&amp;iecy;&amp;ncy;&amp;ncy;&amp;ocy;&amp;jcy; &amp;vcy;&amp;ocy;&amp;jcy;&amp;ncy;&amp;ycy; | NewsInPhoto.ru &amp;Ncy;&amp;ocy;&amp;vcy;&amp;ocy;&amp;scy;&amp;tcy;&amp;icy; &amp;icy; &amp;rcy;&amp;iecy;&amp;pcy;&amp;ocy;&amp;rcy;&amp;tcy;&amp;acy;&amp;zhcy;&amp;icy; &amp;vcy; &amp;fcy;&amp;ocy;&amp;tcy;&amp;ocy;&amp;gcy;&amp;rcy;&amp;acy;&amp;fcy;&amp;icy;&amp;yacy;&amp;khcy; (18)"/>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07504" y="260648"/>
            <a:ext cx="1702915" cy="24916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0" name="Picture 2" descr="http://rushkolnik.ru/tw_files2/urls_3/488/d-487250/img8.jpg"/>
          <p:cNvPicPr>
            <a:picLocks noChangeAspect="1" noChangeArrowheads="1"/>
          </p:cNvPicPr>
          <p:nvPr/>
        </p:nvPicPr>
        <p:blipFill>
          <a:blip r:embed="rId3" cstate="email"/>
          <a:srcRect/>
          <a:stretch>
            <a:fillRect/>
          </a:stretch>
        </p:blipFill>
        <p:spPr bwMode="auto">
          <a:xfrm>
            <a:off x="2123728" y="2780928"/>
            <a:ext cx="5616624" cy="3834426"/>
          </a:xfrm>
          <a:prstGeom prst="rect">
            <a:avLst/>
          </a:prstGeom>
          <a:noFill/>
          <a:ln w="38100">
            <a:solidFill>
              <a:schemeClr val="tx1">
                <a:lumMod val="65000"/>
                <a:lumOff val="35000"/>
              </a:schemeClr>
            </a:solidFill>
          </a:ln>
        </p:spPr>
      </p:pic>
    </p:spTree>
    <p:extLst>
      <p:ext uri="{BB962C8B-B14F-4D97-AF65-F5344CB8AC3E}">
        <p14:creationId xmlns:p14="http://schemas.microsoft.com/office/powerpoint/2010/main" xmlns="" val="5907936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544" y="260648"/>
            <a:ext cx="8229600" cy="2088232"/>
          </a:xfrm>
        </p:spPr>
        <p:txBody>
          <a:bodyPr>
            <a:normAutofit/>
          </a:bodyPr>
          <a:lstStyle/>
          <a:p>
            <a:pPr marL="0" indent="0" algn="just">
              <a:buNone/>
            </a:pPr>
            <a:r>
              <a:rPr lang="ru-RU" sz="2000" dirty="0" smtClean="0">
                <a:latin typeface="Arial" pitchFamily="34" charset="0"/>
                <a:cs typeface="Arial" pitchFamily="34" charset="0"/>
              </a:rPr>
              <a:t>16 апреля 1945 года началось советское наступление на Берлин. Несмотря на сопротивление немцев, Берлин был окружен. И вот Знамя Победы развивается на крыше одного из главных зданий Берлина – </a:t>
            </a:r>
            <a:r>
              <a:rPr lang="ru-RU" sz="2000" dirty="0" err="1" smtClean="0">
                <a:latin typeface="Arial" pitchFamily="34" charset="0"/>
                <a:cs typeface="Arial" pitchFamily="34" charset="0"/>
              </a:rPr>
              <a:t>Рейхстга</a:t>
            </a:r>
            <a:r>
              <a:rPr lang="ru-RU" sz="2000" dirty="0" smtClean="0">
                <a:latin typeface="Arial" pitchFamily="34" charset="0"/>
                <a:cs typeface="Arial" pitchFamily="34" charset="0"/>
              </a:rPr>
              <a:t>. В ночь с 8 на 9 мая 1945 года  был подписан акт о капитуляции (проигрыше) вооруженных  сил Германии. Война в Европе закончилась. </a:t>
            </a:r>
            <a:endParaRPr lang="ru-RU" sz="2000" dirty="0">
              <a:latin typeface="Arial" pitchFamily="34" charset="0"/>
              <a:cs typeface="Arial" pitchFamily="34" charset="0"/>
            </a:endParaRPr>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691681" y="2276872"/>
            <a:ext cx="5568403" cy="3924000"/>
          </a:xfrm>
          <a:prstGeom prst="rect">
            <a:avLst/>
          </a:prstGeom>
          <a:noFill/>
          <a:ln w="38100">
            <a:solidFill>
              <a:schemeClr val="tx1">
                <a:lumMod val="65000"/>
                <a:lumOff val="35000"/>
              </a:schemeClr>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03913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down)">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403</TotalTime>
  <Words>561</Words>
  <Application>Microsoft Office PowerPoint</Application>
  <PresentationFormat>Экран (4:3)</PresentationFormat>
  <Paragraphs>36</Paragraphs>
  <Slides>11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Бумажная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42</cp:revision>
  <dcterms:created xsi:type="dcterms:W3CDTF">2014-04-26T12:01:16Z</dcterms:created>
  <dcterms:modified xsi:type="dcterms:W3CDTF">2015-05-12T18:14:10Z</dcterms:modified>
</cp:coreProperties>
</file>