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6" r:id="rId4"/>
    <p:sldId id="258" r:id="rId5"/>
    <p:sldId id="267" r:id="rId6"/>
    <p:sldId id="259" r:id="rId7"/>
    <p:sldId id="260" r:id="rId8"/>
    <p:sldId id="261" r:id="rId9"/>
    <p:sldId id="262" r:id="rId10"/>
    <p:sldId id="268" r:id="rId11"/>
    <p:sldId id="263" r:id="rId12"/>
    <p:sldId id="270" r:id="rId13"/>
    <p:sldId id="271" r:id="rId14"/>
    <p:sldId id="265" r:id="rId15"/>
    <p:sldId id="272" r:id="rId16"/>
    <p:sldId id="273" r:id="rId17"/>
    <p:sldId id="269"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2" d="100"/>
          <a:sy n="62" d="100"/>
        </p:scale>
        <p:origin x="-84" y="-13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ru-RU" smtClean="0"/>
              <a:t>Образец заголовка</a:t>
            </a:r>
            <a:endParaRPr kumimoji="0" lang="en-US"/>
          </a:p>
        </p:txBody>
      </p:sp>
      <p:sp>
        <p:nvSpPr>
          <p:cNvPr id="3" name="Подзаголовок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ru-RU" smtClean="0"/>
              <a:t>Образец подзаголовка</a:t>
            </a:r>
            <a:endParaRPr kumimoji="0" lang="en-US"/>
          </a:p>
        </p:txBody>
      </p:sp>
      <p:sp>
        <p:nvSpPr>
          <p:cNvPr id="4" name="Дата 3"/>
          <p:cNvSpPr>
            <a:spLocks noGrp="1"/>
          </p:cNvSpPr>
          <p:nvPr>
            <p:ph type="dt" sz="half" idx="10"/>
          </p:nvPr>
        </p:nvSpPr>
        <p:spPr/>
        <p:txBody>
          <a:bodyPr/>
          <a:lstStyle/>
          <a:p>
            <a:fld id="{9534BA44-02D7-4067-B230-2E50E6788E5B}" type="datetimeFigureOut">
              <a:rPr lang="ru-RU" smtClean="0"/>
              <a:t>04.05.2015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8520FF-D2D7-4FE1-8A81-21E3285C7AEB}" type="slidenum">
              <a:rPr lang="ru-RU" smtClean="0"/>
              <a:t>‹#›</a:t>
            </a:fld>
            <a:endParaRPr lang="ru-RU"/>
          </a:p>
        </p:txBody>
      </p:sp>
      <p:sp>
        <p:nvSpPr>
          <p:cNvPr id="10" name="Прямоугольник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534BA44-02D7-4067-B230-2E50E6788E5B}" type="datetimeFigureOut">
              <a:rPr lang="ru-RU" smtClean="0"/>
              <a:t>04.05.2015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8520FF-D2D7-4FE1-8A81-21E3285C7AE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9" name="Прямоугольник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Прямоугольник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Вертикальный заголовок 1"/>
          <p:cNvSpPr>
            <a:spLocks noGrp="1"/>
          </p:cNvSpPr>
          <p:nvPr>
            <p:ph type="title" orient="vert"/>
          </p:nvPr>
        </p:nvSpPr>
        <p:spPr>
          <a:xfrm>
            <a:off x="6781800" y="274640"/>
            <a:ext cx="19050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04800"/>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534BA44-02D7-4067-B230-2E50E6788E5B}" type="datetimeFigureOut">
              <a:rPr lang="ru-RU" smtClean="0"/>
              <a:t>04.05.2015</a:t>
            </a:fld>
            <a:endParaRPr lang="ru-RU"/>
          </a:p>
        </p:txBody>
      </p:sp>
      <p:sp>
        <p:nvSpPr>
          <p:cNvPr id="5" name="Нижний колонтитул 4"/>
          <p:cNvSpPr>
            <a:spLocks noGrp="1"/>
          </p:cNvSpPr>
          <p:nvPr>
            <p:ph type="ftr" sz="quarter" idx="11"/>
          </p:nvPr>
        </p:nvSpPr>
        <p:spPr>
          <a:xfrm>
            <a:off x="2640597" y="6377459"/>
            <a:ext cx="3836404" cy="365125"/>
          </a:xfrm>
        </p:spPr>
        <p:txBody>
          <a:bodyPr/>
          <a:lstStyle/>
          <a:p>
            <a:endParaRPr lang="ru-RU"/>
          </a:p>
        </p:txBody>
      </p:sp>
      <p:sp>
        <p:nvSpPr>
          <p:cNvPr id="6" name="Номер слайда 5"/>
          <p:cNvSpPr>
            <a:spLocks noGrp="1"/>
          </p:cNvSpPr>
          <p:nvPr>
            <p:ph type="sldNum" sz="quarter" idx="12"/>
          </p:nvPr>
        </p:nvSpPr>
        <p:spPr/>
        <p:txBody>
          <a:bodyPr/>
          <a:lstStyle/>
          <a:p>
            <a:fld id="{FE8520FF-D2D7-4FE1-8A81-21E3285C7AEB}"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5448"/>
            <a:ext cx="8229600" cy="1252728"/>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534BA44-02D7-4067-B230-2E50E6788E5B}" type="datetimeFigureOut">
              <a:rPr lang="ru-RU" smtClean="0"/>
              <a:t>04.05.2015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8520FF-D2D7-4FE1-8A81-21E3285C7AEB}"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Прямоугольник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9534BA44-02D7-4067-B230-2E50E6788E5B}" type="datetimeFigureOut">
              <a:rPr lang="ru-RU" smtClean="0"/>
              <a:t>04.05.2015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E8520FF-D2D7-4FE1-8A81-21E3285C7AEB}"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534BA44-02D7-4067-B230-2E50E6788E5B}" type="datetimeFigureOut">
              <a:rPr lang="ru-RU" smtClean="0"/>
              <a:t>04.05.2015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E8520FF-D2D7-4FE1-8A81-21E3285C7AEB}"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ru-RU" smtClean="0"/>
              <a:t>Образец текста</a:t>
            </a:r>
          </a:p>
        </p:txBody>
      </p:sp>
      <p:sp>
        <p:nvSpPr>
          <p:cNvPr id="4" name="Содержимое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Текст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ru-RU" smtClean="0"/>
              <a:t>Образец текста</a:t>
            </a:r>
          </a:p>
        </p:txBody>
      </p:sp>
      <p:sp>
        <p:nvSpPr>
          <p:cNvPr id="6" name="Содержимое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9534BA44-02D7-4067-B230-2E50E6788E5B}" type="datetimeFigureOut">
              <a:rPr lang="ru-RU" smtClean="0"/>
              <a:t>04.05.2015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E8520FF-D2D7-4FE1-8A81-21E3285C7AEB}"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9534BA44-02D7-4067-B230-2E50E6788E5B}" type="datetimeFigureOut">
              <a:rPr lang="ru-RU" smtClean="0"/>
              <a:t>04.05.2015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E8520FF-D2D7-4FE1-8A81-21E3285C7AEB}"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534BA44-02D7-4067-B230-2E50E6788E5B}" type="datetimeFigureOut">
              <a:rPr lang="ru-RU" smtClean="0"/>
              <a:t>04.05.2015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E8520FF-D2D7-4FE1-8A81-21E3285C7AE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ru-RU" smtClean="0"/>
              <a:t>Образец заголовка</a:t>
            </a:r>
            <a:endParaRPr kumimoji="0" lang="en-US"/>
          </a:p>
        </p:txBody>
      </p:sp>
      <p:sp>
        <p:nvSpPr>
          <p:cNvPr id="3" name="Содержимое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Текст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9534BA44-02D7-4067-B230-2E50E6788E5B}" type="datetimeFigureOut">
              <a:rPr lang="ru-RU" smtClean="0"/>
              <a:t>04.05.2015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E8520FF-D2D7-4FE1-8A81-21E3285C7AEB}" type="slidenum">
              <a:rPr lang="ru-RU" smtClean="0"/>
              <a:t>‹#›</a:t>
            </a:fld>
            <a:endParaRPr lang="ru-RU"/>
          </a:p>
        </p:txBody>
      </p:sp>
      <p:sp>
        <p:nvSpPr>
          <p:cNvPr id="12" name="Прямоугольник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ru-RU" smtClean="0"/>
              <a:t>Вставка рисунка</a:t>
            </a:r>
            <a:endParaRPr kumimoji="0" lang="en-US" dirty="0"/>
          </a:p>
        </p:txBody>
      </p:sp>
      <p:sp>
        <p:nvSpPr>
          <p:cNvPr id="4" name="Текст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164592" y="1170432"/>
            <a:ext cx="2523744" cy="201168"/>
          </a:xfrm>
        </p:spPr>
        <p:txBody>
          <a:bodyPr/>
          <a:lstStyle/>
          <a:p>
            <a:fld id="{9534BA44-02D7-4067-B230-2E50E6788E5B}" type="datetimeFigureOut">
              <a:rPr lang="ru-RU" smtClean="0"/>
              <a:t>04.05.2015</a:t>
            </a:fld>
            <a:endParaRPr lang="ru-RU"/>
          </a:p>
        </p:txBody>
      </p:sp>
      <p:sp>
        <p:nvSpPr>
          <p:cNvPr id="11" name="Прямоугольник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Нижний колонтитул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ru-RU"/>
          </a:p>
        </p:txBody>
      </p:sp>
      <p:sp>
        <p:nvSpPr>
          <p:cNvPr id="7" name="Номер слайда 6"/>
          <p:cNvSpPr>
            <a:spLocks noGrp="1"/>
          </p:cNvSpPr>
          <p:nvPr>
            <p:ph type="sldNum" sz="quarter" idx="12"/>
          </p:nvPr>
        </p:nvSpPr>
        <p:spPr>
          <a:xfrm>
            <a:off x="8339328" y="1170432"/>
            <a:ext cx="733864" cy="201168"/>
          </a:xfrm>
        </p:spPr>
        <p:txBody>
          <a:bodyPr/>
          <a:lstStyle/>
          <a:p>
            <a:fld id="{FE8520FF-D2D7-4FE1-8A81-21E3285C7AEB}"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Прямоугольник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Прямоугольник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4" name="Дата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9534BA44-02D7-4067-B230-2E50E6788E5B}" type="datetimeFigureOut">
              <a:rPr lang="ru-RU" smtClean="0"/>
              <a:t>04.05.2015</a:t>
            </a:fld>
            <a:endParaRPr lang="ru-RU"/>
          </a:p>
        </p:txBody>
      </p:sp>
      <p:sp>
        <p:nvSpPr>
          <p:cNvPr id="5" name="Нижний колонтитул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ru-RU"/>
          </a:p>
        </p:txBody>
      </p:sp>
      <p:sp>
        <p:nvSpPr>
          <p:cNvPr id="6" name="Номер слайда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FE8520FF-D2D7-4FE1-8A81-21E3285C7AEB}"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hyperlink" Target="https://ru.wikipedia.org/wiki/13_%D0%B4%D0%B5%D0%BA%D0%B0%D0%B1%D1%80%D1%8F" TargetMode="External"/><Relationship Id="rId3" Type="http://schemas.openxmlformats.org/officeDocument/2006/relationships/hyperlink" Target="https://ru.wikipedia.org/wiki/1943" TargetMode="External"/><Relationship Id="rId7" Type="http://schemas.openxmlformats.org/officeDocument/2006/relationships/hyperlink" Target="https://ru.wikipedia.org/wiki/1990_%D0%B3%D0%BE%D0%B4" TargetMode="External"/><Relationship Id="rId2" Type="http://schemas.openxmlformats.org/officeDocument/2006/relationships/hyperlink" Target="https://ru.wikipedia.org/wiki/13_%D1%81%D0%B5%D0%BD%D1%82%D1%8F%D0%B1%D1%80%D1%8F" TargetMode="External"/><Relationship Id="rId1" Type="http://schemas.openxmlformats.org/officeDocument/2006/relationships/slideLayout" Target="../slideLayouts/slideLayout2.xml"/><Relationship Id="rId6" Type="http://schemas.openxmlformats.org/officeDocument/2006/relationships/hyperlink" Target="https://ru.wikipedia.org/wiki/5_%D0%BC%D0%B0%D1%8F" TargetMode="External"/><Relationship Id="rId5" Type="http://schemas.openxmlformats.org/officeDocument/2006/relationships/hyperlink" Target="https://ru.wikipedia.org/wiki/%D0%93%D0%B5%D1%80%D0%BE%D0%B9_%D0%A1%D0%BE%D0%B2%D0%B5%D1%82%D1%81%D0%BA%D0%BE%D0%B3%D0%BE_%D0%A1%D0%BE%D1%8E%D0%B7%D0%B0" TargetMode="External"/><Relationship Id="rId4" Type="http://schemas.openxmlformats.org/officeDocument/2006/relationships/hyperlink" Target="https://ru.wikipedia.org/wiki/%D0%A3%D0%BB%D1%8C%D1%8F%D0%BD%D0%B0_%D0%93%D1%80%D0%BE%D0%BC%D0%BE%D0%B2%D0%B0" TargetMode="External"/><Relationship Id="rId9" Type="http://schemas.openxmlformats.org/officeDocument/2006/relationships/hyperlink" Target="https://ru.wikipedia.org/wiki/1960_%D0%B3%D0%BE%D0%B4"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s://ru.wikipedia.org/w/index.php?title=%D0%9C%D0%BE%D0%BB%D0%BE%D0%B4%D0%B0%D1%8F_%D0%B3%D0%B2%D0%B0%D1%80%D0%B4%D0%B8%D1%8F_(%D1%82%D0%B5%D0%BB%D0%B5%D1%81%D0%B5%D1%80%D0%B8%D0%B0%D0%BB)&amp;action=edit&amp;redlink=1" TargetMode="External"/><Relationship Id="rId3" Type="http://schemas.openxmlformats.org/officeDocument/2006/relationships/hyperlink" Target="https://ru.wikipedia.org/wiki/%D0%9C%D0%BE%D0%BB%D0%BE%D0%B4%D0%B0%D1%8F_%D0%B3%D0%B2%D0%B0%D1%80%D0%B4%D0%B8%D1%8F_(%D1%84%D0%B8%D0%BB%D1%8C%D0%BC)" TargetMode="External"/><Relationship Id="rId7" Type="http://schemas.openxmlformats.org/officeDocument/2006/relationships/hyperlink" Target="https://ru.wikipedia.org/wiki/2015_%D0%B3%D0%BE%D0%B4" TargetMode="External"/><Relationship Id="rId2" Type="http://schemas.openxmlformats.org/officeDocument/2006/relationships/hyperlink" Target="https://ru.wikipedia.org/wiki/%D0%A1%D0%A1%D0%A1%D0%A0" TargetMode="External"/><Relationship Id="rId1" Type="http://schemas.openxmlformats.org/officeDocument/2006/relationships/slideLayout" Target="../slideLayouts/slideLayout4.xml"/><Relationship Id="rId6" Type="http://schemas.openxmlformats.org/officeDocument/2006/relationships/hyperlink" Target="https://ru.wikipedia.org/wiki/5_%D0%BC%D0%B0%D1%8F" TargetMode="External"/><Relationship Id="rId5" Type="http://schemas.openxmlformats.org/officeDocument/2006/relationships/hyperlink" Target="https://ru.wikipedia.org/wiki/%D0%93%D0%B5%D1%80%D0%B0%D1%81%D0%B8%D0%BC%D0%BE%D0%B2,_%D0%A1%D0%B5%D1%80%D0%B3%D0%B5%D0%B9_%D0%90%D0%BF%D0%BE%D0%BB%D0%BB%D0%B8%D0%BD%D0%B0%D1%80%D0%B8%D0%B5%D0%B2%D0%B8%D1%87" TargetMode="External"/><Relationship Id="rId4" Type="http://schemas.openxmlformats.org/officeDocument/2006/relationships/hyperlink" Target="https://ru.wikipedia.org/wiki/1948" TargetMode="External"/><Relationship Id="rId9" Type="http://schemas.openxmlformats.org/officeDocument/2006/relationships/hyperlink" Target="https://ru.wikipedia.org/w/index.php?title=%D0%9F%D0%BB%D1%8F%D1%81%D0%BA%D0%B8%D0%BD,_%D0%9B%D0%B5%D0%BE%D0%BD%D0%B8%D0%B4_%D0%90%D0%BD%D0%B0%D1%82%D0%BE%D0%BB%D1%8C%D0%B5%D0%B2%D0%B8%D1%87&amp;action=edit&amp;redlink=1"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gif"/><Relationship Id="rId1" Type="http://schemas.openxmlformats.org/officeDocument/2006/relationships/slideLayout" Target="../slideLayouts/slideLayout4.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 Id="rId5" Type="http://schemas.openxmlformats.org/officeDocument/2006/relationships/image" Target="../media/image26.jpeg"/><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3" Type="http://schemas.openxmlformats.org/officeDocument/2006/relationships/hyperlink" Target="https://ru.wikipedia.org/wiki" TargetMode="External"/><Relationship Id="rId2" Type="http://schemas.openxmlformats.org/officeDocument/2006/relationships/hyperlink" Target="http://www.nkj.ru/archive/articles/2464/" TargetMode="External"/><Relationship Id="rId1" Type="http://schemas.openxmlformats.org/officeDocument/2006/relationships/slideLayout" Target="../slideLayouts/slideLayout4.xml"/><Relationship Id="rId5" Type="http://schemas.openxmlformats.org/officeDocument/2006/relationships/hyperlink" Target="http://www.molodguard.ru/news.htm" TargetMode="External"/><Relationship Id="rId4" Type="http://schemas.openxmlformats.org/officeDocument/2006/relationships/hyperlink" Target="http://www.fire-of-war.ru/"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ru.wikipedia.org/wiki/%D0%9A%D0%BE%D0%BC%D1%81%D0%BE%D0%BC%D0%BE%D0%BB" TargetMode="External"/><Relationship Id="rId7" Type="http://schemas.openxmlformats.org/officeDocument/2006/relationships/hyperlink" Target="https://ru.wikipedia.org/wiki/%D0%A3%D0%BA%D1%80%D0%B0%D0%B8%D0%BD%D1%81%D0%BA%D0%B0%D1%8F_%D0%A1%D0%A1%D0%A0" TargetMode="External"/><Relationship Id="rId2" Type="http://schemas.openxmlformats.org/officeDocument/2006/relationships/hyperlink" Target="https://ru.wikipedia.org/wiki/%D0%90%D0%BD%D1%82%D0%B8%D1%84%D0%B0%D1%88%D0%B8%D0%B7%D0%BC" TargetMode="External"/><Relationship Id="rId1" Type="http://schemas.openxmlformats.org/officeDocument/2006/relationships/slideLayout" Target="../slideLayouts/slideLayout2.xml"/><Relationship Id="rId6" Type="http://schemas.openxmlformats.org/officeDocument/2006/relationships/hyperlink" Target="https://ru.wikipedia.org/wiki/%D0%9B%D1%83%D0%B3%D0%B0%D0%BD%D1%81%D0%BA%D0%B0%D1%8F_%D0%BE%D0%B1%D0%BB%D0%B0%D1%81%D1%82%D1%8C" TargetMode="External"/><Relationship Id="rId5" Type="http://schemas.openxmlformats.org/officeDocument/2006/relationships/hyperlink" Target="https://ru.wikipedia.org/wiki/%D0%9A%D1%80%D0%B0%D1%81%D0%BD%D0%BE%D0%B4%D0%BE%D0%BD_(%D0%B3%D0%BE%D1%80%D0%BE%D0%B4)" TargetMode="External"/><Relationship Id="rId4" Type="http://schemas.openxmlformats.org/officeDocument/2006/relationships/hyperlink" Target="https://ru.wikipedia.org/wiki/%D0%92%D0%B5%D0%BB%D0%B8%D0%BA%D0%B0%D1%8F_%D0%9E%D1%82%D0%B5%D1%87%D0%B5%D1%81%D1%82%D0%B2%D0%B5%D0%BD%D0%BD%D0%B0%D1%8F_%D0%B2%D0%BE%D0%B9%D0%BD%D0%B0"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ru.wikipedia.org/wiki/1942_%D0%B3%D0%BE%D0%B4" TargetMode="External"/><Relationship Id="rId2" Type="http://schemas.openxmlformats.org/officeDocument/2006/relationships/hyperlink" Target="https://ru.wikipedia.org/wiki/20_%D0%B8%D1%8E%D0%BB%D1%8F" TargetMode="External"/><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hyperlink" Target="https://ru.wikipedia.org/wiki/%D0%94%D0%BE%D0%BD" TargetMode="External"/><Relationship Id="rId13" Type="http://schemas.openxmlformats.org/officeDocument/2006/relationships/hyperlink" Target="https://ru.wikipedia.org/wiki/13_%D0%B0%D0%B2%D0%B3%D1%83%D1%81%D1%82%D0%B0" TargetMode="External"/><Relationship Id="rId3" Type="http://schemas.openxmlformats.org/officeDocument/2006/relationships/hyperlink" Target="https://ru.wikipedia.org/wiki/1941_%D0%B3%D0%BE%D0%B4" TargetMode="External"/><Relationship Id="rId7" Type="http://schemas.openxmlformats.org/officeDocument/2006/relationships/hyperlink" Target="https://ru.wikipedia.org/wiki/1942_%D0%B3%D0%BE%D0%B4" TargetMode="External"/><Relationship Id="rId12" Type="http://schemas.openxmlformats.org/officeDocument/2006/relationships/hyperlink" Target="https://ru.wikipedia.org/wiki/1944_%D0%B3%D0%BE%D0%B4" TargetMode="External"/><Relationship Id="rId17" Type="http://schemas.openxmlformats.org/officeDocument/2006/relationships/image" Target="../media/image9.png"/><Relationship Id="rId2" Type="http://schemas.openxmlformats.org/officeDocument/2006/relationships/hyperlink" Target="https://ru.wikipedia.org/wiki/%D0%A2%D1%83%D1%80%D0%BA%D0%B5%D0%BD%D0%B8%D1%87,_%D0%98%D0%B2%D0%B0%D0%BD_%D0%92%D0%B0%D1%81%D0%B8%D0%BB%D1%8C%D0%B5%D0%B2%D0%B8%D1%87" TargetMode="External"/><Relationship Id="rId16" Type="http://schemas.openxmlformats.org/officeDocument/2006/relationships/hyperlink" Target="https://ru.wikipedia.org/wiki/%D0%9A%D0%B0%D0%BF%D0%B8%D1%82%D0%B0%D0%BD_(%D0%B2%D0%BE%D0%B8%D0%BD%D1%81%D0%BA%D0%BE%D0%B5_%D0%B7%D0%B2%D0%B0%D0%BD%D0%B8%D0%B5)" TargetMode="External"/><Relationship Id="rId1" Type="http://schemas.openxmlformats.org/officeDocument/2006/relationships/slideLayout" Target="../slideLayouts/slideLayout4.xml"/><Relationship Id="rId6" Type="http://schemas.openxmlformats.org/officeDocument/2006/relationships/hyperlink" Target="https://ru.wikipedia.org/wiki/%D0%92%D0%BE%D0%B5%D0%BD%D0%BD%D0%B0%D1%8F_%D0%B0%D0%BA%D0%B0%D0%B4%D0%B5%D0%BC%D0%B8%D1%8F_%D0%A0%D0%92%D0%A1%D0%9D_%D0%B8%D0%BC%D0%B5%D0%BD%D0%B8_%D0%9F%D0%B5%D1%82%D1%80%D0%B0_%D0%92%D0%B5%D0%BB%D0%B8%D0%BA%D0%BE%D0%B3%D0%BE" TargetMode="External"/><Relationship Id="rId11" Type="http://schemas.openxmlformats.org/officeDocument/2006/relationships/hyperlink" Target="https://ru.wikipedia.org/wiki/1943_%D0%B3%D0%BE%D0%B4" TargetMode="External"/><Relationship Id="rId5" Type="http://schemas.openxmlformats.org/officeDocument/2006/relationships/hyperlink" Target="https://ru.wikipedia.org/wiki/%D0%A3%D1%80%D0%B0%D0%BB%D1%8C%D1%81%D0%BA%D0%B8%D0%B9_%D0%B2%D0%BE%D0%B5%D0%BD%D0%BD%D1%8B%D0%B9_%D0%BE%D0%BA%D1%80%D1%83%D0%B3" TargetMode="External"/><Relationship Id="rId15" Type="http://schemas.openxmlformats.org/officeDocument/2006/relationships/hyperlink" Target="https://ru.wikipedia.org/wiki/%D0%93%D0%BB%D0%BE%D0%B3%D1%83%D0%B2" TargetMode="External"/><Relationship Id="rId10" Type="http://schemas.openxmlformats.org/officeDocument/2006/relationships/hyperlink" Target="https://ru.wikipedia.org/wiki/%D0%A2%D1%80%D0%B5%D1%82%D0%B8%D0%B9_%D1%80%D0%B5%D0%B9%D1%85" TargetMode="External"/><Relationship Id="rId4" Type="http://schemas.openxmlformats.org/officeDocument/2006/relationships/hyperlink" Target="https://ru.wikipedia.org/wiki/%D0%9B%D0%B5%D0%B9%D1%82%D0%B5%D0%BD%D0%B0%D0%BD%D1%82" TargetMode="External"/><Relationship Id="rId9" Type="http://schemas.openxmlformats.org/officeDocument/2006/relationships/hyperlink" Target="https://ru.wikipedia.org/wiki/%D0%9A%D1%80%D0%B0%D1%81%D0%BD%D0%BE%D0%B4%D0%BE%D0%BD" TargetMode="External"/><Relationship Id="rId14" Type="http://schemas.openxmlformats.org/officeDocument/2006/relationships/hyperlink" Target="https://ru.wikipedia.org/wiki/%D0%9F%D0%BE%D0%BB%D1%8C%D1%88%D0%B0"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s://ru.wikipedia.org/wiki/%D0%98%D0%B2%D0%B0%D0%BD_%D0%97%D0%B5%D0%BC%D0%BD%D1%83%D1%85%D0%BE%D0%B2" TargetMode="External"/><Relationship Id="rId13" Type="http://schemas.openxmlformats.org/officeDocument/2006/relationships/hyperlink" Target="https://ru.wikipedia.org/wiki/%D0%9A%D0%BE%D0%BC%D1%81%D0%BE%D0%BC%D0%BE%D0%BB" TargetMode="External"/><Relationship Id="rId18" Type="http://schemas.openxmlformats.org/officeDocument/2006/relationships/image" Target="../media/image4.jpeg"/><Relationship Id="rId3" Type="http://schemas.openxmlformats.org/officeDocument/2006/relationships/hyperlink" Target="https://ru.wikipedia.org/wiki/%D0%A2%D1%8E%D0%BB%D0%B5%D0%BD%D0%B8%D0%BD,_%D0%A1%D0%B5%D1%80%D0%B3%D0%B5%D0%B9_%D0%93%D0%B0%D0%B2%D1%80%D0%B8%D0%BB%D0%BE%D0%B2%D0%B8%D1%87" TargetMode="External"/><Relationship Id="rId21" Type="http://schemas.openxmlformats.org/officeDocument/2006/relationships/image" Target="../media/image3.jpeg"/><Relationship Id="rId7" Type="http://schemas.openxmlformats.org/officeDocument/2006/relationships/hyperlink" Target="https://ru.wikipedia.org/wiki/%D0%90%D1%80%D1%83%D1%82%D1%8E%D0%BD%D1%8F%D0%BD%D1%86,_%D0%93%D0%B5%D0%BE%D1%80%D0%B3%D0%B8%D0%B9_%D0%9C%D0%B8%D0%BD%D0%B0%D0%B5%D0%B2%D0%B8%D1%87" TargetMode="External"/><Relationship Id="rId12" Type="http://schemas.openxmlformats.org/officeDocument/2006/relationships/hyperlink" Target="https://ru.wikipedia.org/wiki/%D0%9B%D1%8E%D0%B1%D0%BE%D0%B2%D1%8C_%D0%A8%D0%B5%D0%B2%D1%86%D0%BE%D0%B2%D0%B0" TargetMode="External"/><Relationship Id="rId17" Type="http://schemas.openxmlformats.org/officeDocument/2006/relationships/image" Target="../media/image11.jpeg"/><Relationship Id="rId2" Type="http://schemas.openxmlformats.org/officeDocument/2006/relationships/hyperlink" Target="https://ru.wikipedia.org/wiki/1942_%D0%B3%D0%BE%D0%B4" TargetMode="External"/><Relationship Id="rId16" Type="http://schemas.openxmlformats.org/officeDocument/2006/relationships/image" Target="../media/image10.jpeg"/><Relationship Id="rId20" Type="http://schemas.openxmlformats.org/officeDocument/2006/relationships/image" Target="../media/image13.jpeg"/><Relationship Id="rId1" Type="http://schemas.openxmlformats.org/officeDocument/2006/relationships/slideLayout" Target="../slideLayouts/slideLayout4.xml"/><Relationship Id="rId6" Type="http://schemas.openxmlformats.org/officeDocument/2006/relationships/hyperlink" Target="https://ru.wikipedia.org/wiki/%D0%A2%D1%80%D0%B5%D1%82%D1%8C%D1%8F%D0%BA%D0%B5%D0%B2%D0%B8%D1%87,_%D0%92%D0%B8%D0%BA%D1%82%D0%BE%D1%80_%D0%98%D0%BE%D1%81%D0%B8%D1%84%D0%BE%D0%B2%D0%B8%D1%87" TargetMode="External"/><Relationship Id="rId11" Type="http://schemas.openxmlformats.org/officeDocument/2006/relationships/hyperlink" Target="https://ru.wikipedia.org/wiki/%D0%A3%D0%BB%D1%8C%D1%8F%D0%BD%D0%B0_%D0%93%D1%80%D0%BE%D0%BC%D0%BE%D0%B2%D0%B0" TargetMode="External"/><Relationship Id="rId5" Type="http://schemas.openxmlformats.org/officeDocument/2006/relationships/hyperlink" Target="https://ru.wikipedia.org/wiki/%D0%9A%D0%BE%D1%88%D0%B5%D0%B2%D0%BE%D0%B9,_%D0%9E%D0%BB%D0%B5%D0%B3_%D0%92%D0%B0%D1%81%D0%B8%D0%BB%D1%8C%D0%B5%D0%B2%D0%B8%D1%87" TargetMode="External"/><Relationship Id="rId15" Type="http://schemas.openxmlformats.org/officeDocument/2006/relationships/image" Target="../media/image2.jpeg"/><Relationship Id="rId10" Type="http://schemas.openxmlformats.org/officeDocument/2006/relationships/hyperlink" Target="https://ru.wikipedia.org/wiki/%D0%9B%D0%B5%D0%B2%D0%B0%D1%88%D0%BE%D0%B2,_%D0%92%D0%B0%D1%81%D0%B8%D0%BB%D0%B8%D0%B9_%D0%98%D0%B2%D0%B0%D0%BD%D0%BE%D0%B2%D0%B8%D1%87_(%D0%BF%D0%BE%D0%B4%D0%BF%D0%BE%D0%BB%D1%8C%D1%89%D0%B8%D0%BA)" TargetMode="External"/><Relationship Id="rId19" Type="http://schemas.openxmlformats.org/officeDocument/2006/relationships/image" Target="../media/image12.jpeg"/><Relationship Id="rId4" Type="http://schemas.openxmlformats.org/officeDocument/2006/relationships/hyperlink" Target="https://ru.wikipedia.org/wiki/%D0%98%D0%B2%D0%B0%D0%BD_%D0%A2%D1%83%D1%80%D0%BA%D0%B5%D0%BD%D0%B8%D1%87" TargetMode="External"/><Relationship Id="rId9" Type="http://schemas.openxmlformats.org/officeDocument/2006/relationships/hyperlink" Target="https://ru.wikipedia.org/wiki/%D0%9E%D0%BB%D0%B5%D0%B3_%D0%9A%D0%BE%D1%88%D0%B5%D0%B2%D0%BE%D0%B9" TargetMode="External"/><Relationship Id="rId1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s://ru.wikipedia.org/wiki/%D0%A2%D1%80%D0%B5%D1%82%D0%B8%D0%B9_%D1%80%D0%B5%D0%B9%D1%85" TargetMode="Externa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hyperlink" Target="https://ru.wikipedia.org/wiki/%D0%A0%D0%BE%D0%B2%D0%B5%D0%BD%D1%8C%D0%BA%D0%B8_(%D0%B3%D0%BE%D1%80%D0%BE%D0%B4)" TargetMode="External"/><Relationship Id="rId3" Type="http://schemas.openxmlformats.org/officeDocument/2006/relationships/hyperlink" Target="https://ru.wikipedia.org/wiki/15_%D1%8F%D0%BD%D0%B2%D0%B0%D1%80%D1%8F" TargetMode="External"/><Relationship Id="rId7" Type="http://schemas.openxmlformats.org/officeDocument/2006/relationships/hyperlink" Target="https://ru.wikipedia.org/wiki/9_%D1%84%D0%B5%D0%B2%D1%80%D0%B0%D0%BB%D1%8F" TargetMode="External"/><Relationship Id="rId2" Type="http://schemas.openxmlformats.org/officeDocument/2006/relationships/image" Target="../media/image15.jpeg"/><Relationship Id="rId1" Type="http://schemas.openxmlformats.org/officeDocument/2006/relationships/slideLayout" Target="../slideLayouts/slideLayout4.xml"/><Relationship Id="rId6" Type="http://schemas.openxmlformats.org/officeDocument/2006/relationships/hyperlink" Target="https://ru.wikipedia.org/wiki/1943_%D0%B3%D0%BE%D0%B4" TargetMode="External"/><Relationship Id="rId11" Type="http://schemas.openxmlformats.org/officeDocument/2006/relationships/hyperlink" Target="https://ru.wikipedia.org/wiki/14_%D1%84%D0%B5%D0%B2%D1%80%D0%B0%D0%BB%D1%8F" TargetMode="External"/><Relationship Id="rId5" Type="http://schemas.openxmlformats.org/officeDocument/2006/relationships/hyperlink" Target="https://ru.wikipedia.org/wiki/31_%D1%8F%D0%BD%D0%B2%D0%B0%D1%80%D1%8F" TargetMode="External"/><Relationship Id="rId10" Type="http://schemas.openxmlformats.org/officeDocument/2006/relationships/hyperlink" Target="https://ru.wikipedia.org/wiki/%D0%9B%D1%8E%D0%B1%D0%BE%D0%B2%D1%8C_%D0%A8%D0%B5%D0%B2%D1%86%D0%BE%D0%B2%D0%B0" TargetMode="External"/><Relationship Id="rId4" Type="http://schemas.openxmlformats.org/officeDocument/2006/relationships/hyperlink" Target="https://ru.wikipedia.org/wiki/16_%D1%8F%D0%BD%D0%B2%D0%B0%D1%80%D1%8F" TargetMode="External"/><Relationship Id="rId9" Type="http://schemas.openxmlformats.org/officeDocument/2006/relationships/hyperlink" Target="https://ru.wikipedia.org/wiki/%D0%9E%D0%BB%D0%B5%D0%B3_%D0%9A%D0%BE%D1%88%D0%B5%D0%B2%D0%BE%D0%B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Герои «Молодой Гвардии»</a:t>
            </a:r>
            <a:endParaRPr lang="ru-RU" dirty="0"/>
          </a:p>
        </p:txBody>
      </p:sp>
      <p:sp>
        <p:nvSpPr>
          <p:cNvPr id="3" name="Подзаголовок 2"/>
          <p:cNvSpPr>
            <a:spLocks noGrp="1"/>
          </p:cNvSpPr>
          <p:nvPr>
            <p:ph type="subTitle" idx="1"/>
          </p:nvPr>
        </p:nvSpPr>
        <p:spPr>
          <a:xfrm>
            <a:off x="642910" y="4286256"/>
            <a:ext cx="8077200" cy="2071702"/>
          </a:xfrm>
        </p:spPr>
        <p:txBody>
          <a:bodyPr>
            <a:normAutofit lnSpcReduction="10000"/>
          </a:bodyPr>
          <a:lstStyle/>
          <a:p>
            <a:r>
              <a:rPr lang="ru-RU" sz="2800" b="1" dirty="0" smtClean="0"/>
              <a:t>г.Краснодон</a:t>
            </a:r>
          </a:p>
          <a:p>
            <a:endParaRPr lang="ru-RU" sz="2800" b="1" dirty="0" smtClean="0"/>
          </a:p>
          <a:p>
            <a:r>
              <a:rPr lang="ru-RU" sz="2800" b="1" dirty="0" smtClean="0"/>
              <a:t>Автор презентации Ермакова Л.Н., учитель математики и информатики МБОУ </a:t>
            </a:r>
            <a:r>
              <a:rPr lang="ru-RU" sz="2800" b="1" dirty="0" err="1" smtClean="0"/>
              <a:t>Миллеровской</a:t>
            </a:r>
            <a:r>
              <a:rPr lang="ru-RU" sz="2800" b="1" dirty="0" smtClean="0"/>
              <a:t> СОШ им. Жоры Ковалевского, май, 2015 г.</a:t>
            </a:r>
            <a:endParaRPr lang="ru-RU" sz="2800" b="1" dirty="0"/>
          </a:p>
        </p:txBody>
      </p:sp>
      <p:pic>
        <p:nvPicPr>
          <p:cNvPr id="4" name="Рисунок 3" descr="Олег_Кошевой.jpg"/>
          <p:cNvPicPr>
            <a:picLocks noChangeAspect="1"/>
          </p:cNvPicPr>
          <p:nvPr/>
        </p:nvPicPr>
        <p:blipFill>
          <a:blip r:embed="rId2"/>
          <a:stretch>
            <a:fillRect/>
          </a:stretch>
        </p:blipFill>
        <p:spPr>
          <a:xfrm>
            <a:off x="357158" y="857232"/>
            <a:ext cx="1714500" cy="2505075"/>
          </a:xfrm>
          <a:prstGeom prst="rect">
            <a:avLst/>
          </a:prstGeom>
          <a:ln w="88900" cap="sq" cmpd="thickThin">
            <a:solidFill>
              <a:srgbClr val="000000"/>
            </a:solidFill>
            <a:prstDash val="solid"/>
            <a:miter lim="800000"/>
          </a:ln>
          <a:effectLst>
            <a:innerShdw blurRad="76200">
              <a:srgbClr val="000000"/>
            </a:innerShdw>
          </a:effectLst>
        </p:spPr>
      </p:pic>
      <p:pic>
        <p:nvPicPr>
          <p:cNvPr id="5" name="Рисунок 4" descr="Любовь_Шевцова.jpg"/>
          <p:cNvPicPr>
            <a:picLocks noChangeAspect="1"/>
          </p:cNvPicPr>
          <p:nvPr/>
        </p:nvPicPr>
        <p:blipFill>
          <a:blip r:embed="rId3"/>
          <a:stretch>
            <a:fillRect/>
          </a:stretch>
        </p:blipFill>
        <p:spPr>
          <a:xfrm>
            <a:off x="2214546" y="285728"/>
            <a:ext cx="1571636" cy="2132935"/>
          </a:xfrm>
          <a:prstGeom prst="rect">
            <a:avLst/>
          </a:prstGeom>
          <a:ln w="88900" cap="sq" cmpd="thickThin">
            <a:solidFill>
              <a:srgbClr val="000000"/>
            </a:solidFill>
            <a:prstDash val="solid"/>
            <a:miter lim="800000"/>
          </a:ln>
          <a:effectLst>
            <a:innerShdw blurRad="76200">
              <a:srgbClr val="000000"/>
            </a:innerShdw>
          </a:effectLst>
        </p:spPr>
      </p:pic>
      <p:pic>
        <p:nvPicPr>
          <p:cNvPr id="6" name="Рисунок 5" descr="Иван_Земнухов.jpg"/>
          <p:cNvPicPr>
            <a:picLocks noChangeAspect="1"/>
          </p:cNvPicPr>
          <p:nvPr/>
        </p:nvPicPr>
        <p:blipFill>
          <a:blip r:embed="rId4"/>
          <a:stretch>
            <a:fillRect/>
          </a:stretch>
        </p:blipFill>
        <p:spPr>
          <a:xfrm>
            <a:off x="3929058" y="857232"/>
            <a:ext cx="1604773" cy="2357454"/>
          </a:xfrm>
          <a:prstGeom prst="rect">
            <a:avLst/>
          </a:prstGeom>
          <a:ln w="88900" cap="sq" cmpd="thickThin">
            <a:solidFill>
              <a:srgbClr val="000000"/>
            </a:solidFill>
            <a:prstDash val="solid"/>
            <a:miter lim="800000"/>
          </a:ln>
          <a:effectLst>
            <a:innerShdw blurRad="76200">
              <a:srgbClr val="000000"/>
            </a:innerShdw>
          </a:effectLst>
        </p:spPr>
      </p:pic>
      <p:pic>
        <p:nvPicPr>
          <p:cNvPr id="8" name="Рисунок 7" descr="Тюленин_Сергей_Гаврилович.jpeg"/>
          <p:cNvPicPr>
            <a:picLocks noChangeAspect="1"/>
          </p:cNvPicPr>
          <p:nvPr/>
        </p:nvPicPr>
        <p:blipFill>
          <a:blip r:embed="rId5"/>
          <a:stretch>
            <a:fillRect/>
          </a:stretch>
        </p:blipFill>
        <p:spPr>
          <a:xfrm>
            <a:off x="7500958" y="928669"/>
            <a:ext cx="1428760" cy="2148511"/>
          </a:xfrm>
          <a:prstGeom prst="rect">
            <a:avLst/>
          </a:prstGeom>
        </p:spPr>
      </p:pic>
      <p:pic>
        <p:nvPicPr>
          <p:cNvPr id="9" name="Рисунок 8" descr="ульяна.jpg"/>
          <p:cNvPicPr>
            <a:picLocks noChangeAspect="1"/>
          </p:cNvPicPr>
          <p:nvPr/>
        </p:nvPicPr>
        <p:blipFill>
          <a:blip r:embed="rId6"/>
          <a:stretch>
            <a:fillRect/>
          </a:stretch>
        </p:blipFill>
        <p:spPr>
          <a:xfrm>
            <a:off x="5715008" y="264543"/>
            <a:ext cx="1643074" cy="213033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Бессмертие подвига</a:t>
            </a:r>
            <a:endParaRPr lang="ru-RU" dirty="0"/>
          </a:p>
        </p:txBody>
      </p:sp>
      <p:sp>
        <p:nvSpPr>
          <p:cNvPr id="3" name="Содержимое 2"/>
          <p:cNvSpPr>
            <a:spLocks noGrp="1"/>
          </p:cNvSpPr>
          <p:nvPr>
            <p:ph sz="half" idx="1"/>
          </p:nvPr>
        </p:nvSpPr>
        <p:spPr>
          <a:xfrm>
            <a:off x="0" y="1428736"/>
            <a:ext cx="5000628" cy="5429264"/>
          </a:xfrm>
        </p:spPr>
        <p:txBody>
          <a:bodyPr>
            <a:normAutofit fontScale="47500" lnSpcReduction="20000"/>
          </a:bodyPr>
          <a:lstStyle/>
          <a:p>
            <a:pPr marL="274638" indent="-155575"/>
            <a:r>
              <a:rPr lang="ru-RU" sz="3800" dirty="0" smtClean="0"/>
              <a:t>Да, именно так, у заброшенной шахты расстались с жизнью большинство членов подпольной комсомольской организации “Молодая гвардия”, боровшейся в 1942 году против фашистов в небольшом украинском городке Краснодоне. Она оказалась первой молодежной подпольной организацией, о которой удалось собрать довольно подробные сведения. Молодогвардейцев тогда называли героями (они и были героями), отдавшими свои жизни за Родину. Чуть больше десяти лет назад о “Молодой гвардии” знали все. Одноименный роман Александра Фадеева изучали в школах; на просмотре кинофильма Сергея Герасимова люди не могли сдержать слез; именами молодогвардейцев называли теплоходы, улицы, сотни учебных заведений и пионерских отрядов. По всей стране (и даже за границей) было создано более трехсот музеев “Молодой гвардии”, а </a:t>
            </a:r>
            <a:r>
              <a:rPr lang="ru-RU" sz="3800" dirty="0" err="1" smtClean="0"/>
              <a:t>Краснодонский</a:t>
            </a:r>
            <a:r>
              <a:rPr lang="ru-RU" sz="3800" dirty="0" smtClean="0"/>
              <a:t> музей посетили около 11 миллионов человек.</a:t>
            </a:r>
            <a:br>
              <a:rPr lang="ru-RU" sz="3800" dirty="0" smtClean="0"/>
            </a:br>
            <a:r>
              <a:rPr lang="ru-RU" dirty="0" smtClean="0"/>
              <a:t/>
            </a:r>
            <a:br>
              <a:rPr lang="ru-RU" dirty="0" smtClean="0"/>
            </a:br>
            <a:r>
              <a:rPr lang="ru-RU" dirty="0" smtClean="0"/>
              <a:t> </a:t>
            </a:r>
            <a:endParaRPr lang="ru-RU" dirty="0"/>
          </a:p>
        </p:txBody>
      </p:sp>
      <p:pic>
        <p:nvPicPr>
          <p:cNvPr id="5" name="Содержимое 4" descr="Кадр_из_фильма_Молодая_гвардия.jpg"/>
          <p:cNvPicPr>
            <a:picLocks noGrp="1" noChangeAspect="1"/>
          </p:cNvPicPr>
          <p:nvPr>
            <p:ph sz="half" idx="2"/>
          </p:nvPr>
        </p:nvPicPr>
        <p:blipFill>
          <a:blip r:embed="rId2"/>
          <a:stretch>
            <a:fillRect/>
          </a:stretch>
        </p:blipFill>
        <p:spPr>
          <a:xfrm>
            <a:off x="5072066" y="3857628"/>
            <a:ext cx="3797300" cy="2768600"/>
          </a:xfrm>
        </p:spPr>
      </p:pic>
      <p:pic>
        <p:nvPicPr>
          <p:cNvPr id="6" name="Рисунок 5" descr="200px-Молод.jpg"/>
          <p:cNvPicPr>
            <a:picLocks noChangeAspect="1"/>
          </p:cNvPicPr>
          <p:nvPr/>
        </p:nvPicPr>
        <p:blipFill>
          <a:blip r:embed="rId3"/>
          <a:stretch>
            <a:fillRect/>
          </a:stretch>
        </p:blipFill>
        <p:spPr>
          <a:xfrm>
            <a:off x="5429256" y="1142984"/>
            <a:ext cx="3143272" cy="254605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472518" cy="1704964"/>
          </a:xfrm>
        </p:spPr>
        <p:txBody>
          <a:bodyPr>
            <a:normAutofit fontScale="90000"/>
          </a:bodyPr>
          <a:lstStyle/>
          <a:p>
            <a:r>
              <a:rPr lang="ru-RU" sz="2700" dirty="0" smtClean="0"/>
              <a:t>Расправы в Краснодоне удалось избежать двенадцати </a:t>
            </a:r>
            <a:r>
              <a:rPr lang="ru-RU" sz="2700" dirty="0" smtClean="0"/>
              <a:t>молодогвардейцам.</a:t>
            </a:r>
            <a:r>
              <a:rPr lang="ru-RU" sz="2700" dirty="0" smtClean="0"/>
              <a:t/>
            </a:r>
            <a:br>
              <a:rPr lang="ru-RU" sz="2700" dirty="0" smtClean="0"/>
            </a:br>
            <a:r>
              <a:rPr lang="ru-RU" sz="2700" dirty="0" smtClean="0"/>
              <a:t>Лишь восемь членов «Молодой гвардии» пережили Великую Отечественную войну.</a:t>
            </a:r>
            <a:r>
              <a:rPr lang="ru-RU" dirty="0" smtClean="0"/>
              <a:t/>
            </a:r>
            <a:br>
              <a:rPr lang="ru-RU" dirty="0" smtClean="0"/>
            </a:br>
            <a:endParaRPr lang="ru-RU" dirty="0"/>
          </a:p>
        </p:txBody>
      </p:sp>
      <p:sp>
        <p:nvSpPr>
          <p:cNvPr id="3" name="Содержимое 2"/>
          <p:cNvSpPr>
            <a:spLocks noGrp="1"/>
          </p:cNvSpPr>
          <p:nvPr>
            <p:ph sz="half" idx="1"/>
          </p:nvPr>
        </p:nvSpPr>
        <p:spPr>
          <a:xfrm>
            <a:off x="0" y="1500174"/>
            <a:ext cx="4643438" cy="5357826"/>
          </a:xfrm>
        </p:spPr>
        <p:txBody>
          <a:bodyPr>
            <a:noAutofit/>
          </a:bodyPr>
          <a:lstStyle/>
          <a:p>
            <a:pPr marL="274638" indent="-155575"/>
            <a:r>
              <a:rPr lang="ru-RU" sz="1800" dirty="0" smtClean="0"/>
              <a:t>Сейчас нередко можно услышать, что молодогвардейцы не сделали ничего особенного. Ну расклеивали листовки, собирали оружие, жгли и заражали зерно, предназначенное оккупантам</a:t>
            </a:r>
            <a:r>
              <a:rPr lang="ru-RU" sz="1800" dirty="0" smtClean="0"/>
              <a:t>.</a:t>
            </a:r>
          </a:p>
          <a:p>
            <a:pPr marL="182563" indent="-182563"/>
            <a:r>
              <a:rPr lang="ru-RU" sz="1800" dirty="0" smtClean="0"/>
              <a:t>Нужно помнить </a:t>
            </a:r>
            <a:r>
              <a:rPr lang="ru-RU" sz="1800" dirty="0" smtClean="0"/>
              <a:t>что всё, буквально всё эти мальчики и девочки совершали на грани жизни и смерти. Легко ли идти по улице, когда чуть ли не на каждом доме и заборе расклеены предупреждения, что за </a:t>
            </a:r>
            <a:r>
              <a:rPr lang="ru-RU" sz="1800" dirty="0" err="1" smtClean="0"/>
              <a:t>несдачу</a:t>
            </a:r>
            <a:r>
              <a:rPr lang="ru-RU" sz="1800" dirty="0" smtClean="0"/>
              <a:t> оружия — расстрел. А на дне сумки, под картошкой, лежат две гранаты, и надо с независимым видом идти мимо нескольких десятков полицейских, и каждый может </a:t>
            </a:r>
            <a:r>
              <a:rPr lang="ru-RU" sz="1800" dirty="0" smtClean="0"/>
              <a:t>остановить</a:t>
            </a:r>
          </a:p>
          <a:p>
            <a:pPr marL="182563" indent="-182563">
              <a:tabLst>
                <a:tab pos="92075" algn="l"/>
              </a:tabLst>
            </a:pPr>
            <a:r>
              <a:rPr lang="ru-RU" sz="1800" dirty="0" smtClean="0"/>
              <a:t>Ночью освобождали военнопленных, перерезали телефонные провода, нападали на немецкие автомашины, отбили у фашистов стадо скота в 500 голов </a:t>
            </a:r>
            <a:r>
              <a:rPr lang="ru-RU" sz="1800" dirty="0" smtClean="0"/>
              <a:t> </a:t>
            </a:r>
            <a:r>
              <a:rPr lang="ru-RU" sz="1800" dirty="0" smtClean="0"/>
              <a:t/>
            </a:r>
            <a:br>
              <a:rPr lang="ru-RU" sz="1800" dirty="0" smtClean="0"/>
            </a:br>
            <a:r>
              <a:rPr lang="ru-RU" sz="1800" dirty="0" smtClean="0"/>
              <a:t/>
            </a:r>
            <a:br>
              <a:rPr lang="ru-RU" sz="1800" dirty="0" smtClean="0"/>
            </a:br>
            <a:r>
              <a:rPr lang="ru-RU" sz="1800" dirty="0" smtClean="0"/>
              <a:t> </a:t>
            </a:r>
            <a:endParaRPr lang="ru-RU" sz="1800" dirty="0"/>
          </a:p>
        </p:txBody>
      </p:sp>
      <p:sp>
        <p:nvSpPr>
          <p:cNvPr id="4" name="Содержимое 3"/>
          <p:cNvSpPr>
            <a:spLocks noGrp="1"/>
          </p:cNvSpPr>
          <p:nvPr>
            <p:ph sz="half" idx="2"/>
          </p:nvPr>
        </p:nvSpPr>
        <p:spPr>
          <a:xfrm>
            <a:off x="4429124" y="1500174"/>
            <a:ext cx="4714876" cy="5357826"/>
          </a:xfrm>
        </p:spPr>
        <p:txBody>
          <a:bodyPr>
            <a:normAutofit fontScale="25000" lnSpcReduction="20000"/>
          </a:bodyPr>
          <a:lstStyle/>
          <a:p>
            <a:pPr>
              <a:lnSpc>
                <a:spcPct val="120000"/>
              </a:lnSpc>
            </a:pPr>
            <a:r>
              <a:rPr lang="ru-RU" sz="7200" dirty="0" smtClean="0"/>
              <a:t>А разве не страшно ночью красться мимо немецкого патруля, зная, что за появление на улице после шести вечера грозит расстрел? Но ведь большинство дел совершалось именно по ночам. Ночью сожгли немецкую Биржу труда — и две с половиной тысячи краснодонцев были избавлены от немецкой </a:t>
            </a:r>
            <a:r>
              <a:rPr lang="ru-RU" sz="7200" dirty="0" smtClean="0"/>
              <a:t>каторги.</a:t>
            </a:r>
          </a:p>
          <a:p>
            <a:pPr>
              <a:lnSpc>
                <a:spcPct val="120000"/>
              </a:lnSpc>
            </a:pPr>
            <a:r>
              <a:rPr lang="ru-RU" sz="7200" dirty="0" smtClean="0"/>
              <a:t>Даже листовки расклеивали в основном ночью, хотя бывало, что приходилось это проделывать и днем. Сначала листовки писали вручную, потом их стали печатать в самими же организованной типографии. Всего молодогвардейцы выпустили около 30 отдельных листовок общим тиражом почти пять тысяч экземпляров — из них краснодонцы узнавали свежие сводки </a:t>
            </a:r>
            <a:r>
              <a:rPr lang="ru-RU" sz="7200" dirty="0" err="1" smtClean="0"/>
              <a:t>Совинформбюро</a:t>
            </a:r>
            <a:r>
              <a:rPr lang="ru-RU" sz="7200" dirty="0" smtClean="0"/>
              <a:t>.</a:t>
            </a:r>
            <a:r>
              <a:rPr lang="ru-RU" sz="4500" dirty="0" smtClean="0"/>
              <a:t/>
            </a:r>
            <a:br>
              <a:rPr lang="ru-RU" sz="4500" dirty="0" smtClean="0"/>
            </a:br>
            <a:r>
              <a:rPr lang="ru-RU" sz="4500" dirty="0" smtClean="0"/>
              <a:t/>
            </a:r>
            <a:br>
              <a:rPr lang="ru-RU" sz="4500" dirty="0" smtClean="0"/>
            </a:br>
            <a:r>
              <a:rPr lang="ru-RU" sz="4500" dirty="0" smtClean="0"/>
              <a:t> </a:t>
            </a:r>
            <a:r>
              <a:rPr lang="ru-RU" dirty="0" smtClean="0"/>
              <a:t/>
            </a:r>
            <a:br>
              <a:rPr lang="ru-RU" dirty="0" smtClean="0"/>
            </a:br>
            <a:r>
              <a:rPr lang="ru-RU" dirty="0" smtClean="0"/>
              <a:t> </a:t>
            </a:r>
            <a:r>
              <a:rPr lang="ru-RU" dirty="0" smtClean="0"/>
              <a:t/>
            </a:r>
            <a:br>
              <a:rPr lang="ru-RU" dirty="0" smtClean="0"/>
            </a:br>
            <a:r>
              <a:rPr lang="ru-RU" dirty="0" smtClean="0"/>
              <a:t> </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0" end="0"/>
                                            </p:txEl>
                                          </p:spTgt>
                                        </p:tgtEl>
                                        <p:attrNameLst>
                                          <p:attrName>style.visibility</p:attrName>
                                        </p:attrNameLst>
                                      </p:cBhvr>
                                      <p:to>
                                        <p:strVal val="visible"/>
                                      </p:to>
                                    </p:set>
                                    <p:animEffect transition="in" filter="fade">
                                      <p:cBhvr>
                                        <p:cTn id="28" dur="1000"/>
                                        <p:tgtEl>
                                          <p:spTgt spid="4">
                                            <p:txEl>
                                              <p:pRg st="0" end="0"/>
                                            </p:txEl>
                                          </p:spTgt>
                                        </p:tgtEl>
                                      </p:cBhvr>
                                    </p:animEffect>
                                    <p:anim calcmode="lin" valueType="num">
                                      <p:cBhvr>
                                        <p:cTn id="29"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1" end="1"/>
                                            </p:txEl>
                                          </p:spTgt>
                                        </p:tgtEl>
                                        <p:attrNameLst>
                                          <p:attrName>style.visibility</p:attrName>
                                        </p:attrNameLst>
                                      </p:cBhvr>
                                      <p:to>
                                        <p:strVal val="visible"/>
                                      </p:to>
                                    </p:set>
                                    <p:animEffect transition="in" filter="fade">
                                      <p:cBhvr>
                                        <p:cTn id="35" dur="1000"/>
                                        <p:tgtEl>
                                          <p:spTgt spid="4">
                                            <p:txEl>
                                              <p:pRg st="1" end="1"/>
                                            </p:txEl>
                                          </p:spTgt>
                                        </p:tgtEl>
                                      </p:cBhvr>
                                    </p:animEffect>
                                    <p:anim calcmode="lin" valueType="num">
                                      <p:cBhvr>
                                        <p:cTn id="36"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Из-за стен тюрем…</a:t>
            </a:r>
            <a:endParaRPr lang="ru-RU" dirty="0"/>
          </a:p>
        </p:txBody>
      </p:sp>
      <p:sp>
        <p:nvSpPr>
          <p:cNvPr id="3" name="Содержимое 2"/>
          <p:cNvSpPr>
            <a:spLocks noGrp="1"/>
          </p:cNvSpPr>
          <p:nvPr>
            <p:ph sz="half" idx="1"/>
          </p:nvPr>
        </p:nvSpPr>
        <p:spPr>
          <a:xfrm>
            <a:off x="0" y="1500174"/>
            <a:ext cx="4714876" cy="5357826"/>
          </a:xfrm>
        </p:spPr>
        <p:txBody>
          <a:bodyPr>
            <a:noAutofit/>
          </a:bodyPr>
          <a:lstStyle/>
          <a:p>
            <a:r>
              <a:rPr lang="ru-RU" sz="2000" dirty="0" smtClean="0"/>
              <a:t>Четыре камеры городской полиции были забиты до отказа. Всех ребят страшно пытали. Кабинет начальника полиции </a:t>
            </a:r>
            <a:r>
              <a:rPr lang="ru-RU" sz="2000" dirty="0" err="1" smtClean="0"/>
              <a:t>Соликовского</a:t>
            </a:r>
            <a:r>
              <a:rPr lang="ru-RU" sz="2000" dirty="0" smtClean="0"/>
              <a:t> больше походил на бойню — так он был забрызган кровью. Чтобы во дворе не слышали криков истязаемых, изверги заводили патефон и включали его на полную громкость.</a:t>
            </a:r>
          </a:p>
          <a:p>
            <a:r>
              <a:rPr lang="ru-RU" sz="2000" dirty="0" smtClean="0"/>
              <a:t>Подпольщиков подвешивали за шею к оконной раме, имитируя казнь через повешение, и за ноги, к потолочному крюку. И били, били, били — палками и проволочными плетьми с гайками на конце. </a:t>
            </a:r>
          </a:p>
          <a:p>
            <a:pPr>
              <a:buNone/>
            </a:pPr>
            <a:r>
              <a:rPr lang="ru-RU" sz="2000" dirty="0" smtClean="0"/>
              <a:t/>
            </a:r>
            <a:br>
              <a:rPr lang="ru-RU" sz="2000" dirty="0" smtClean="0"/>
            </a:br>
            <a:r>
              <a:rPr lang="ru-RU" sz="2000" dirty="0" smtClean="0"/>
              <a:t/>
            </a:r>
            <a:br>
              <a:rPr lang="ru-RU" sz="2000" dirty="0" smtClean="0"/>
            </a:br>
            <a:r>
              <a:rPr lang="ru-RU" sz="2000" dirty="0" smtClean="0"/>
              <a:t> </a:t>
            </a:r>
            <a:endParaRPr lang="ru-RU" sz="2000" dirty="0"/>
          </a:p>
        </p:txBody>
      </p:sp>
      <p:sp>
        <p:nvSpPr>
          <p:cNvPr id="4" name="Содержимое 3"/>
          <p:cNvSpPr>
            <a:spLocks noGrp="1"/>
          </p:cNvSpPr>
          <p:nvPr>
            <p:ph sz="half" idx="2"/>
          </p:nvPr>
        </p:nvSpPr>
        <p:spPr/>
        <p:txBody>
          <a:bodyPr>
            <a:normAutofit/>
          </a:bodyPr>
          <a:lstStyle/>
          <a:p>
            <a:r>
              <a:rPr lang="ru-RU" sz="2000" dirty="0" smtClean="0"/>
              <a:t>Девчонок вешали за косы, и волосы не выдерживали, обрывались. Молодогвардейцам давили дверью пальцы рук, загоняли под ногти сапожные иглы, сажали на раскаленную плиту, вырезали звезды на груди и спине. Им ломали кости, выбивали и выжигали глаза, отрубали руки и ноги…</a:t>
            </a:r>
            <a:endParaRPr lang="ru-RU"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155448"/>
            <a:ext cx="8229600" cy="1416164"/>
          </a:xfrm>
        </p:spPr>
        <p:txBody>
          <a:bodyPr>
            <a:noAutofit/>
          </a:bodyPr>
          <a:lstStyle/>
          <a:p>
            <a:r>
              <a:rPr lang="ru-RU" sz="6000" dirty="0" smtClean="0"/>
              <a:t>        Награждённые</a:t>
            </a:r>
            <a:r>
              <a:rPr lang="ru-RU" sz="6000" dirty="0" smtClean="0"/>
              <a:t/>
            </a:r>
            <a:br>
              <a:rPr lang="ru-RU" sz="6000" dirty="0" smtClean="0"/>
            </a:br>
            <a:endParaRPr lang="ru-RU" sz="6000" dirty="0"/>
          </a:p>
        </p:txBody>
      </p:sp>
      <p:sp>
        <p:nvSpPr>
          <p:cNvPr id="3" name="Содержимое 2"/>
          <p:cNvSpPr>
            <a:spLocks noGrp="1"/>
          </p:cNvSpPr>
          <p:nvPr>
            <p:ph idx="1"/>
          </p:nvPr>
        </p:nvSpPr>
        <p:spPr>
          <a:xfrm>
            <a:off x="457200" y="1775191"/>
            <a:ext cx="8229600" cy="4868519"/>
          </a:xfrm>
        </p:spPr>
        <p:txBody>
          <a:bodyPr>
            <a:normAutofit fontScale="77500" lnSpcReduction="20000"/>
          </a:bodyPr>
          <a:lstStyle/>
          <a:p>
            <a:r>
              <a:rPr lang="ru-RU" dirty="0" smtClean="0"/>
              <a:t>Указом Президиума Верховного Совета СССР от </a:t>
            </a:r>
            <a:r>
              <a:rPr lang="ru-RU" dirty="0" smtClean="0">
                <a:hlinkClick r:id="rId2" tooltip="13 сентября"/>
              </a:rPr>
              <a:t>13 сентября</a:t>
            </a:r>
            <a:r>
              <a:rPr lang="ru-RU" dirty="0" smtClean="0"/>
              <a:t> </a:t>
            </a:r>
            <a:r>
              <a:rPr lang="ru-RU" dirty="0" smtClean="0">
                <a:hlinkClick r:id="rId3" tooltip="1943"/>
              </a:rPr>
              <a:t>1943</a:t>
            </a:r>
            <a:r>
              <a:rPr lang="ru-RU" dirty="0" smtClean="0"/>
              <a:t> молодогвардейцам </a:t>
            </a:r>
            <a:r>
              <a:rPr lang="ru-RU" dirty="0" err="1" smtClean="0">
                <a:hlinkClick r:id="rId4" tooltip="Ульяна Громова"/>
              </a:rPr>
              <a:t>Ульяне</a:t>
            </a:r>
            <a:r>
              <a:rPr lang="ru-RU" dirty="0" smtClean="0">
                <a:hlinkClick r:id="rId4" tooltip="Ульяна Громова"/>
              </a:rPr>
              <a:t> Громовой</a:t>
            </a:r>
            <a:r>
              <a:rPr lang="ru-RU" dirty="0" smtClean="0"/>
              <a:t>, Ивану </a:t>
            </a:r>
            <a:r>
              <a:rPr lang="ru-RU" dirty="0" err="1" smtClean="0"/>
              <a:t>Земнухову</a:t>
            </a:r>
            <a:r>
              <a:rPr lang="ru-RU" dirty="0" smtClean="0"/>
              <a:t>, Олегу Кошевому, Сергею Тюленину, Любови Шевцовой было присвоено звание </a:t>
            </a:r>
            <a:r>
              <a:rPr lang="ru-RU" dirty="0" smtClean="0">
                <a:hlinkClick r:id="rId5" tooltip="Герой Советского Союза"/>
              </a:rPr>
              <a:t>Героя Советского Союза</a:t>
            </a:r>
            <a:r>
              <a:rPr lang="ru-RU" dirty="0" smtClean="0"/>
              <a:t>. Впоследствии, </a:t>
            </a:r>
            <a:r>
              <a:rPr lang="ru-RU" dirty="0" smtClean="0">
                <a:hlinkClick r:id="rId6" tooltip="5 мая"/>
              </a:rPr>
              <a:t>5 мая</a:t>
            </a:r>
            <a:r>
              <a:rPr lang="ru-RU" dirty="0" smtClean="0"/>
              <a:t> </a:t>
            </a:r>
            <a:r>
              <a:rPr lang="ru-RU" dirty="0" smtClean="0">
                <a:hlinkClick r:id="rId7" tooltip="1990 год"/>
              </a:rPr>
              <a:t>1990 года</a:t>
            </a:r>
            <a:r>
              <a:rPr lang="ru-RU" dirty="0" smtClean="0"/>
              <a:t>, это звание было присвоено также командиру подпольной организации Ивану </a:t>
            </a:r>
            <a:r>
              <a:rPr lang="ru-RU" dirty="0" err="1" smtClean="0"/>
              <a:t>Туркеничу</a:t>
            </a:r>
            <a:r>
              <a:rPr lang="ru-RU" dirty="0" smtClean="0"/>
              <a:t>.</a:t>
            </a:r>
          </a:p>
          <a:p>
            <a:r>
              <a:rPr lang="ru-RU" dirty="0" smtClean="0"/>
              <a:t>3 участника «Молодой гвардии» награждены орденом Красного Знамени, 35 — орденом Отечественной войны 1-й степени, 6 — орденом Красной Звезды, 66 — медалью «Партизану Отечественной войны» 1-й степени.</a:t>
            </a:r>
          </a:p>
          <a:p>
            <a:r>
              <a:rPr lang="ru-RU" dirty="0" smtClean="0"/>
              <a:t>Указом Президиума Верховного Совета СССР от </a:t>
            </a:r>
            <a:r>
              <a:rPr lang="ru-RU" dirty="0" smtClean="0">
                <a:hlinkClick r:id="rId8" tooltip="13 декабря"/>
              </a:rPr>
              <a:t>13 декабря</a:t>
            </a:r>
            <a:r>
              <a:rPr lang="ru-RU" dirty="0" smtClean="0"/>
              <a:t> </a:t>
            </a:r>
            <a:r>
              <a:rPr lang="ru-RU" dirty="0" smtClean="0">
                <a:hlinkClick r:id="rId9" tooltip="1960 год"/>
              </a:rPr>
              <a:t>1960 года</a:t>
            </a:r>
            <a:r>
              <a:rPr lang="ru-RU" dirty="0" smtClean="0"/>
              <a:t> В. И. </a:t>
            </a:r>
            <a:r>
              <a:rPr lang="ru-RU" dirty="0" err="1" smtClean="0"/>
              <a:t>Третьякевич</a:t>
            </a:r>
            <a:r>
              <a:rPr lang="ru-RU" dirty="0" smtClean="0"/>
              <a:t> посмертно награждён орденом Отечественной войны I степени.</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кругленный прямоугольник 5"/>
          <p:cNvSpPr/>
          <p:nvPr/>
        </p:nvSpPr>
        <p:spPr>
          <a:xfrm>
            <a:off x="4714876" y="3714752"/>
            <a:ext cx="3929090" cy="24288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p:txBody>
          <a:bodyPr/>
          <a:lstStyle/>
          <a:p>
            <a:r>
              <a:rPr lang="ru-RU" dirty="0" smtClean="0"/>
              <a:t>Прочти и узнай о героях!</a:t>
            </a:r>
            <a:endParaRPr lang="ru-RU" dirty="0"/>
          </a:p>
        </p:txBody>
      </p:sp>
      <p:sp>
        <p:nvSpPr>
          <p:cNvPr id="3" name="Содержимое 2"/>
          <p:cNvSpPr>
            <a:spLocks noGrp="1"/>
          </p:cNvSpPr>
          <p:nvPr>
            <p:ph sz="half" idx="1"/>
          </p:nvPr>
        </p:nvSpPr>
        <p:spPr/>
        <p:txBody>
          <a:bodyPr>
            <a:normAutofit fontScale="70000" lnSpcReduction="20000"/>
          </a:bodyPr>
          <a:lstStyle/>
          <a:p>
            <a:r>
              <a:rPr lang="ru-RU" b="1" dirty="0" smtClean="0"/>
              <a:t>Повесть «Это было в </a:t>
            </a:r>
            <a:r>
              <a:rPr lang="ru-RU" b="1" dirty="0" smtClean="0"/>
              <a:t>Краснодоне». </a:t>
            </a:r>
            <a:r>
              <a:rPr lang="ru-RU" dirty="0" smtClean="0"/>
              <a:t>Написанная </a:t>
            </a:r>
            <a:r>
              <a:rPr lang="ru-RU" dirty="0" smtClean="0"/>
              <a:t>журналистом Кимом Костенко по материалам судебного </a:t>
            </a:r>
            <a:r>
              <a:rPr lang="ru-RU" dirty="0" smtClean="0"/>
              <a:t>следствия, </a:t>
            </a:r>
            <a:r>
              <a:rPr lang="ru-RU" dirty="0" smtClean="0"/>
              <a:t>повесть пролила свет на многие долго остававшиеся неизвестными обстоятельства трагической гибели отважных молодогвардейцев.</a:t>
            </a:r>
          </a:p>
          <a:p>
            <a:r>
              <a:rPr lang="ru-RU" b="1" dirty="0" smtClean="0"/>
              <a:t>Повесть «Повесть о </a:t>
            </a:r>
            <a:r>
              <a:rPr lang="ru-RU" b="1" dirty="0" smtClean="0"/>
              <a:t>сыне». </a:t>
            </a:r>
            <a:r>
              <a:rPr lang="ru-RU" dirty="0" smtClean="0"/>
              <a:t>Повесть </a:t>
            </a:r>
            <a:r>
              <a:rPr lang="ru-RU" dirty="0" smtClean="0"/>
              <a:t>об Олеге Кошевом и молодогвардейцах, написанная матерью Олега — Еленой Николаевной Кошевой. Литературная редакция П. Гаврилова.</a:t>
            </a:r>
          </a:p>
          <a:p>
            <a:endParaRPr lang="ru-RU" dirty="0"/>
          </a:p>
        </p:txBody>
      </p:sp>
      <p:sp>
        <p:nvSpPr>
          <p:cNvPr id="4" name="Содержимое 3"/>
          <p:cNvSpPr>
            <a:spLocks noGrp="1"/>
          </p:cNvSpPr>
          <p:nvPr>
            <p:ph sz="half" idx="2"/>
          </p:nvPr>
        </p:nvSpPr>
        <p:spPr/>
        <p:txBody>
          <a:bodyPr>
            <a:normAutofit fontScale="70000" lnSpcReduction="20000"/>
          </a:bodyPr>
          <a:lstStyle/>
          <a:p>
            <a:r>
              <a:rPr lang="ru-RU" b="1" dirty="0" smtClean="0"/>
              <a:t>Роман «Молодая Гвардия» А.Фадеева. </a:t>
            </a:r>
          </a:p>
          <a:p>
            <a:r>
              <a:rPr lang="ru-RU" dirty="0" smtClean="0"/>
              <a:t>В</a:t>
            </a:r>
            <a:r>
              <a:rPr lang="ru-RU" dirty="0" smtClean="0"/>
              <a:t> </a:t>
            </a:r>
            <a:r>
              <a:rPr lang="ru-RU" dirty="0" smtClean="0">
                <a:hlinkClick r:id="rId2" tooltip="СССР"/>
              </a:rPr>
              <a:t>Советском Союзе</a:t>
            </a:r>
            <a:r>
              <a:rPr lang="ru-RU" dirty="0" smtClean="0"/>
              <a:t> по роману Александра Фадеева был снят художественный фильм — «</a:t>
            </a:r>
            <a:r>
              <a:rPr lang="ru-RU" dirty="0" smtClean="0">
                <a:hlinkClick r:id="rId3" tooltip="Молодая гвардия (фильм)"/>
              </a:rPr>
              <a:t>Молодая гвардия</a:t>
            </a:r>
            <a:r>
              <a:rPr lang="ru-RU" dirty="0" smtClean="0"/>
              <a:t>» (</a:t>
            </a:r>
            <a:r>
              <a:rPr lang="ru-RU" dirty="0" smtClean="0">
                <a:hlinkClick r:id="rId4" tooltip="1948"/>
              </a:rPr>
              <a:t>1948</a:t>
            </a:r>
            <a:r>
              <a:rPr lang="ru-RU" dirty="0" smtClean="0"/>
              <a:t>), режиссёр </a:t>
            </a:r>
            <a:r>
              <a:rPr lang="ru-RU" dirty="0" smtClean="0">
                <a:hlinkClick r:id="rId5" tooltip="Герасимов, Сергей Аполлинариевич"/>
              </a:rPr>
              <a:t>Сергей Герасимов</a:t>
            </a:r>
            <a:r>
              <a:rPr lang="ru-RU" dirty="0" smtClean="0"/>
              <a:t>.</a:t>
            </a:r>
          </a:p>
          <a:p>
            <a:endParaRPr lang="ru-RU" dirty="0" smtClean="0">
              <a:hlinkClick r:id="rId6" tooltip="5 мая"/>
            </a:endParaRPr>
          </a:p>
          <a:p>
            <a:r>
              <a:rPr lang="ru-RU" dirty="0" smtClean="0">
                <a:hlinkClick r:id="rId6" tooltip="5 мая"/>
              </a:rPr>
              <a:t>5 </a:t>
            </a:r>
            <a:r>
              <a:rPr lang="ru-RU" dirty="0" smtClean="0">
                <a:hlinkClick r:id="rId6" tooltip="5 мая"/>
              </a:rPr>
              <a:t>мая</a:t>
            </a:r>
            <a:r>
              <a:rPr lang="ru-RU" dirty="0" smtClean="0"/>
              <a:t> </a:t>
            </a:r>
            <a:r>
              <a:rPr lang="ru-RU" dirty="0" smtClean="0">
                <a:hlinkClick r:id="rId7" tooltip="2015 год"/>
              </a:rPr>
              <a:t>2015 года</a:t>
            </a:r>
            <a:r>
              <a:rPr lang="ru-RU" dirty="0" smtClean="0"/>
              <a:t> на Первом канале пройдёт премьера 12-серийного телефильма «</a:t>
            </a:r>
            <a:r>
              <a:rPr lang="ru-RU" dirty="0" smtClean="0">
                <a:hlinkClick r:id="rId8" tooltip="Молодая гвардия (телесериал) (страница отсутствует)"/>
              </a:rPr>
              <a:t>Молодая гвардия</a:t>
            </a:r>
            <a:r>
              <a:rPr lang="ru-RU" dirty="0" smtClean="0"/>
              <a:t>», </a:t>
            </a:r>
            <a:r>
              <a:rPr lang="ru-RU" dirty="0" err="1" smtClean="0"/>
              <a:t>режиссёр</a:t>
            </a:r>
            <a:r>
              <a:rPr lang="ru-RU" dirty="0" err="1" smtClean="0">
                <a:hlinkClick r:id="rId9" tooltip="Пляскин, Леонид Анатольевич (страница отсутствует)"/>
              </a:rPr>
              <a:t>Леонид</a:t>
            </a:r>
            <a:r>
              <a:rPr lang="ru-RU" dirty="0" smtClean="0">
                <a:hlinkClick r:id="rId9" tooltip="Пляскин, Леонид Анатольевич (страница отсутствует)"/>
              </a:rPr>
              <a:t> </a:t>
            </a:r>
            <a:r>
              <a:rPr lang="ru-RU" dirty="0" err="1" smtClean="0">
                <a:hlinkClick r:id="rId9" tooltip="Пляскин, Леонид Анатольевич (страница отсутствует)"/>
              </a:rPr>
              <a:t>Пляскин</a:t>
            </a:r>
            <a:r>
              <a:rPr lang="ru-RU" dirty="0" smtClean="0"/>
              <a:t>. </a:t>
            </a:r>
            <a:endParaRPr lang="ru-RU" dirty="0" smtClean="0"/>
          </a:p>
          <a:p>
            <a:pPr>
              <a:buNone/>
            </a:pPr>
            <a:r>
              <a:rPr lang="ru-RU" dirty="0" smtClean="0"/>
              <a:t> </a:t>
            </a:r>
            <a:r>
              <a:rPr lang="ru-RU" dirty="0" smtClean="0"/>
              <a:t>      В </a:t>
            </a:r>
            <a:r>
              <a:rPr lang="ru-RU" dirty="0" smtClean="0"/>
              <a:t>основе кинокартины — исторические документы 1942—1943 годов.</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  музее</a:t>
            </a:r>
            <a:r>
              <a:rPr lang="ru-RU" dirty="0" smtClean="0"/>
              <a:t> </a:t>
            </a:r>
            <a:r>
              <a:rPr lang="ru-RU" dirty="0" smtClean="0"/>
              <a:t>г.Краснодона.</a:t>
            </a:r>
            <a:endParaRPr lang="ru-RU" dirty="0"/>
          </a:p>
        </p:txBody>
      </p:sp>
      <p:pic>
        <p:nvPicPr>
          <p:cNvPr id="6" name="Содержимое 5" descr="image (4).gif"/>
          <p:cNvPicPr>
            <a:picLocks noGrp="1" noChangeAspect="1"/>
          </p:cNvPicPr>
          <p:nvPr>
            <p:ph sz="half" idx="1"/>
          </p:nvPr>
        </p:nvPicPr>
        <p:blipFill>
          <a:blip r:embed="rId2"/>
          <a:stretch>
            <a:fillRect/>
          </a:stretch>
        </p:blipFill>
        <p:spPr>
          <a:xfrm>
            <a:off x="2471737" y="4080669"/>
            <a:ext cx="9525" cy="9525"/>
          </a:xfrm>
        </p:spPr>
      </p:pic>
      <p:pic>
        <p:nvPicPr>
          <p:cNvPr id="7" name="Содержимое 6" descr="image (5).gif"/>
          <p:cNvPicPr>
            <a:picLocks noGrp="1" noChangeAspect="1"/>
          </p:cNvPicPr>
          <p:nvPr>
            <p:ph sz="half" idx="2"/>
          </p:nvPr>
        </p:nvPicPr>
        <p:blipFill>
          <a:blip r:embed="rId2"/>
          <a:stretch>
            <a:fillRect/>
          </a:stretch>
        </p:blipFill>
        <p:spPr>
          <a:xfrm>
            <a:off x="6662737" y="4080669"/>
            <a:ext cx="9525" cy="9525"/>
          </a:xfrm>
        </p:spPr>
      </p:pic>
      <p:pic>
        <p:nvPicPr>
          <p:cNvPr id="1026" name="Picture 2" descr="Нажмите, чтобы посмотреть в полный размер"/>
          <p:cNvPicPr>
            <a:picLocks noChangeAspect="1" noChangeArrowheads="1"/>
          </p:cNvPicPr>
          <p:nvPr/>
        </p:nvPicPr>
        <p:blipFill>
          <a:blip r:embed="rId2"/>
          <a:srcRect/>
          <a:stretch>
            <a:fillRect/>
          </a:stretch>
        </p:blipFill>
        <p:spPr bwMode="auto">
          <a:xfrm>
            <a:off x="155575" y="-136525"/>
            <a:ext cx="9525" cy="9525"/>
          </a:xfrm>
          <a:prstGeom prst="rect">
            <a:avLst/>
          </a:prstGeom>
          <a:noFill/>
        </p:spPr>
      </p:pic>
      <p:pic>
        <p:nvPicPr>
          <p:cNvPr id="1028" name="Picture 4" descr="Нажмите, чтобы посмотреть в полный размер"/>
          <p:cNvPicPr>
            <a:picLocks noChangeAspect="1" noChangeArrowheads="1"/>
          </p:cNvPicPr>
          <p:nvPr/>
        </p:nvPicPr>
        <p:blipFill>
          <a:blip r:embed="rId2"/>
          <a:srcRect/>
          <a:stretch>
            <a:fillRect/>
          </a:stretch>
        </p:blipFill>
        <p:spPr bwMode="auto">
          <a:xfrm>
            <a:off x="155575" y="-136525"/>
            <a:ext cx="9525" cy="9525"/>
          </a:xfrm>
          <a:prstGeom prst="rect">
            <a:avLst/>
          </a:prstGeom>
          <a:noFill/>
        </p:spPr>
      </p:pic>
      <p:pic>
        <p:nvPicPr>
          <p:cNvPr id="1030" name="Picture 6" descr="http://www.molodguard.ru/newphoto1325.jpg"/>
          <p:cNvPicPr>
            <a:picLocks noChangeAspect="1" noChangeArrowheads="1"/>
          </p:cNvPicPr>
          <p:nvPr/>
        </p:nvPicPr>
        <p:blipFill>
          <a:blip r:embed="rId3"/>
          <a:srcRect/>
          <a:stretch>
            <a:fillRect/>
          </a:stretch>
        </p:blipFill>
        <p:spPr bwMode="auto">
          <a:xfrm>
            <a:off x="0" y="1428736"/>
            <a:ext cx="6318121" cy="5176824"/>
          </a:xfrm>
          <a:prstGeom prst="rect">
            <a:avLst/>
          </a:prstGeom>
          <a:noFill/>
        </p:spPr>
      </p:pic>
      <p:pic>
        <p:nvPicPr>
          <p:cNvPr id="1032" name="Picture 8" descr="http://www.molodguard.ru/newphoto1114.jpg"/>
          <p:cNvPicPr>
            <a:picLocks noChangeAspect="1" noChangeArrowheads="1"/>
          </p:cNvPicPr>
          <p:nvPr/>
        </p:nvPicPr>
        <p:blipFill>
          <a:blip r:embed="rId4"/>
          <a:srcRect/>
          <a:stretch>
            <a:fillRect/>
          </a:stretch>
        </p:blipFill>
        <p:spPr bwMode="auto">
          <a:xfrm>
            <a:off x="1643042" y="1404922"/>
            <a:ext cx="4814289" cy="5453078"/>
          </a:xfrm>
          <a:prstGeom prst="rect">
            <a:avLst/>
          </a:prstGeom>
          <a:noFill/>
        </p:spPr>
      </p:pic>
      <p:pic>
        <p:nvPicPr>
          <p:cNvPr id="1034" name="Picture 10" descr="http://www.molodguard.ru/newphoto954.jpg"/>
          <p:cNvPicPr>
            <a:picLocks noChangeAspect="1" noChangeArrowheads="1"/>
          </p:cNvPicPr>
          <p:nvPr/>
        </p:nvPicPr>
        <p:blipFill>
          <a:blip r:embed="rId5"/>
          <a:srcRect l="6667" t="4445" r="6666"/>
          <a:stretch>
            <a:fillRect/>
          </a:stretch>
        </p:blipFill>
        <p:spPr bwMode="auto">
          <a:xfrm>
            <a:off x="5429224" y="3786190"/>
            <a:ext cx="3714776" cy="3071810"/>
          </a:xfrm>
          <a:prstGeom prst="rect">
            <a:avLst/>
          </a:prstGeom>
          <a:noFill/>
        </p:spPr>
      </p:pic>
      <p:pic>
        <p:nvPicPr>
          <p:cNvPr id="1036" name="Picture 12" descr="http://www.molodguard.ru/newphoto953.jpg"/>
          <p:cNvPicPr>
            <a:picLocks noChangeAspect="1" noChangeArrowheads="1"/>
          </p:cNvPicPr>
          <p:nvPr/>
        </p:nvPicPr>
        <p:blipFill>
          <a:blip r:embed="rId6"/>
          <a:srcRect l="10937" t="6250" r="10937" b="6249"/>
          <a:stretch>
            <a:fillRect/>
          </a:stretch>
        </p:blipFill>
        <p:spPr bwMode="auto">
          <a:xfrm>
            <a:off x="5572100" y="1142984"/>
            <a:ext cx="3571900" cy="300039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fade">
                                      <p:cBhvr>
                                        <p:cTn id="7" dur="1000"/>
                                        <p:tgtEl>
                                          <p:spTgt spid="1030"/>
                                        </p:tgtEl>
                                      </p:cBhvr>
                                    </p:animEffect>
                                    <p:anim calcmode="lin" valueType="num">
                                      <p:cBhvr>
                                        <p:cTn id="8" dur="1000" fill="hold"/>
                                        <p:tgtEl>
                                          <p:spTgt spid="1030"/>
                                        </p:tgtEl>
                                        <p:attrNameLst>
                                          <p:attrName>ppt_x</p:attrName>
                                        </p:attrNameLst>
                                      </p:cBhvr>
                                      <p:tavLst>
                                        <p:tav tm="0">
                                          <p:val>
                                            <p:strVal val="#ppt_x"/>
                                          </p:val>
                                        </p:tav>
                                        <p:tav tm="100000">
                                          <p:val>
                                            <p:strVal val="#ppt_x"/>
                                          </p:val>
                                        </p:tav>
                                      </p:tavLst>
                                    </p:anim>
                                    <p:anim calcmode="lin" valueType="num">
                                      <p:cBhvr>
                                        <p:cTn id="9" dur="1000" fill="hold"/>
                                        <p:tgtEl>
                                          <p:spTgt spid="103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32"/>
                                        </p:tgtEl>
                                        <p:attrNameLst>
                                          <p:attrName>style.visibility</p:attrName>
                                        </p:attrNameLst>
                                      </p:cBhvr>
                                      <p:to>
                                        <p:strVal val="visible"/>
                                      </p:to>
                                    </p:set>
                                    <p:animEffect transition="in" filter="fade">
                                      <p:cBhvr>
                                        <p:cTn id="14" dur="1000"/>
                                        <p:tgtEl>
                                          <p:spTgt spid="1032"/>
                                        </p:tgtEl>
                                      </p:cBhvr>
                                    </p:animEffect>
                                    <p:anim calcmode="lin" valueType="num">
                                      <p:cBhvr>
                                        <p:cTn id="15" dur="1000" fill="hold"/>
                                        <p:tgtEl>
                                          <p:spTgt spid="1032"/>
                                        </p:tgtEl>
                                        <p:attrNameLst>
                                          <p:attrName>ppt_x</p:attrName>
                                        </p:attrNameLst>
                                      </p:cBhvr>
                                      <p:tavLst>
                                        <p:tav tm="0">
                                          <p:val>
                                            <p:strVal val="#ppt_x"/>
                                          </p:val>
                                        </p:tav>
                                        <p:tav tm="100000">
                                          <p:val>
                                            <p:strVal val="#ppt_x"/>
                                          </p:val>
                                        </p:tav>
                                      </p:tavLst>
                                    </p:anim>
                                    <p:anim calcmode="lin" valueType="num">
                                      <p:cBhvr>
                                        <p:cTn id="16" dur="1000" fill="hold"/>
                                        <p:tgtEl>
                                          <p:spTgt spid="103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36"/>
                                        </p:tgtEl>
                                        <p:attrNameLst>
                                          <p:attrName>style.visibility</p:attrName>
                                        </p:attrNameLst>
                                      </p:cBhvr>
                                      <p:to>
                                        <p:strVal val="visible"/>
                                      </p:to>
                                    </p:set>
                                    <p:animEffect transition="in" filter="fade">
                                      <p:cBhvr>
                                        <p:cTn id="21" dur="1000"/>
                                        <p:tgtEl>
                                          <p:spTgt spid="1036"/>
                                        </p:tgtEl>
                                      </p:cBhvr>
                                    </p:animEffect>
                                    <p:anim calcmode="lin" valueType="num">
                                      <p:cBhvr>
                                        <p:cTn id="22" dur="1000" fill="hold"/>
                                        <p:tgtEl>
                                          <p:spTgt spid="1036"/>
                                        </p:tgtEl>
                                        <p:attrNameLst>
                                          <p:attrName>ppt_x</p:attrName>
                                        </p:attrNameLst>
                                      </p:cBhvr>
                                      <p:tavLst>
                                        <p:tav tm="0">
                                          <p:val>
                                            <p:strVal val="#ppt_x"/>
                                          </p:val>
                                        </p:tav>
                                        <p:tav tm="100000">
                                          <p:val>
                                            <p:strVal val="#ppt_x"/>
                                          </p:val>
                                        </p:tav>
                                      </p:tavLst>
                                    </p:anim>
                                    <p:anim calcmode="lin" valueType="num">
                                      <p:cBhvr>
                                        <p:cTn id="23" dur="1000" fill="hold"/>
                                        <p:tgtEl>
                                          <p:spTgt spid="103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034"/>
                                        </p:tgtEl>
                                        <p:attrNameLst>
                                          <p:attrName>style.visibility</p:attrName>
                                        </p:attrNameLst>
                                      </p:cBhvr>
                                      <p:to>
                                        <p:strVal val="visible"/>
                                      </p:to>
                                    </p:set>
                                    <p:animEffect transition="in" filter="fade">
                                      <p:cBhvr>
                                        <p:cTn id="28" dur="1000"/>
                                        <p:tgtEl>
                                          <p:spTgt spid="1034"/>
                                        </p:tgtEl>
                                      </p:cBhvr>
                                    </p:animEffect>
                                    <p:anim calcmode="lin" valueType="num">
                                      <p:cBhvr>
                                        <p:cTn id="29" dur="1000" fill="hold"/>
                                        <p:tgtEl>
                                          <p:spTgt spid="1034"/>
                                        </p:tgtEl>
                                        <p:attrNameLst>
                                          <p:attrName>ppt_x</p:attrName>
                                        </p:attrNameLst>
                                      </p:cBhvr>
                                      <p:tavLst>
                                        <p:tav tm="0">
                                          <p:val>
                                            <p:strVal val="#ppt_x"/>
                                          </p:val>
                                        </p:tav>
                                        <p:tav tm="100000">
                                          <p:val>
                                            <p:strVal val="#ppt_x"/>
                                          </p:val>
                                        </p:tav>
                                      </p:tavLst>
                                    </p:anim>
                                    <p:anim calcmode="lin" valueType="num">
                                      <p:cBhvr>
                                        <p:cTn id="30" dur="1000" fill="hold"/>
                                        <p:tgtEl>
                                          <p:spTgt spid="10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В Краснодоне обновили музей «Молодой гвардии» </a:t>
            </a:r>
            <a:r>
              <a:rPr lang="ru-RU" dirty="0" smtClean="0"/>
              <a:t> </a:t>
            </a:r>
            <a:r>
              <a:rPr lang="ru-RU" b="0" dirty="0" smtClean="0"/>
              <a:t> </a:t>
            </a:r>
            <a:r>
              <a:rPr lang="ru-RU" b="0" dirty="0" smtClean="0"/>
              <a:t>25.09.2012</a:t>
            </a:r>
            <a:endParaRPr lang="ru-RU" b="0" dirty="0"/>
          </a:p>
        </p:txBody>
      </p:sp>
      <p:pic>
        <p:nvPicPr>
          <p:cNvPr id="5" name="Содержимое 4" descr="DSC_0944.JPG"/>
          <p:cNvPicPr>
            <a:picLocks noGrp="1" noChangeAspect="1"/>
          </p:cNvPicPr>
          <p:nvPr>
            <p:ph sz="half" idx="1"/>
          </p:nvPr>
        </p:nvPicPr>
        <p:blipFill>
          <a:blip r:embed="rId2"/>
          <a:stretch>
            <a:fillRect/>
          </a:stretch>
        </p:blipFill>
        <p:spPr>
          <a:xfrm>
            <a:off x="214282" y="1571612"/>
            <a:ext cx="4038600" cy="2685669"/>
          </a:xfrm>
        </p:spPr>
      </p:pic>
      <p:pic>
        <p:nvPicPr>
          <p:cNvPr id="6" name="Содержимое 5" descr="DSC_1066_0.JPG"/>
          <p:cNvPicPr>
            <a:picLocks noGrp="1" noChangeAspect="1"/>
          </p:cNvPicPr>
          <p:nvPr>
            <p:ph sz="half" idx="2"/>
          </p:nvPr>
        </p:nvPicPr>
        <p:blipFill>
          <a:blip r:embed="rId3"/>
          <a:stretch>
            <a:fillRect/>
          </a:stretch>
        </p:blipFill>
        <p:spPr>
          <a:xfrm>
            <a:off x="4572000" y="1571612"/>
            <a:ext cx="4038600" cy="2685669"/>
          </a:xfrm>
        </p:spPr>
      </p:pic>
      <p:pic>
        <p:nvPicPr>
          <p:cNvPr id="7" name="Рисунок 6" descr="DSC_1096.JPG"/>
          <p:cNvPicPr>
            <a:picLocks noChangeAspect="1"/>
          </p:cNvPicPr>
          <p:nvPr/>
        </p:nvPicPr>
        <p:blipFill>
          <a:blip r:embed="rId4"/>
          <a:stretch>
            <a:fillRect/>
          </a:stretch>
        </p:blipFill>
        <p:spPr>
          <a:xfrm>
            <a:off x="0" y="3929066"/>
            <a:ext cx="4404412" cy="2928934"/>
          </a:xfrm>
          <a:prstGeom prst="rect">
            <a:avLst/>
          </a:prstGeom>
        </p:spPr>
      </p:pic>
      <p:pic>
        <p:nvPicPr>
          <p:cNvPr id="8" name="Рисунок 7" descr="DSC_1146.JPG"/>
          <p:cNvPicPr>
            <a:picLocks noChangeAspect="1"/>
          </p:cNvPicPr>
          <p:nvPr/>
        </p:nvPicPr>
        <p:blipFill>
          <a:blip r:embed="rId5"/>
          <a:stretch>
            <a:fillRect/>
          </a:stretch>
        </p:blipFill>
        <p:spPr>
          <a:xfrm>
            <a:off x="4500562" y="4031934"/>
            <a:ext cx="4249723" cy="282606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strVal val="#ppt_w*0.70"/>
                                          </p:val>
                                        </p:tav>
                                        <p:tav tm="100000">
                                          <p:val>
                                            <p:strVal val="#ppt_w"/>
                                          </p:val>
                                        </p:tav>
                                      </p:tavLst>
                                    </p:anim>
                                    <p:anim calcmode="lin" valueType="num">
                                      <p:cBhvr>
                                        <p:cTn id="15" dur="1000" fill="hold"/>
                                        <p:tgtEl>
                                          <p:spTgt spid="6"/>
                                        </p:tgtEl>
                                        <p:attrNameLst>
                                          <p:attrName>ppt_h</p:attrName>
                                        </p:attrNameLst>
                                      </p:cBhvr>
                                      <p:tavLst>
                                        <p:tav tm="0">
                                          <p:val>
                                            <p:strVal val="#ppt_h"/>
                                          </p:val>
                                        </p:tav>
                                        <p:tav tm="100000">
                                          <p:val>
                                            <p:strVal val="#ppt_h"/>
                                          </p:val>
                                        </p:tav>
                                      </p:tavLst>
                                    </p:anim>
                                    <p:animEffect transition="in" filter="fade">
                                      <p:cBhvr>
                                        <p:cTn id="16" dur="1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strVal val="#ppt_w*0.70"/>
                                          </p:val>
                                        </p:tav>
                                        <p:tav tm="100000">
                                          <p:val>
                                            <p:strVal val="#ppt_w"/>
                                          </p:val>
                                        </p:tav>
                                      </p:tavLst>
                                    </p:anim>
                                    <p:anim calcmode="lin" valueType="num">
                                      <p:cBhvr>
                                        <p:cTn id="22" dur="1000" fill="hold"/>
                                        <p:tgtEl>
                                          <p:spTgt spid="7"/>
                                        </p:tgtEl>
                                        <p:attrNameLst>
                                          <p:attrName>ppt_h</p:attrName>
                                        </p:attrNameLst>
                                      </p:cBhvr>
                                      <p:tavLst>
                                        <p:tav tm="0">
                                          <p:val>
                                            <p:strVal val="#ppt_h"/>
                                          </p:val>
                                        </p:tav>
                                        <p:tav tm="100000">
                                          <p:val>
                                            <p:strVal val="#ppt_h"/>
                                          </p:val>
                                        </p:tav>
                                      </p:tavLst>
                                    </p:anim>
                                    <p:animEffect transition="in" filter="fade">
                                      <p:cBhvr>
                                        <p:cTn id="23" dur="1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ppt_w</p:attrName>
                                        </p:attrNameLst>
                                      </p:cBhvr>
                                      <p:tavLst>
                                        <p:tav tm="0">
                                          <p:val>
                                            <p:strVal val="#ppt_w*0.70"/>
                                          </p:val>
                                        </p:tav>
                                        <p:tav tm="100000">
                                          <p:val>
                                            <p:strVal val="#ppt_w"/>
                                          </p:val>
                                        </p:tav>
                                      </p:tavLst>
                                    </p:anim>
                                    <p:anim calcmode="lin" valueType="num">
                                      <p:cBhvr>
                                        <p:cTn id="29" dur="1000" fill="hold"/>
                                        <p:tgtEl>
                                          <p:spTgt spid="8"/>
                                        </p:tgtEl>
                                        <p:attrNameLst>
                                          <p:attrName>ppt_h</p:attrName>
                                        </p:attrNameLst>
                                      </p:cBhvr>
                                      <p:tavLst>
                                        <p:tav tm="0">
                                          <p:val>
                                            <p:strVal val="#ppt_h"/>
                                          </p:val>
                                        </p:tav>
                                        <p:tav tm="100000">
                                          <p:val>
                                            <p:strVal val="#ppt_h"/>
                                          </p:val>
                                        </p:tav>
                                      </p:tavLst>
                                    </p:anim>
                                    <p:animEffect transition="in" filter="fade">
                                      <p:cBhvr>
                                        <p:cTn id="3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Информационные ресурсы</a:t>
            </a:r>
            <a:endParaRPr lang="ru-RU" dirty="0"/>
          </a:p>
        </p:txBody>
      </p:sp>
      <p:sp>
        <p:nvSpPr>
          <p:cNvPr id="3" name="Содержимое 2"/>
          <p:cNvSpPr>
            <a:spLocks noGrp="1"/>
          </p:cNvSpPr>
          <p:nvPr>
            <p:ph sz="half" idx="1"/>
          </p:nvPr>
        </p:nvSpPr>
        <p:spPr/>
        <p:txBody>
          <a:bodyPr/>
          <a:lstStyle/>
          <a:p>
            <a:r>
              <a:rPr lang="ru-RU" dirty="0" smtClean="0"/>
              <a:t>Подробнее см.: </a:t>
            </a:r>
            <a:r>
              <a:rPr lang="ru-RU" dirty="0" smtClean="0">
                <a:hlinkClick r:id="rId2"/>
              </a:rPr>
              <a:t>http://www.nkj.ru/archive/articles/2464/</a:t>
            </a:r>
            <a:r>
              <a:rPr lang="ru-RU" dirty="0" smtClean="0"/>
              <a:t> </a:t>
            </a:r>
            <a:endParaRPr lang="ru-RU" dirty="0" smtClean="0"/>
          </a:p>
          <a:p>
            <a:pPr>
              <a:buNone/>
            </a:pPr>
            <a:r>
              <a:rPr lang="ru-RU" dirty="0" smtClean="0"/>
              <a:t>     (</a:t>
            </a:r>
            <a:r>
              <a:rPr lang="ru-RU" dirty="0" smtClean="0"/>
              <a:t>Наука и </a:t>
            </a:r>
            <a:r>
              <a:rPr lang="ru-RU" dirty="0" smtClean="0"/>
              <a:t>жизнь №1,2003, </a:t>
            </a:r>
            <a:r>
              <a:rPr lang="ru-RU" dirty="0" smtClean="0"/>
              <a:t>"МОЛОДАЯ ГВАРДИЯ" - НЕКОТОРЫЕ ФАКТЫ</a:t>
            </a:r>
            <a:r>
              <a:rPr lang="ru-RU" dirty="0" smtClean="0"/>
              <a:t>)</a:t>
            </a:r>
          </a:p>
          <a:p>
            <a:r>
              <a:rPr lang="ru-RU" dirty="0" smtClean="0"/>
              <a:t>Сайт А.Дружининой</a:t>
            </a:r>
            <a:endParaRPr lang="ru-RU" dirty="0"/>
          </a:p>
        </p:txBody>
      </p:sp>
      <p:sp>
        <p:nvSpPr>
          <p:cNvPr id="4" name="Содержимое 3"/>
          <p:cNvSpPr>
            <a:spLocks noGrp="1"/>
          </p:cNvSpPr>
          <p:nvPr>
            <p:ph sz="half" idx="2"/>
          </p:nvPr>
        </p:nvSpPr>
        <p:spPr>
          <a:xfrm>
            <a:off x="4648200" y="1773936"/>
            <a:ext cx="4281518" cy="4623816"/>
          </a:xfrm>
        </p:spPr>
        <p:txBody>
          <a:bodyPr/>
          <a:lstStyle/>
          <a:p>
            <a:r>
              <a:rPr lang="en-US" dirty="0" smtClean="0">
                <a:hlinkClick r:id="rId3"/>
              </a:rPr>
              <a:t>https://</a:t>
            </a:r>
            <a:r>
              <a:rPr lang="en-US" dirty="0" smtClean="0">
                <a:hlinkClick r:id="rId3"/>
              </a:rPr>
              <a:t>ru.wikipedia.org/wiki</a:t>
            </a:r>
            <a:endParaRPr lang="ru-RU" dirty="0" smtClean="0"/>
          </a:p>
          <a:p>
            <a:r>
              <a:rPr lang="en-US" dirty="0" smtClean="0">
                <a:hlinkClick r:id="rId4"/>
              </a:rPr>
              <a:t>http</a:t>
            </a:r>
            <a:r>
              <a:rPr lang="en-US" dirty="0" smtClean="0">
                <a:hlinkClick r:id="rId4"/>
              </a:rPr>
              <a:t>://www.fire-of-war.ru</a:t>
            </a:r>
            <a:r>
              <a:rPr lang="en-US" dirty="0" smtClean="0">
                <a:hlinkClick r:id="rId4"/>
              </a:rPr>
              <a:t>/</a:t>
            </a:r>
            <a:endParaRPr lang="ru-RU" dirty="0" smtClean="0"/>
          </a:p>
          <a:p>
            <a:r>
              <a:rPr lang="en-US" dirty="0" smtClean="0">
                <a:hlinkClick r:id="rId5"/>
              </a:rPr>
              <a:t>http://</a:t>
            </a:r>
            <a:r>
              <a:rPr lang="en-US" dirty="0" smtClean="0">
                <a:hlinkClick r:id="rId5"/>
              </a:rPr>
              <a:t>www.molodguard.ru/news.htm</a:t>
            </a:r>
            <a:r>
              <a:rPr lang="ru-RU" dirty="0" smtClean="0"/>
              <a:t> - сайт музея г.Краснодона</a:t>
            </a:r>
          </a:p>
          <a:p>
            <a:pPr>
              <a:buNone/>
            </a:pP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Из </a:t>
            </a:r>
            <a:r>
              <a:rPr lang="ru-RU" dirty="0" err="1" smtClean="0"/>
              <a:t>Википедии</a:t>
            </a:r>
            <a:r>
              <a:rPr lang="ru-RU" dirty="0" smtClean="0"/>
              <a:t>…</a:t>
            </a:r>
            <a:endParaRPr lang="ru-RU" dirty="0"/>
          </a:p>
        </p:txBody>
      </p:sp>
      <p:sp>
        <p:nvSpPr>
          <p:cNvPr id="3" name="Содержимое 2"/>
          <p:cNvSpPr>
            <a:spLocks noGrp="1"/>
          </p:cNvSpPr>
          <p:nvPr>
            <p:ph idx="1"/>
          </p:nvPr>
        </p:nvSpPr>
        <p:spPr>
          <a:xfrm>
            <a:off x="0" y="1775191"/>
            <a:ext cx="8686800" cy="4625609"/>
          </a:xfrm>
        </p:spPr>
        <p:txBody>
          <a:bodyPr/>
          <a:lstStyle/>
          <a:p>
            <a:r>
              <a:rPr lang="ru-RU" b="1" dirty="0" smtClean="0"/>
              <a:t>«</a:t>
            </a:r>
            <a:r>
              <a:rPr lang="ru-RU" b="1" dirty="0" err="1" smtClean="0"/>
              <a:t>Молода́я</a:t>
            </a:r>
            <a:r>
              <a:rPr lang="ru-RU" b="1" dirty="0" smtClean="0"/>
              <a:t> </a:t>
            </a:r>
            <a:r>
              <a:rPr lang="ru-RU" b="1" dirty="0" err="1" smtClean="0"/>
              <a:t>гва́рдия</a:t>
            </a:r>
            <a:r>
              <a:rPr lang="ru-RU" b="1" dirty="0" smtClean="0"/>
              <a:t>»</a:t>
            </a:r>
            <a:r>
              <a:rPr lang="ru-RU" dirty="0" smtClean="0"/>
              <a:t> — </a:t>
            </a:r>
            <a:r>
              <a:rPr lang="ru-RU" dirty="0" smtClean="0">
                <a:hlinkClick r:id="rId2" tooltip="Антифашизм"/>
              </a:rPr>
              <a:t>антифашистская</a:t>
            </a:r>
            <a:r>
              <a:rPr lang="ru-RU" dirty="0" smtClean="0"/>
              <a:t> </a:t>
            </a:r>
            <a:r>
              <a:rPr lang="ru-RU" dirty="0" smtClean="0">
                <a:hlinkClick r:id="rId3" tooltip="Комсомол"/>
              </a:rPr>
              <a:t>комсомольская</a:t>
            </a:r>
            <a:r>
              <a:rPr lang="ru-RU" dirty="0" smtClean="0"/>
              <a:t> подпольная организация юношей и </a:t>
            </a:r>
            <a:r>
              <a:rPr lang="ru-RU" dirty="0" smtClean="0"/>
              <a:t>девушек, </a:t>
            </a:r>
            <a:r>
              <a:rPr lang="ru-RU" dirty="0" smtClean="0"/>
              <a:t>действовавшая в годы </a:t>
            </a:r>
            <a:r>
              <a:rPr lang="ru-RU" dirty="0" smtClean="0">
                <a:hlinkClick r:id="rId4" tooltip="Великая Отечественная война"/>
              </a:rPr>
              <a:t>Великой Отечественной войны</a:t>
            </a:r>
            <a:r>
              <a:rPr lang="ru-RU" dirty="0" smtClean="0"/>
              <a:t>, в основном в городе </a:t>
            </a:r>
            <a:r>
              <a:rPr lang="ru-RU" dirty="0" smtClean="0">
                <a:hlinkClick r:id="rId5" tooltip="Краснодон (город)"/>
              </a:rPr>
              <a:t>Краснодоне</a:t>
            </a:r>
            <a:r>
              <a:rPr lang="ru-RU" dirty="0" smtClean="0"/>
              <a:t> </a:t>
            </a:r>
            <a:r>
              <a:rPr lang="ru-RU" dirty="0" smtClean="0"/>
              <a:t>, </a:t>
            </a:r>
            <a:r>
              <a:rPr lang="ru-RU" u="sng" dirty="0" smtClean="0">
                <a:hlinkClick r:id="rId6" tooltip="Луганская область"/>
              </a:rPr>
              <a:t>Луганской </a:t>
            </a:r>
            <a:r>
              <a:rPr lang="ru-RU" u="sng" dirty="0" smtClean="0">
                <a:hlinkClick r:id="rId6" tooltip="Луганская область"/>
              </a:rPr>
              <a:t>(</a:t>
            </a:r>
            <a:r>
              <a:rPr lang="ru-RU" u="sng" dirty="0" err="1" smtClean="0">
                <a:hlinkClick r:id="rId6" tooltip="Луганская область"/>
              </a:rPr>
              <a:t>Ворошиловградской</a:t>
            </a:r>
            <a:r>
              <a:rPr lang="ru-RU" u="sng" dirty="0" smtClean="0">
                <a:hlinkClick r:id="rId6" tooltip="Луганская область"/>
              </a:rPr>
              <a:t>) области</a:t>
            </a:r>
            <a:r>
              <a:rPr lang="ru-RU" dirty="0" smtClean="0"/>
              <a:t> (</a:t>
            </a:r>
            <a:r>
              <a:rPr lang="ru-RU" dirty="0" smtClean="0">
                <a:hlinkClick r:id="rId7" tooltip="Украинская ССР"/>
              </a:rPr>
              <a:t>Украинская ССР</a:t>
            </a:r>
            <a:r>
              <a:rPr lang="ru-RU" dirty="0" smtClean="0"/>
              <a:t>). Самому младшему участнику подполья было 14 лет.</a:t>
            </a: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x_9e8e86e3.jpg"/>
          <p:cNvPicPr>
            <a:picLocks noChangeAspect="1"/>
          </p:cNvPicPr>
          <p:nvPr/>
        </p:nvPicPr>
        <p:blipFill>
          <a:blip r:embed="rId2"/>
          <a:stretch>
            <a:fillRect/>
          </a:stretch>
        </p:blipFill>
        <p:spPr>
          <a:xfrm>
            <a:off x="4293340" y="4127496"/>
            <a:ext cx="4850660" cy="2730504"/>
          </a:xfrm>
          <a:prstGeom prst="rect">
            <a:avLst/>
          </a:prstGeom>
        </p:spPr>
      </p:pic>
      <p:sp>
        <p:nvSpPr>
          <p:cNvPr id="2" name="Заголовок 1"/>
          <p:cNvSpPr>
            <a:spLocks noGrp="1"/>
          </p:cNvSpPr>
          <p:nvPr>
            <p:ph type="title"/>
          </p:nvPr>
        </p:nvSpPr>
        <p:spPr/>
        <p:txBody>
          <a:bodyPr>
            <a:normAutofit fontScale="90000"/>
          </a:bodyPr>
          <a:lstStyle/>
          <a:p>
            <a:r>
              <a:rPr lang="ru-RU" dirty="0" smtClean="0"/>
              <a:t>А кто сейчас знает о </a:t>
            </a:r>
            <a:r>
              <a:rPr lang="ru-RU" dirty="0" err="1" smtClean="0"/>
              <a:t>краснодонских</a:t>
            </a:r>
            <a:r>
              <a:rPr lang="ru-RU" dirty="0" smtClean="0"/>
              <a:t> подпольщиках? </a:t>
            </a:r>
            <a:endParaRPr lang="ru-RU" dirty="0"/>
          </a:p>
        </p:txBody>
      </p:sp>
      <p:sp>
        <p:nvSpPr>
          <p:cNvPr id="3" name="Содержимое 2"/>
          <p:cNvSpPr>
            <a:spLocks noGrp="1"/>
          </p:cNvSpPr>
          <p:nvPr>
            <p:ph idx="1"/>
          </p:nvPr>
        </p:nvSpPr>
        <p:spPr>
          <a:xfrm>
            <a:off x="0" y="1775191"/>
            <a:ext cx="9144000" cy="3796949"/>
          </a:xfrm>
        </p:spPr>
        <p:txBody>
          <a:bodyPr>
            <a:normAutofit fontScale="92500" lnSpcReduction="10000"/>
          </a:bodyPr>
          <a:lstStyle/>
          <a:p>
            <a:r>
              <a:rPr lang="ru-RU" sz="3000" dirty="0" smtClean="0"/>
              <a:t>В </a:t>
            </a:r>
            <a:r>
              <a:rPr lang="ru-RU" sz="3000" dirty="0" smtClean="0"/>
              <a:t>музее Краснодона последние годы пусто и тихо, из трехсот школьных музеев в стране осталось лишь восемь, а в прессе </a:t>
            </a:r>
            <a:r>
              <a:rPr lang="ru-RU" sz="3000" dirty="0" smtClean="0"/>
              <a:t>(на </a:t>
            </a:r>
            <a:r>
              <a:rPr lang="ru-RU" sz="3000" dirty="0" smtClean="0"/>
              <a:t>Украине) все чаще юных героев называют “националистами”, “неорганизованной комсомольской братвой”, а кто-то и вообще отрицает их существование</a:t>
            </a:r>
            <a:r>
              <a:rPr lang="ru-RU" sz="3000" dirty="0" smtClean="0"/>
              <a:t>. (Журнал №1, 2003, «Наука и жизнь»)</a:t>
            </a:r>
            <a:r>
              <a:rPr lang="ru-RU" sz="3000" dirty="0" smtClean="0"/>
              <a:t/>
            </a:r>
            <a:br>
              <a:rPr lang="ru-RU" sz="3000" dirty="0" smtClean="0"/>
            </a:br>
            <a:r>
              <a:rPr lang="ru-RU" dirty="0" smtClean="0"/>
              <a:t/>
            </a:r>
            <a:br>
              <a:rPr lang="ru-RU" dirty="0" smtClean="0"/>
            </a:br>
            <a:r>
              <a:rPr lang="ru-RU" dirty="0" smtClean="0"/>
              <a:t> </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История создания организации</a:t>
            </a:r>
            <a:endParaRPr lang="ru-RU" dirty="0"/>
          </a:p>
        </p:txBody>
      </p:sp>
      <p:sp>
        <p:nvSpPr>
          <p:cNvPr id="3" name="Содержимое 2"/>
          <p:cNvSpPr>
            <a:spLocks noGrp="1"/>
          </p:cNvSpPr>
          <p:nvPr>
            <p:ph sz="half" idx="1"/>
          </p:nvPr>
        </p:nvSpPr>
        <p:spPr>
          <a:xfrm>
            <a:off x="0" y="1773936"/>
            <a:ext cx="4643438" cy="4726898"/>
          </a:xfrm>
        </p:spPr>
        <p:txBody>
          <a:bodyPr>
            <a:normAutofit fontScale="92500"/>
          </a:bodyPr>
          <a:lstStyle/>
          <a:p>
            <a:pPr marL="265113" indent="-146050">
              <a:tabLst>
                <a:tab pos="176213" algn="l"/>
              </a:tabLst>
            </a:pPr>
            <a:r>
              <a:rPr lang="ru-RU" dirty="0" smtClean="0"/>
              <a:t>  Организация </a:t>
            </a:r>
            <a:r>
              <a:rPr lang="ru-RU" dirty="0" smtClean="0"/>
              <a:t>была создана вскоре после начала немецкой оккупации Краснодона (оккупация началась </a:t>
            </a:r>
            <a:r>
              <a:rPr lang="ru-RU" dirty="0" smtClean="0">
                <a:hlinkClick r:id="rId2" tooltip="20 июля"/>
              </a:rPr>
              <a:t>20 </a:t>
            </a:r>
            <a:r>
              <a:rPr lang="ru-RU" dirty="0" smtClean="0">
                <a:hlinkClick r:id="rId2" tooltip="20 июля"/>
              </a:rPr>
              <a:t>июля</a:t>
            </a:r>
            <a:r>
              <a:rPr lang="ru-RU" dirty="0" smtClean="0"/>
              <a:t> </a:t>
            </a:r>
            <a:r>
              <a:rPr lang="ru-RU" dirty="0" smtClean="0">
                <a:hlinkClick r:id="rId3" tooltip="1942 год"/>
              </a:rPr>
              <a:t>1942 </a:t>
            </a:r>
            <a:r>
              <a:rPr lang="ru-RU" dirty="0" smtClean="0">
                <a:hlinkClick r:id="rId3" tooltip="1942 год"/>
              </a:rPr>
              <a:t>года</a:t>
            </a:r>
            <a:r>
              <a:rPr lang="ru-RU" dirty="0" smtClean="0"/>
              <a:t>). «Молодая гвардия» насчитывала около 110 участников — юношей и девушек. Участников организации называют </a:t>
            </a:r>
            <a:r>
              <a:rPr lang="ru-RU" b="1" dirty="0" smtClean="0"/>
              <a:t>молодогвардейцы</a:t>
            </a:r>
            <a:endParaRPr lang="ru-RU" dirty="0"/>
          </a:p>
        </p:txBody>
      </p:sp>
      <p:pic>
        <p:nvPicPr>
          <p:cNvPr id="5" name="Содержимое 4" descr="200px-Молодая_гвардия_фильм_плакат.jpg"/>
          <p:cNvPicPr>
            <a:picLocks noGrp="1" noChangeAspect="1"/>
          </p:cNvPicPr>
          <p:nvPr>
            <p:ph sz="half" idx="2"/>
          </p:nvPr>
        </p:nvPicPr>
        <p:blipFill>
          <a:blip r:embed="rId4"/>
          <a:stretch>
            <a:fillRect/>
          </a:stretch>
        </p:blipFill>
        <p:spPr>
          <a:xfrm>
            <a:off x="4695401" y="2428868"/>
            <a:ext cx="4167217" cy="3500462"/>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Кто они – молодогвардейцы?</a:t>
            </a:r>
            <a:endParaRPr lang="ru-RU" dirty="0"/>
          </a:p>
        </p:txBody>
      </p:sp>
      <p:sp>
        <p:nvSpPr>
          <p:cNvPr id="3" name="Содержимое 2"/>
          <p:cNvSpPr>
            <a:spLocks noGrp="1"/>
          </p:cNvSpPr>
          <p:nvPr>
            <p:ph sz="half" idx="1"/>
          </p:nvPr>
        </p:nvSpPr>
        <p:spPr>
          <a:xfrm>
            <a:off x="0" y="1500174"/>
            <a:ext cx="4495800" cy="5357826"/>
          </a:xfrm>
        </p:spPr>
        <p:txBody>
          <a:bodyPr>
            <a:normAutofit fontScale="62500" lnSpcReduction="20000"/>
          </a:bodyPr>
          <a:lstStyle/>
          <a:p>
            <a:pPr marL="274638" indent="-155575"/>
            <a:r>
              <a:rPr lang="ru-RU" dirty="0" smtClean="0"/>
              <a:t>Самому младшему было четырнадцать лет, а пятидесяти пяти из них никогда не исполнилось девятнадцати. Самые обыкновенные, ничем не отличавшиеся от таких же юношей и девушек нашей страны, ребята дружили и ссорились, учились и влюблялись, бегали на танцы и гоняли голубей. Они занимались в школьных кружках, спортивных секциях, играли на струнных музыкальных инструментах, писали стихи, многие хорошо рисовали</a:t>
            </a:r>
            <a:r>
              <a:rPr lang="ru-RU" dirty="0" smtClean="0"/>
              <a:t>.</a:t>
            </a:r>
          </a:p>
          <a:p>
            <a:pPr marL="274638" indent="-155575">
              <a:buNone/>
            </a:pPr>
            <a:endParaRPr lang="ru-RU" dirty="0" smtClean="0"/>
          </a:p>
          <a:p>
            <a:pPr marL="274638" indent="-155575"/>
            <a:r>
              <a:rPr lang="ru-RU" dirty="0" smtClean="0"/>
              <a:t>Учились по-разному — кто-то был отличником, а кто-то с трудом одолевал гранит науки. Немало было и сорванцов. Мечтали о будущей взрослой жизни. Хотели стать летчиками, инженерами, юристами, кто-то собирался поступить в театральное училище, а кто-то — в пединститут</a:t>
            </a:r>
            <a:r>
              <a:rPr lang="ru-RU" dirty="0" smtClean="0"/>
              <a:t>.</a:t>
            </a:r>
            <a:r>
              <a:rPr lang="ru-RU" dirty="0" smtClean="0"/>
              <a:t/>
            </a:r>
            <a:br>
              <a:rPr lang="ru-RU" dirty="0" smtClean="0"/>
            </a:br>
            <a:r>
              <a:rPr lang="ru-RU" dirty="0" smtClean="0"/>
              <a:t/>
            </a:r>
            <a:br>
              <a:rPr lang="ru-RU" dirty="0" smtClean="0"/>
            </a:br>
            <a:r>
              <a:rPr lang="ru-RU" dirty="0" smtClean="0"/>
              <a:t> </a:t>
            </a:r>
            <a:endParaRPr lang="ru-RU" dirty="0"/>
          </a:p>
        </p:txBody>
      </p:sp>
      <p:sp>
        <p:nvSpPr>
          <p:cNvPr id="4" name="Содержимое 3"/>
          <p:cNvSpPr>
            <a:spLocks noGrp="1"/>
          </p:cNvSpPr>
          <p:nvPr>
            <p:ph sz="half" idx="2"/>
          </p:nvPr>
        </p:nvSpPr>
        <p:spPr>
          <a:xfrm>
            <a:off x="4648200" y="1500174"/>
            <a:ext cx="4495800" cy="5357826"/>
          </a:xfrm>
        </p:spPr>
        <p:txBody>
          <a:bodyPr>
            <a:normAutofit fontScale="62500" lnSpcReduction="20000"/>
          </a:bodyPr>
          <a:lstStyle/>
          <a:p>
            <a:r>
              <a:rPr lang="ru-RU" dirty="0" smtClean="0"/>
              <a:t>“Молодая гвардия” была такой же многонациональной, как и население этих южных областей СССР. Русские, украинцы </a:t>
            </a:r>
            <a:r>
              <a:rPr lang="ru-RU" dirty="0" smtClean="0"/>
              <a:t>, </a:t>
            </a:r>
            <a:r>
              <a:rPr lang="ru-RU" dirty="0" smtClean="0"/>
              <a:t>армяне, белорусы, евреи, азербайджанец и молдаванин, готовые в любую минуту прийти друг другу на помощь, боролись с фашистами.</a:t>
            </a:r>
          </a:p>
          <a:p>
            <a:r>
              <a:rPr lang="ru-RU" dirty="0" smtClean="0"/>
              <a:t>Немцы оккупировали Краснодон 20 июля 1942 года. И почти сразу же в городе появились первые листовки, запылала новая баня, уже готовая под немецкие казармы. Это начал действовать Сережка Тюленин. Один</a:t>
            </a:r>
            <a:r>
              <a:rPr lang="ru-RU" dirty="0" smtClean="0"/>
              <a:t>.</a:t>
            </a:r>
            <a:r>
              <a:rPr lang="ru-RU" dirty="0" smtClean="0"/>
              <a:t/>
            </a:r>
            <a:br>
              <a:rPr lang="ru-RU" dirty="0" smtClean="0"/>
            </a:br>
            <a:r>
              <a:rPr lang="ru-RU" dirty="0" smtClean="0"/>
              <a:t/>
            </a:r>
            <a:br>
              <a:rPr lang="ru-RU" dirty="0" smtClean="0"/>
            </a:br>
            <a:r>
              <a:rPr lang="ru-RU" dirty="0" smtClean="0"/>
              <a:t> </a:t>
            </a:r>
            <a:endParaRPr lang="ru-RU" dirty="0"/>
          </a:p>
        </p:txBody>
      </p:sp>
      <p:pic>
        <p:nvPicPr>
          <p:cNvPr id="5" name="Рисунок 4" descr="Тюленин_Сергей_Гаврилович.jpeg"/>
          <p:cNvPicPr>
            <a:picLocks noChangeAspect="1"/>
          </p:cNvPicPr>
          <p:nvPr/>
        </p:nvPicPr>
        <p:blipFill>
          <a:blip r:embed="rId2"/>
          <a:stretch>
            <a:fillRect/>
          </a:stretch>
        </p:blipFill>
        <p:spPr>
          <a:xfrm>
            <a:off x="7215206" y="4714884"/>
            <a:ext cx="1357322" cy="2041086"/>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10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15" dur="1000" fill="hold"/>
                                        <p:tgtEl>
                                          <p:spTgt spid="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p:cTn id="21"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22"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4">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 calcmode="lin" valueType="num">
                                      <p:cBhvr>
                                        <p:cTn id="28" dur="1000" fill="hold"/>
                                        <p:tgtEl>
                                          <p:spTgt spid="4">
                                            <p:txEl>
                                              <p:pRg st="1" end="1"/>
                                            </p:txEl>
                                          </p:spTgt>
                                        </p:tgtEl>
                                        <p:attrNameLst>
                                          <p:attrName>ppt_x</p:attrName>
                                        </p:attrNameLst>
                                      </p:cBhvr>
                                      <p:tavLst>
                                        <p:tav tm="0">
                                          <p:val>
                                            <p:strVal val="#ppt_x-.2"/>
                                          </p:val>
                                        </p:tav>
                                        <p:tav tm="100000">
                                          <p:val>
                                            <p:strVal val="#ppt_x"/>
                                          </p:val>
                                        </p:tav>
                                      </p:tavLst>
                                    </p:anim>
                                    <p:anim calcmode="lin" valueType="num">
                                      <p:cBhvr>
                                        <p:cTn id="29" dur="1000" fill="hold"/>
                                        <p:tgtEl>
                                          <p:spTgt spid="4">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0" u="sng" dirty="0" smtClean="0">
                <a:hlinkClick r:id="rId2" tooltip="Туркенич, Иван Васильевич"/>
              </a:rPr>
              <a:t>Иван </a:t>
            </a:r>
            <a:r>
              <a:rPr lang="ru-RU" b="0" u="sng" dirty="0" err="1" smtClean="0">
                <a:hlinkClick r:id="rId2" tooltip="Туркенич, Иван Васильевич"/>
              </a:rPr>
              <a:t>Туркенич</a:t>
            </a:r>
            <a:r>
              <a:rPr lang="ru-RU" b="0" dirty="0" smtClean="0"/>
              <a:t> — командир «Молодой </a:t>
            </a:r>
            <a:r>
              <a:rPr lang="ru-RU" b="0" dirty="0" smtClean="0"/>
              <a:t>гвардии»</a:t>
            </a:r>
            <a:endParaRPr lang="ru-RU" dirty="0"/>
          </a:p>
        </p:txBody>
      </p:sp>
      <p:sp>
        <p:nvSpPr>
          <p:cNvPr id="3" name="Содержимое 2"/>
          <p:cNvSpPr>
            <a:spLocks noGrp="1"/>
          </p:cNvSpPr>
          <p:nvPr>
            <p:ph sz="half" idx="1"/>
          </p:nvPr>
        </p:nvSpPr>
        <p:spPr>
          <a:xfrm>
            <a:off x="0" y="1571612"/>
            <a:ext cx="5643570" cy="5500726"/>
          </a:xfrm>
        </p:spPr>
        <p:txBody>
          <a:bodyPr>
            <a:normAutofit fontScale="55000" lnSpcReduction="20000"/>
          </a:bodyPr>
          <a:lstStyle/>
          <a:p>
            <a:pPr marL="354013" indent="-234950"/>
            <a:r>
              <a:rPr lang="ru-RU" sz="2900" dirty="0" smtClean="0"/>
              <a:t>Летом </a:t>
            </a:r>
            <a:r>
              <a:rPr lang="ru-RU" sz="2900" dirty="0" smtClean="0">
                <a:hlinkClick r:id="rId3" tooltip="1941 год"/>
              </a:rPr>
              <a:t>1941 года</a:t>
            </a:r>
            <a:r>
              <a:rPr lang="ru-RU" sz="2900" dirty="0" smtClean="0"/>
              <a:t> в звании </a:t>
            </a:r>
            <a:r>
              <a:rPr lang="ru-RU" sz="2900" dirty="0" smtClean="0">
                <a:hlinkClick r:id="rId4" tooltip="Лейтенант"/>
              </a:rPr>
              <a:t>лейтенанта</a:t>
            </a:r>
            <a:r>
              <a:rPr lang="ru-RU" sz="2900" dirty="0" smtClean="0"/>
              <a:t> был направлен в распоряжение </a:t>
            </a:r>
            <a:r>
              <a:rPr lang="ru-RU" sz="2900" dirty="0" smtClean="0">
                <a:hlinkClick r:id="rId5" tooltip="Уральский военный округ"/>
              </a:rPr>
              <a:t>Уральского военного округа</a:t>
            </a:r>
            <a:r>
              <a:rPr lang="ru-RU" sz="2900" dirty="0" smtClean="0"/>
              <a:t>, а затем на курсы командиров миномётных батарей при </a:t>
            </a:r>
            <a:r>
              <a:rPr lang="ru-RU" sz="2900" dirty="0" smtClean="0">
                <a:hlinkClick r:id="rId6" tooltip="Военная академия РВСН имени Петра Великого"/>
              </a:rPr>
              <a:t>Военной академии им. Дзержинского</a:t>
            </a:r>
            <a:r>
              <a:rPr lang="ru-RU" sz="2900" dirty="0" smtClean="0"/>
              <a:t>. В мае-июле </a:t>
            </a:r>
            <a:r>
              <a:rPr lang="ru-RU" sz="2900" dirty="0" smtClean="0">
                <a:hlinkClick r:id="rId7" tooltip="1942 год"/>
              </a:rPr>
              <a:t>1942 года</a:t>
            </a:r>
            <a:r>
              <a:rPr lang="ru-RU" sz="2900" dirty="0" smtClean="0"/>
              <a:t> находился на фронте, был помощником начальника штаба 614-го истребительного противотанкового артполка. В одном из боёв на среднем </a:t>
            </a:r>
            <a:r>
              <a:rPr lang="ru-RU" sz="2900" dirty="0" smtClean="0">
                <a:hlinkClick r:id="rId8" tooltip="Дон"/>
              </a:rPr>
              <a:t>Дону</a:t>
            </a:r>
            <a:r>
              <a:rPr lang="ru-RU" sz="2900" dirty="0" smtClean="0"/>
              <a:t> попал в плен, но бежал и вернулся в оккупированный </a:t>
            </a:r>
            <a:r>
              <a:rPr lang="ru-RU" sz="2900" dirty="0" smtClean="0">
                <a:hlinkClick r:id="rId9" tooltip="Краснодон"/>
              </a:rPr>
              <a:t>Краснодон</a:t>
            </a:r>
            <a:r>
              <a:rPr lang="ru-RU" sz="2900" dirty="0" smtClean="0"/>
              <a:t>, где началась борьба с </a:t>
            </a:r>
            <a:r>
              <a:rPr lang="ru-RU" sz="2900" dirty="0" smtClean="0">
                <a:hlinkClick r:id="rId10" tooltip="Третий рейх"/>
              </a:rPr>
              <a:t>фашистами</a:t>
            </a:r>
            <a:r>
              <a:rPr lang="ru-RU" sz="2900" dirty="0" smtClean="0"/>
              <a:t> в рядах «Молодой гвардии». Был избран командиром организации. Ему удалось избежать ареста и перейти линию фронта. Возвратился в Краснодон после освобождения города командиром миномётной батареи 163-го гвардейского стрелкового полка. С мая </a:t>
            </a:r>
            <a:r>
              <a:rPr lang="ru-RU" sz="2900" dirty="0" smtClean="0">
                <a:hlinkClick r:id="rId11" tooltip="1943 год"/>
              </a:rPr>
              <a:t>1943 года</a:t>
            </a:r>
            <a:r>
              <a:rPr lang="ru-RU" sz="2900" dirty="0" smtClean="0"/>
              <a:t> по февраль </a:t>
            </a:r>
            <a:r>
              <a:rPr lang="ru-RU" sz="2900" dirty="0" smtClean="0">
                <a:hlinkClick r:id="rId12" tooltip="1944 год"/>
              </a:rPr>
              <a:t>1944 года</a:t>
            </a:r>
            <a:r>
              <a:rPr lang="ru-RU" sz="2900" dirty="0" smtClean="0"/>
              <a:t> служил в 473-м полку в качестве помощника начальника штаба полка. С февраля </a:t>
            </a:r>
            <a:r>
              <a:rPr lang="ru-RU" sz="2900" dirty="0" smtClean="0">
                <a:hlinkClick r:id="rId12" tooltip="1944 год"/>
              </a:rPr>
              <a:t>1944 года</a:t>
            </a:r>
            <a:r>
              <a:rPr lang="ru-RU" sz="2900" dirty="0" smtClean="0"/>
              <a:t> находился в распоряжении Политотдела 99-й стрелковой Житомирской Краснознамённой дивизии.</a:t>
            </a:r>
          </a:p>
          <a:p>
            <a:pPr marL="354013" indent="-234950"/>
            <a:r>
              <a:rPr lang="ru-RU" sz="2900" dirty="0" smtClean="0"/>
              <a:t> </a:t>
            </a:r>
            <a:r>
              <a:rPr lang="ru-RU" sz="2900" dirty="0" smtClean="0"/>
              <a:t> </a:t>
            </a:r>
            <a:r>
              <a:rPr lang="ru-RU" sz="2900" dirty="0" smtClean="0">
                <a:hlinkClick r:id="rId13" tooltip="13 августа"/>
              </a:rPr>
              <a:t>13 августа</a:t>
            </a:r>
            <a:r>
              <a:rPr lang="ru-RU" sz="2900" dirty="0" smtClean="0"/>
              <a:t> </a:t>
            </a:r>
            <a:r>
              <a:rPr lang="ru-RU" sz="2900" dirty="0" smtClean="0">
                <a:hlinkClick r:id="rId12" tooltip="1944 год"/>
              </a:rPr>
              <a:t>1944 года</a:t>
            </a:r>
            <a:r>
              <a:rPr lang="ru-RU" sz="2900" dirty="0" smtClean="0"/>
              <a:t> во время боев за </a:t>
            </a:r>
            <a:r>
              <a:rPr lang="ru-RU" sz="2900" dirty="0" smtClean="0">
                <a:hlinkClick r:id="rId14" tooltip="Польша"/>
              </a:rPr>
              <a:t>польский</a:t>
            </a:r>
            <a:r>
              <a:rPr lang="ru-RU" sz="2900" dirty="0" smtClean="0"/>
              <a:t> городок </a:t>
            </a:r>
            <a:r>
              <a:rPr lang="ru-RU" sz="2900" dirty="0" err="1" smtClean="0">
                <a:hlinkClick r:id="rId15" tooltip="Глогув"/>
              </a:rPr>
              <a:t>Глогув</a:t>
            </a:r>
            <a:r>
              <a:rPr lang="ru-RU" sz="2900" dirty="0" smtClean="0"/>
              <a:t> </a:t>
            </a:r>
            <a:r>
              <a:rPr lang="ru-RU" sz="2900" dirty="0" smtClean="0">
                <a:hlinkClick r:id="rId16" tooltip="Капитан (воинское звание)"/>
              </a:rPr>
              <a:t>капитан</a:t>
            </a:r>
            <a:r>
              <a:rPr lang="ru-RU" sz="2900" dirty="0" smtClean="0"/>
              <a:t> Иван </a:t>
            </a:r>
            <a:r>
              <a:rPr lang="ru-RU" sz="2900" dirty="0" err="1" smtClean="0"/>
              <a:t>Туркенич</a:t>
            </a:r>
            <a:r>
              <a:rPr lang="ru-RU" sz="2900" dirty="0" smtClean="0"/>
              <a:t> был смертельно ранен и через сутки скончался. Похоронен в польском городе Жешув на кладбище советских воинов.</a:t>
            </a:r>
          </a:p>
          <a:p>
            <a:endParaRPr lang="ru-RU" dirty="0"/>
          </a:p>
        </p:txBody>
      </p:sp>
      <p:pic>
        <p:nvPicPr>
          <p:cNvPr id="5" name="Содержимое 4" descr="220px-Иван_Туркенич.PNG"/>
          <p:cNvPicPr>
            <a:picLocks noGrp="1" noChangeAspect="1"/>
          </p:cNvPicPr>
          <p:nvPr>
            <p:ph sz="half" idx="2"/>
          </p:nvPr>
        </p:nvPicPr>
        <p:blipFill>
          <a:blip r:embed="rId17"/>
          <a:stretch>
            <a:fillRect/>
          </a:stretch>
        </p:blipFill>
        <p:spPr>
          <a:xfrm>
            <a:off x="6072198" y="1571612"/>
            <a:ext cx="2452712" cy="477164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Имена «Молодой Гвардии»</a:t>
            </a:r>
            <a:endParaRPr lang="ru-RU" dirty="0"/>
          </a:p>
        </p:txBody>
      </p:sp>
      <p:sp>
        <p:nvSpPr>
          <p:cNvPr id="3" name="Содержимое 2"/>
          <p:cNvSpPr>
            <a:spLocks noGrp="1"/>
          </p:cNvSpPr>
          <p:nvPr>
            <p:ph sz="half" idx="1"/>
          </p:nvPr>
        </p:nvSpPr>
        <p:spPr>
          <a:xfrm>
            <a:off x="0" y="1500174"/>
            <a:ext cx="5000628" cy="5357826"/>
          </a:xfrm>
        </p:spPr>
        <p:txBody>
          <a:bodyPr>
            <a:noAutofit/>
          </a:bodyPr>
          <a:lstStyle/>
          <a:p>
            <a:pPr marL="265113" indent="-146050"/>
            <a:r>
              <a:rPr lang="ru-RU" sz="1600" dirty="0" smtClean="0"/>
              <a:t>В конце сентября </a:t>
            </a:r>
            <a:r>
              <a:rPr lang="ru-RU" sz="1600" dirty="0" smtClean="0">
                <a:hlinkClick r:id="rId2" tooltip="1942 год"/>
              </a:rPr>
              <a:t>1942 года</a:t>
            </a:r>
            <a:r>
              <a:rPr lang="ru-RU" sz="1600" dirty="0" smtClean="0"/>
              <a:t> молодёжные подпольные группы объединились в «Молодую гвардию», название было предложено </a:t>
            </a:r>
            <a:r>
              <a:rPr lang="ru-RU" sz="1600" dirty="0" smtClean="0">
                <a:hlinkClick r:id="rId3" tooltip="Тюленин, Сергей Гаврилович"/>
              </a:rPr>
              <a:t>Сергеем </a:t>
            </a:r>
            <a:r>
              <a:rPr lang="ru-RU" sz="1600" dirty="0" err="1" smtClean="0">
                <a:hlinkClick r:id="rId3" tooltip="Тюленин, Сергей Гаврилович"/>
              </a:rPr>
              <a:t>Тюлениным</a:t>
            </a:r>
            <a:r>
              <a:rPr lang="ru-RU" sz="1600" dirty="0" smtClean="0"/>
              <a:t>. Командиром организации стал </a:t>
            </a:r>
            <a:r>
              <a:rPr lang="ru-RU" sz="1600" dirty="0" smtClean="0">
                <a:hlinkClick r:id="rId4" tooltip="Иван Туркенич"/>
              </a:rPr>
              <a:t>Иван </a:t>
            </a:r>
            <a:r>
              <a:rPr lang="ru-RU" sz="1600" dirty="0" err="1" smtClean="0">
                <a:hlinkClick r:id="rId4" tooltip="Иван Туркенич"/>
              </a:rPr>
              <a:t>Туркенич</a:t>
            </a:r>
            <a:r>
              <a:rPr lang="ru-RU" sz="1600" dirty="0" smtClean="0"/>
              <a:t>. Кто же был комиссаром «Молодой гвардии», до сих пор неизвестно. Даже сами члены организации, которым удалось выжить, меняли свои показания, указывая то на </a:t>
            </a:r>
            <a:r>
              <a:rPr lang="ru-RU" sz="1600" dirty="0" smtClean="0">
                <a:hlinkClick r:id="rId5" tooltip="Кошевой, Олег Васильевич"/>
              </a:rPr>
              <a:t>Олега Кошевого</a:t>
            </a:r>
            <a:r>
              <a:rPr lang="ru-RU" sz="1600" dirty="0" smtClean="0"/>
              <a:t>, то на </a:t>
            </a:r>
            <a:r>
              <a:rPr lang="ru-RU" sz="1600" dirty="0" smtClean="0">
                <a:hlinkClick r:id="rId6" tooltip="Третьякевич, Виктор Иосифович"/>
              </a:rPr>
              <a:t>Виктора </a:t>
            </a:r>
            <a:r>
              <a:rPr lang="ru-RU" sz="1600" dirty="0" err="1" smtClean="0">
                <a:hlinkClick r:id="rId6" tooltip="Третьякевич, Виктор Иосифович"/>
              </a:rPr>
              <a:t>Третьякевича</a:t>
            </a:r>
            <a:r>
              <a:rPr lang="ru-RU" sz="1600" dirty="0" smtClean="0"/>
              <a:t>. Членами штаба были </a:t>
            </a:r>
            <a:r>
              <a:rPr lang="ru-RU" sz="1600" dirty="0" smtClean="0">
                <a:hlinkClick r:id="rId7" tooltip="Арутюнянц, Георгий Минаевич"/>
              </a:rPr>
              <a:t>Георгий </a:t>
            </a:r>
            <a:r>
              <a:rPr lang="ru-RU" sz="1600" dirty="0" err="1" smtClean="0">
                <a:hlinkClick r:id="rId7" tooltip="Арутюнянц, Георгий Минаевич"/>
              </a:rPr>
              <a:t>Арутюнянц</a:t>
            </a:r>
            <a:r>
              <a:rPr lang="ru-RU" sz="1600" dirty="0" smtClean="0"/>
              <a:t> — ответственный за информацию, </a:t>
            </a:r>
            <a:r>
              <a:rPr lang="ru-RU" sz="1600" u="sng" dirty="0" smtClean="0">
                <a:hlinkClick r:id="rId8" tooltip="Иван Земнухов"/>
              </a:rPr>
              <a:t>Иван </a:t>
            </a:r>
            <a:r>
              <a:rPr lang="ru-RU" sz="1600" u="sng" dirty="0" err="1" smtClean="0">
                <a:hlinkClick r:id="rId8" tooltip="Иван Земнухов"/>
              </a:rPr>
              <a:t>Земнухов</a:t>
            </a:r>
            <a:r>
              <a:rPr lang="ru-RU" sz="1600" dirty="0" smtClean="0"/>
              <a:t> — начальник штаба, </a:t>
            </a:r>
            <a:r>
              <a:rPr lang="ru-RU" sz="1600" dirty="0" smtClean="0">
                <a:hlinkClick r:id="rId9" tooltip="Олег Кошевой"/>
              </a:rPr>
              <a:t>Олег Кошевой</a:t>
            </a:r>
            <a:r>
              <a:rPr lang="ru-RU" sz="1600" dirty="0" smtClean="0"/>
              <a:t> — ответственный за безопасность, </a:t>
            </a:r>
            <a:r>
              <a:rPr lang="ru-RU" sz="1600" dirty="0" smtClean="0">
                <a:hlinkClick r:id="rId10" tooltip="Левашов, Василий Иванович (подпольщик)"/>
              </a:rPr>
              <a:t>Василий Левашов</a:t>
            </a:r>
            <a:r>
              <a:rPr lang="ru-RU" sz="1600" dirty="0" smtClean="0"/>
              <a:t> — командир центральной группы, Сергей Тюленин — командир самой боевой группы. Позже в штаб были введены </a:t>
            </a:r>
            <a:r>
              <a:rPr lang="ru-RU" sz="1600" dirty="0" err="1" smtClean="0">
                <a:hlinkClick r:id="rId11" tooltip="Ульяна Громова"/>
              </a:rPr>
              <a:t>Ульяна</a:t>
            </a:r>
            <a:r>
              <a:rPr lang="ru-RU" sz="1600" dirty="0" smtClean="0">
                <a:hlinkClick r:id="rId11" tooltip="Ульяна Громова"/>
              </a:rPr>
              <a:t> Громова</a:t>
            </a:r>
            <a:r>
              <a:rPr lang="ru-RU" sz="1600" dirty="0" smtClean="0"/>
              <a:t> и </a:t>
            </a:r>
            <a:r>
              <a:rPr lang="ru-RU" sz="1600" dirty="0" smtClean="0">
                <a:hlinkClick r:id="rId12" tooltip="Любовь Шевцова"/>
              </a:rPr>
              <a:t>Любовь Шевцова</a:t>
            </a:r>
            <a:r>
              <a:rPr lang="ru-RU" sz="1600" dirty="0" smtClean="0"/>
              <a:t>. Подавляющее большинство молодогвардейцев были </a:t>
            </a:r>
            <a:r>
              <a:rPr lang="ru-RU" sz="1600" dirty="0" smtClean="0">
                <a:hlinkClick r:id="rId13" tooltip="Комсомол"/>
              </a:rPr>
              <a:t>комсомольцами</a:t>
            </a:r>
            <a:r>
              <a:rPr lang="ru-RU" sz="1600" dirty="0" smtClean="0"/>
              <a:t>, временные комсомольские удостоверения печатались в типографии организации вместе с </a:t>
            </a:r>
            <a:r>
              <a:rPr lang="ru-RU" sz="1600" dirty="0" smtClean="0"/>
              <a:t>листовками</a:t>
            </a:r>
            <a:endParaRPr lang="ru-RU" sz="1600" dirty="0"/>
          </a:p>
        </p:txBody>
      </p:sp>
      <p:pic>
        <p:nvPicPr>
          <p:cNvPr id="5" name="Содержимое 4" descr="Тюленин_Сергей_Гаврилович.jpeg"/>
          <p:cNvPicPr>
            <a:picLocks noGrp="1" noChangeAspect="1"/>
          </p:cNvPicPr>
          <p:nvPr>
            <p:ph sz="half" idx="2"/>
          </p:nvPr>
        </p:nvPicPr>
        <p:blipFill>
          <a:blip r:embed="rId14"/>
          <a:stretch>
            <a:fillRect/>
          </a:stretch>
        </p:blipFill>
        <p:spPr>
          <a:xfrm>
            <a:off x="5214942" y="1500174"/>
            <a:ext cx="1266825" cy="1905000"/>
          </a:xfrm>
        </p:spPr>
      </p:pic>
      <p:pic>
        <p:nvPicPr>
          <p:cNvPr id="6" name="Рисунок 5" descr="Олег_Кошевой.jpg"/>
          <p:cNvPicPr>
            <a:picLocks noChangeAspect="1"/>
          </p:cNvPicPr>
          <p:nvPr/>
        </p:nvPicPr>
        <p:blipFill>
          <a:blip r:embed="rId15"/>
          <a:stretch>
            <a:fillRect/>
          </a:stretch>
        </p:blipFill>
        <p:spPr>
          <a:xfrm>
            <a:off x="6500826" y="1142984"/>
            <a:ext cx="1714500" cy="2505075"/>
          </a:xfrm>
          <a:prstGeom prst="rect">
            <a:avLst/>
          </a:prstGeom>
        </p:spPr>
      </p:pic>
      <p:pic>
        <p:nvPicPr>
          <p:cNvPr id="7" name="Рисунок 6" descr="Виктор_Третьякевич.jpg"/>
          <p:cNvPicPr>
            <a:picLocks noChangeAspect="1"/>
          </p:cNvPicPr>
          <p:nvPr/>
        </p:nvPicPr>
        <p:blipFill>
          <a:blip r:embed="rId16"/>
          <a:stretch>
            <a:fillRect/>
          </a:stretch>
        </p:blipFill>
        <p:spPr>
          <a:xfrm>
            <a:off x="5072066" y="3214686"/>
            <a:ext cx="1371600" cy="1762125"/>
          </a:xfrm>
          <a:prstGeom prst="rect">
            <a:avLst/>
          </a:prstGeom>
        </p:spPr>
      </p:pic>
      <p:pic>
        <p:nvPicPr>
          <p:cNvPr id="8" name="Рисунок 7" descr="200px-Георгий_Арутюнянц.jpg"/>
          <p:cNvPicPr>
            <a:picLocks noChangeAspect="1"/>
          </p:cNvPicPr>
          <p:nvPr/>
        </p:nvPicPr>
        <p:blipFill>
          <a:blip r:embed="rId17"/>
          <a:stretch>
            <a:fillRect/>
          </a:stretch>
        </p:blipFill>
        <p:spPr>
          <a:xfrm>
            <a:off x="6500826" y="3214686"/>
            <a:ext cx="1571636" cy="2404603"/>
          </a:xfrm>
          <a:prstGeom prst="rect">
            <a:avLst/>
          </a:prstGeom>
        </p:spPr>
      </p:pic>
      <p:pic>
        <p:nvPicPr>
          <p:cNvPr id="9" name="Рисунок 8" descr="Иван_Земнухов.jpg"/>
          <p:cNvPicPr>
            <a:picLocks noChangeAspect="1"/>
          </p:cNvPicPr>
          <p:nvPr/>
        </p:nvPicPr>
        <p:blipFill>
          <a:blip r:embed="rId18"/>
          <a:stretch>
            <a:fillRect/>
          </a:stretch>
        </p:blipFill>
        <p:spPr>
          <a:xfrm>
            <a:off x="8067675" y="3429000"/>
            <a:ext cx="1076325" cy="1581150"/>
          </a:xfrm>
          <a:prstGeom prst="rect">
            <a:avLst/>
          </a:prstGeom>
        </p:spPr>
      </p:pic>
      <p:pic>
        <p:nvPicPr>
          <p:cNvPr id="10" name="Рисунок 9" descr="Василий_Левашов.jpg"/>
          <p:cNvPicPr>
            <a:picLocks noChangeAspect="1"/>
          </p:cNvPicPr>
          <p:nvPr/>
        </p:nvPicPr>
        <p:blipFill>
          <a:blip r:embed="rId19"/>
          <a:stretch>
            <a:fillRect/>
          </a:stretch>
        </p:blipFill>
        <p:spPr>
          <a:xfrm>
            <a:off x="4929190" y="4714884"/>
            <a:ext cx="1266825" cy="1905000"/>
          </a:xfrm>
          <a:prstGeom prst="rect">
            <a:avLst/>
          </a:prstGeom>
        </p:spPr>
      </p:pic>
      <p:pic>
        <p:nvPicPr>
          <p:cNvPr id="11" name="Рисунок 10" descr="Ульяна_Громова.jpg"/>
          <p:cNvPicPr>
            <a:picLocks noChangeAspect="1"/>
          </p:cNvPicPr>
          <p:nvPr/>
        </p:nvPicPr>
        <p:blipFill>
          <a:blip r:embed="rId20"/>
          <a:srcRect l="12500" t="4465" r="8750" b="15178"/>
          <a:stretch>
            <a:fillRect/>
          </a:stretch>
        </p:blipFill>
        <p:spPr>
          <a:xfrm>
            <a:off x="6215074" y="4714860"/>
            <a:ext cx="1500198" cy="214314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2" name="Рисунок 11" descr="Любовь_Шевцова.jpg"/>
          <p:cNvPicPr>
            <a:picLocks noChangeAspect="1"/>
          </p:cNvPicPr>
          <p:nvPr/>
        </p:nvPicPr>
        <p:blipFill>
          <a:blip r:embed="rId21"/>
          <a:stretch>
            <a:fillRect/>
          </a:stretch>
        </p:blipFill>
        <p:spPr>
          <a:xfrm>
            <a:off x="7786710" y="5072074"/>
            <a:ext cx="1200150" cy="16287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ppt_x</p:attrName>
                                        </p:attrNameLst>
                                      </p:cBhvr>
                                      <p:tavLst>
                                        <p:tav tm="0">
                                          <p:val>
                                            <p:strVal val="#ppt_x-.2"/>
                                          </p:val>
                                        </p:tav>
                                        <p:tav tm="100000">
                                          <p:val>
                                            <p:strVal val="#ppt_x"/>
                                          </p:val>
                                        </p:tav>
                                      </p:tavLst>
                                    </p:anim>
                                    <p:anim calcmode="lin" valueType="num">
                                      <p:cBhvr>
                                        <p:cTn id="15"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ppt_x</p:attrName>
                                        </p:attrNameLst>
                                      </p:cBhvr>
                                      <p:tavLst>
                                        <p:tav tm="0">
                                          <p:val>
                                            <p:strVal val="#ppt_x-.2"/>
                                          </p:val>
                                        </p:tav>
                                        <p:tav tm="100000">
                                          <p:val>
                                            <p:strVal val="#ppt_x"/>
                                          </p:val>
                                        </p:tav>
                                      </p:tavLst>
                                    </p:anim>
                                    <p:anim calcmode="lin" valueType="num">
                                      <p:cBhvr>
                                        <p:cTn id="22"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3" dur="1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ppt_x</p:attrName>
                                        </p:attrNameLst>
                                      </p:cBhvr>
                                      <p:tavLst>
                                        <p:tav tm="0">
                                          <p:val>
                                            <p:strVal val="#ppt_x-.2"/>
                                          </p:val>
                                        </p:tav>
                                        <p:tav tm="100000">
                                          <p:val>
                                            <p:strVal val="#ppt_x"/>
                                          </p:val>
                                        </p:tav>
                                      </p:tavLst>
                                    </p:anim>
                                    <p:anim calcmode="lin" valueType="num">
                                      <p:cBhvr>
                                        <p:cTn id="29"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30" dur="10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1000" fill="hold"/>
                                        <p:tgtEl>
                                          <p:spTgt spid="9"/>
                                        </p:tgtEl>
                                        <p:attrNameLst>
                                          <p:attrName>ppt_x</p:attrName>
                                        </p:attrNameLst>
                                      </p:cBhvr>
                                      <p:tavLst>
                                        <p:tav tm="0">
                                          <p:val>
                                            <p:strVal val="#ppt_x-.2"/>
                                          </p:val>
                                        </p:tav>
                                        <p:tav tm="100000">
                                          <p:val>
                                            <p:strVal val="#ppt_x"/>
                                          </p:val>
                                        </p:tav>
                                      </p:tavLst>
                                    </p:anim>
                                    <p:anim calcmode="lin" valueType="num">
                                      <p:cBhvr>
                                        <p:cTn id="36"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37" dur="10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1000" fill="hold"/>
                                        <p:tgtEl>
                                          <p:spTgt spid="10"/>
                                        </p:tgtEl>
                                        <p:attrNameLst>
                                          <p:attrName>ppt_x</p:attrName>
                                        </p:attrNameLst>
                                      </p:cBhvr>
                                      <p:tavLst>
                                        <p:tav tm="0">
                                          <p:val>
                                            <p:strVal val="#ppt_x-.2"/>
                                          </p:val>
                                        </p:tav>
                                        <p:tav tm="100000">
                                          <p:val>
                                            <p:strVal val="#ppt_x"/>
                                          </p:val>
                                        </p:tav>
                                      </p:tavLst>
                                    </p:anim>
                                    <p:anim calcmode="lin" valueType="num">
                                      <p:cBhvr>
                                        <p:cTn id="43"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44" dur="1000"/>
                                        <p:tgtEl>
                                          <p:spTgt spid="10"/>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1000" fill="hold"/>
                                        <p:tgtEl>
                                          <p:spTgt spid="11"/>
                                        </p:tgtEl>
                                        <p:attrNameLst>
                                          <p:attrName>ppt_x</p:attrName>
                                        </p:attrNameLst>
                                      </p:cBhvr>
                                      <p:tavLst>
                                        <p:tav tm="0">
                                          <p:val>
                                            <p:strVal val="#ppt_x-.2"/>
                                          </p:val>
                                        </p:tav>
                                        <p:tav tm="100000">
                                          <p:val>
                                            <p:strVal val="#ppt_x"/>
                                          </p:val>
                                        </p:tav>
                                      </p:tavLst>
                                    </p:anim>
                                    <p:anim calcmode="lin" valueType="num">
                                      <p:cBhvr>
                                        <p:cTn id="50"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51" dur="1000"/>
                                        <p:tgtEl>
                                          <p:spTgt spid="11"/>
                                        </p:tgtEl>
                                      </p:cBhvr>
                                    </p:animEffect>
                                  </p:childTnLst>
                                </p:cTn>
                              </p:par>
                            </p:childTnLst>
                          </p:cTn>
                        </p:par>
                      </p:childTnLst>
                    </p:cTn>
                  </p:par>
                  <p:par>
                    <p:cTn id="52" fill="hold">
                      <p:stCondLst>
                        <p:cond delay="indefinite"/>
                      </p:stCondLst>
                      <p:childTnLst>
                        <p:par>
                          <p:cTn id="53" fill="hold">
                            <p:stCondLst>
                              <p:cond delay="0"/>
                            </p:stCondLst>
                            <p:childTnLst>
                              <p:par>
                                <p:cTn id="54" presetID="29" presetClass="entr" presetSubtype="0" fill="hold" nodeType="click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p:cTn id="56" dur="1000" fill="hold"/>
                                        <p:tgtEl>
                                          <p:spTgt spid="12"/>
                                        </p:tgtEl>
                                        <p:attrNameLst>
                                          <p:attrName>ppt_x</p:attrName>
                                        </p:attrNameLst>
                                      </p:cBhvr>
                                      <p:tavLst>
                                        <p:tav tm="0">
                                          <p:val>
                                            <p:strVal val="#ppt_x-.2"/>
                                          </p:val>
                                        </p:tav>
                                        <p:tav tm="100000">
                                          <p:val>
                                            <p:strVal val="#ppt_x"/>
                                          </p:val>
                                        </p:tav>
                                      </p:tavLst>
                                    </p:anim>
                                    <p:anim calcmode="lin" valueType="num">
                                      <p:cBhvr>
                                        <p:cTn id="57"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5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Деятельность «Молодой гвардии»</a:t>
            </a:r>
            <a:br>
              <a:rPr lang="ru-RU" dirty="0" smtClean="0"/>
            </a:br>
            <a:endParaRPr lang="ru-RU" dirty="0"/>
          </a:p>
        </p:txBody>
      </p:sp>
      <p:sp>
        <p:nvSpPr>
          <p:cNvPr id="3" name="Содержимое 2"/>
          <p:cNvSpPr>
            <a:spLocks noGrp="1"/>
          </p:cNvSpPr>
          <p:nvPr>
            <p:ph sz="half" idx="1"/>
          </p:nvPr>
        </p:nvSpPr>
        <p:spPr>
          <a:xfrm>
            <a:off x="0" y="1500174"/>
            <a:ext cx="4495800" cy="5357826"/>
          </a:xfrm>
        </p:spPr>
        <p:txBody>
          <a:bodyPr>
            <a:normAutofit fontScale="70000" lnSpcReduction="20000"/>
          </a:bodyPr>
          <a:lstStyle/>
          <a:p>
            <a:r>
              <a:rPr lang="ru-RU" dirty="0" smtClean="0"/>
              <a:t>«Молодая гвардия» выпустила и распространила более 5 тысяч листовок, её члены участвовали наряду с подпольщиками-коммунистами в проведении диверсий в электромеханических мастерских, устроили поджог здания биржи труда, где хранились списки людей, предназначенных к вывозу в </a:t>
            </a:r>
            <a:r>
              <a:rPr lang="ru-RU" dirty="0" smtClean="0">
                <a:hlinkClick r:id="rId2" tooltip="Третий рейх"/>
              </a:rPr>
              <a:t>Германию</a:t>
            </a:r>
            <a:r>
              <a:rPr lang="ru-RU" dirty="0" smtClean="0"/>
              <a:t>, тем самым около 2000 человек были спасены от угона в Германию. Молодогвардейцы готовились устроить вооружённое восстание в Краснодоне, чтобы разбить немецкий гарнизон и присоединиться к наступающим частям Советской армии. Однако незадолго до планируемого восстания организация была раскрыта.</a:t>
            </a:r>
            <a:endParaRPr lang="ru-RU" dirty="0"/>
          </a:p>
        </p:txBody>
      </p:sp>
      <p:pic>
        <p:nvPicPr>
          <p:cNvPr id="5" name="Содержимое 4" descr="1944_CPA_887.jpg"/>
          <p:cNvPicPr>
            <a:picLocks noGrp="1" noChangeAspect="1"/>
          </p:cNvPicPr>
          <p:nvPr>
            <p:ph sz="half" idx="2"/>
          </p:nvPr>
        </p:nvPicPr>
        <p:blipFill>
          <a:blip r:embed="rId3"/>
          <a:stretch>
            <a:fillRect/>
          </a:stretch>
        </p:blipFill>
        <p:spPr>
          <a:xfrm>
            <a:off x="4505089" y="2214554"/>
            <a:ext cx="4638911" cy="3247237"/>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t>Героическая смерть подпольщиков</a:t>
            </a:r>
            <a:endParaRPr lang="ru-RU" dirty="0"/>
          </a:p>
        </p:txBody>
      </p:sp>
      <p:pic>
        <p:nvPicPr>
          <p:cNvPr id="5" name="Содержимое 4" descr="800px-Pamyatnik_Geroyam_Krasnodona_3.jpg"/>
          <p:cNvPicPr>
            <a:picLocks noGrp="1" noChangeAspect="1"/>
          </p:cNvPicPr>
          <p:nvPr>
            <p:ph sz="half" idx="1"/>
          </p:nvPr>
        </p:nvPicPr>
        <p:blipFill>
          <a:blip r:embed="rId2"/>
          <a:stretch>
            <a:fillRect/>
          </a:stretch>
        </p:blipFill>
        <p:spPr>
          <a:xfrm>
            <a:off x="357158" y="2071678"/>
            <a:ext cx="4095779" cy="3071834"/>
          </a:xfrm>
        </p:spPr>
      </p:pic>
      <p:sp>
        <p:nvSpPr>
          <p:cNvPr id="4" name="Содержимое 3"/>
          <p:cNvSpPr>
            <a:spLocks noGrp="1"/>
          </p:cNvSpPr>
          <p:nvPr>
            <p:ph sz="half" idx="2"/>
          </p:nvPr>
        </p:nvSpPr>
        <p:spPr>
          <a:xfrm>
            <a:off x="4500562" y="1428736"/>
            <a:ext cx="4429156" cy="5429264"/>
          </a:xfrm>
        </p:spPr>
        <p:txBody>
          <a:bodyPr>
            <a:normAutofit fontScale="55000" lnSpcReduction="20000"/>
          </a:bodyPr>
          <a:lstStyle/>
          <a:p>
            <a:pPr marL="274638" indent="-155575">
              <a:tabLst>
                <a:tab pos="274638" algn="l"/>
              </a:tabLst>
            </a:pPr>
            <a:r>
              <a:rPr lang="ru-RU" sz="3600" dirty="0" smtClean="0">
                <a:hlinkClick r:id="rId3" tooltip="15 января"/>
              </a:rPr>
              <a:t>15</a:t>
            </a:r>
            <a:r>
              <a:rPr lang="ru-RU" sz="3600" dirty="0" smtClean="0"/>
              <a:t>, </a:t>
            </a:r>
            <a:r>
              <a:rPr lang="ru-RU" sz="3600" dirty="0" smtClean="0">
                <a:hlinkClick r:id="rId4" tooltip="16 января"/>
              </a:rPr>
              <a:t>16</a:t>
            </a:r>
            <a:r>
              <a:rPr lang="ru-RU" sz="3600" dirty="0" smtClean="0"/>
              <a:t> и </a:t>
            </a:r>
            <a:r>
              <a:rPr lang="ru-RU" sz="3600" dirty="0" smtClean="0">
                <a:hlinkClick r:id="rId5" tooltip="31 января"/>
              </a:rPr>
              <a:t>31 января</a:t>
            </a:r>
            <a:r>
              <a:rPr lang="ru-RU" sz="3600" dirty="0" smtClean="0"/>
              <a:t> </a:t>
            </a:r>
            <a:r>
              <a:rPr lang="ru-RU" sz="3600" dirty="0" smtClean="0">
                <a:hlinkClick r:id="rId6" tooltip="1943 год"/>
              </a:rPr>
              <a:t>1943 года</a:t>
            </a:r>
            <a:r>
              <a:rPr lang="ru-RU" sz="3600" dirty="0" smtClean="0"/>
              <a:t> оккупанты частью живыми, частью расстрелянными сбросили в шурф шахты № 5 </a:t>
            </a:r>
            <a:r>
              <a:rPr lang="ru-RU" sz="3600" dirty="0" smtClean="0"/>
              <a:t> 71 </a:t>
            </a:r>
            <a:r>
              <a:rPr lang="ru-RU" sz="3600" dirty="0" smtClean="0"/>
              <a:t>человека, среди которых были как молодогвардейцы, так и члены подпольной партийной организации. </a:t>
            </a:r>
            <a:r>
              <a:rPr lang="ru-RU" sz="3600" dirty="0" smtClean="0">
                <a:hlinkClick r:id="rId7" tooltip="9 февраля"/>
              </a:rPr>
              <a:t>9 февраля</a:t>
            </a:r>
            <a:r>
              <a:rPr lang="ru-RU" sz="3600" dirty="0" smtClean="0"/>
              <a:t> в городе </a:t>
            </a:r>
            <a:r>
              <a:rPr lang="ru-RU" sz="3600" dirty="0" smtClean="0">
                <a:hlinkClick r:id="rId8" tooltip="Ровеньки (город)"/>
              </a:rPr>
              <a:t>Ровеньки</a:t>
            </a:r>
            <a:r>
              <a:rPr lang="ru-RU" sz="3600" dirty="0" smtClean="0"/>
              <a:t> в Гремучем лесу были расстреляны </a:t>
            </a:r>
            <a:r>
              <a:rPr lang="ru-RU" sz="3600" dirty="0" smtClean="0">
                <a:hlinkClick r:id="rId9" tooltip="Олег Кошевой"/>
              </a:rPr>
              <a:t>Олег Кошевой</a:t>
            </a:r>
            <a:r>
              <a:rPr lang="ru-RU" sz="3600" dirty="0" smtClean="0"/>
              <a:t>, </a:t>
            </a:r>
            <a:r>
              <a:rPr lang="ru-RU" sz="3600" dirty="0" smtClean="0">
                <a:hlinkClick r:id="rId10" tooltip="Любовь Шевцова"/>
              </a:rPr>
              <a:t>Любовь Шевцова</a:t>
            </a:r>
            <a:r>
              <a:rPr lang="ru-RU" sz="3600" dirty="0" smtClean="0"/>
              <a:t>, Семён </a:t>
            </a:r>
            <a:r>
              <a:rPr lang="ru-RU" sz="3600" dirty="0" err="1" smtClean="0"/>
              <a:t>Остапенко</a:t>
            </a:r>
            <a:r>
              <a:rPr lang="ru-RU" sz="3600" dirty="0" smtClean="0"/>
              <a:t>, Дмитрий Огурцов, Виктор Субботин, ещё 4 человека были расстреляны в других районах. Всех молодогвардейцев перед смертью подвергали пыткам и истязаниям.</a:t>
            </a:r>
          </a:p>
          <a:p>
            <a:pPr marL="274638" indent="-155575"/>
            <a:r>
              <a:rPr lang="ru-RU" sz="3600" dirty="0" smtClean="0">
                <a:hlinkClick r:id="rId11" tooltip="14 февраля"/>
              </a:rPr>
              <a:t>14 февраля</a:t>
            </a:r>
            <a:r>
              <a:rPr lang="ru-RU" sz="3600" dirty="0" smtClean="0"/>
              <a:t> 1943 года город Краснодон был освобождён Красной Армией.</a:t>
            </a: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одульная">
  <a:themeElements>
    <a:clrScheme name="Модульная">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Модульная">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Модуль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173</TotalTime>
  <Words>987</Words>
  <Application>Microsoft Office PowerPoint</Application>
  <PresentationFormat>Экран (4:3)</PresentationFormat>
  <Paragraphs>60</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Модульная</vt:lpstr>
      <vt:lpstr>Герои «Молодой Гвардии»</vt:lpstr>
      <vt:lpstr>Из Википедии…</vt:lpstr>
      <vt:lpstr>А кто сейчас знает о краснодонских подпольщиках? </vt:lpstr>
      <vt:lpstr>История создания организации</vt:lpstr>
      <vt:lpstr>Кто они – молодогвардейцы?</vt:lpstr>
      <vt:lpstr>Иван Туркенич — командир «Молодой гвардии»</vt:lpstr>
      <vt:lpstr>Имена «Молодой Гвардии»</vt:lpstr>
      <vt:lpstr>Деятельность «Молодой гвардии» </vt:lpstr>
      <vt:lpstr>Героическая смерть подпольщиков</vt:lpstr>
      <vt:lpstr>Бессмертие подвига</vt:lpstr>
      <vt:lpstr>Расправы в Краснодоне удалось избежать двенадцати молодогвардейцам. Лишь восемь членов «Молодой гвардии» пережили Великую Отечественную войну. </vt:lpstr>
      <vt:lpstr>Из-за стен тюрем…</vt:lpstr>
      <vt:lpstr>        Награждённые </vt:lpstr>
      <vt:lpstr>Прочти и узнай о героях!</vt:lpstr>
      <vt:lpstr>В  музее г.Краснодона.</vt:lpstr>
      <vt:lpstr>В Краснодоне обновили музей «Молодой гвардии»   25.09.2012</vt:lpstr>
      <vt:lpstr>Информационные ресурсы</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Герои «Молодой Гвардии»</dc:title>
  <dc:creator>Наталья</dc:creator>
  <cp:lastModifiedBy>Наталья</cp:lastModifiedBy>
  <cp:revision>17</cp:revision>
  <dcterms:created xsi:type="dcterms:W3CDTF">2015-05-04T06:39:05Z</dcterms:created>
  <dcterms:modified xsi:type="dcterms:W3CDTF">2015-05-04T09:32:05Z</dcterms:modified>
</cp:coreProperties>
</file>