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62" r:id="rId4"/>
    <p:sldId id="263" r:id="rId5"/>
    <p:sldId id="264" r:id="rId6"/>
    <p:sldId id="268" r:id="rId7"/>
    <p:sldId id="270" r:id="rId8"/>
    <p:sldId id="271" r:id="rId9"/>
    <p:sldId id="275" r:id="rId10"/>
    <p:sldId id="276" r:id="rId11"/>
    <p:sldId id="29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F610B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84" d="100"/>
          <a:sy n="84" d="100"/>
        </p:scale>
        <p:origin x="-954" y="-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strips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slow">
    <p:strips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>
    <p:strips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strips dir="ld"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332656"/>
            <a:ext cx="8458200" cy="667452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0F610B"/>
                </a:solidFill>
              </a:rPr>
              <a:t>Лекарственные растения  </a:t>
            </a:r>
            <a:r>
              <a:rPr lang="ru-RU" sz="2800" b="1" dirty="0" err="1" smtClean="0">
                <a:solidFill>
                  <a:srgbClr val="0F610B"/>
                </a:solidFill>
              </a:rPr>
              <a:t>кавказа</a:t>
            </a:r>
            <a:endParaRPr lang="ru-RU" sz="2800" b="1" dirty="0">
              <a:solidFill>
                <a:srgbClr val="0F610B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5733256"/>
            <a:ext cx="8227640" cy="792088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ru-RU" b="1" dirty="0" smtClean="0">
                <a:solidFill>
                  <a:srgbClr val="0F610B"/>
                </a:solidFill>
              </a:rPr>
              <a:t>   Воспитатель МДОБУ №45 г. Сочи </a:t>
            </a:r>
          </a:p>
          <a:p>
            <a:pPr algn="r"/>
            <a:r>
              <a:rPr lang="ru-RU" b="1" dirty="0" err="1" smtClean="0">
                <a:solidFill>
                  <a:srgbClr val="0F610B"/>
                </a:solidFill>
              </a:rPr>
              <a:t>Билецкая</a:t>
            </a:r>
            <a:r>
              <a:rPr lang="ru-RU" b="1" dirty="0" smtClean="0">
                <a:solidFill>
                  <a:srgbClr val="0F610B"/>
                </a:solidFill>
              </a:rPr>
              <a:t> Т. А.</a:t>
            </a:r>
            <a:endParaRPr lang="ru-RU" b="1" dirty="0">
              <a:solidFill>
                <a:srgbClr val="0F610B"/>
              </a:solidFill>
            </a:endParaRPr>
          </a:p>
        </p:txBody>
      </p:sp>
      <p:pic>
        <p:nvPicPr>
          <p:cNvPr id="13314" name="Picture 2" descr="http://www.zdorovuchka.ru/images/stories/trav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196752"/>
            <a:ext cx="6768752" cy="453650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0" y="0"/>
            <a:ext cx="26481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1010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4786322"/>
            <a:ext cx="850112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F610B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Повсюду животные, птицы, люди могут найти помощь у природы, это самая лучшая аптека. Очень много лекарственных растений можно найти на лугу и в лесу. Только изучай, люби, знай! На каждую болезнь есть свое лекарственное растение.</a:t>
            </a:r>
            <a:endParaRPr lang="ru-RU" b="1" dirty="0" smtClean="0">
              <a:solidFill>
                <a:srgbClr val="0F610B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F610B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Ребята, все свои сокровища природа щедро отдает человеку и за все просит только одного: беречь ее! </a:t>
            </a:r>
            <a:endParaRPr lang="ru-RU" b="1" dirty="0">
              <a:solidFill>
                <a:srgbClr val="0F610B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1" name="Picture 3" descr="G:\конкурс Природа родног края\картинки анимэ\kb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357166"/>
            <a:ext cx="5214974" cy="42148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2" descr="http://ds160.centerstart.ru/sites/ds160.centerstart.ru/files/65169635_doktor.jp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80528" y="0"/>
            <a:ext cx="3744416" cy="494116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800" decel="100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800" decel="100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http://i.vsekommentarii.com/pic/2012/02/14/sobitie.com.ua/72-215-preview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332656"/>
            <a:ext cx="6120680" cy="496855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187624" y="5157192"/>
            <a:ext cx="68407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www.hinduhumanrights.info/wp-content/uploads/2012/08/zielone-listki-w-misc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692696"/>
            <a:ext cx="4048125" cy="546735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4716016" y="836712"/>
            <a:ext cx="424847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F610B"/>
                </a:solidFill>
                <a:latin typeface="Times New Roman" pitchFamily="18" charset="0"/>
                <a:cs typeface="Times New Roman" pitchFamily="18" charset="0"/>
              </a:rPr>
              <a:t>Лекарственными называются растения, которые применяются для лечения людей или животных или же употребляются в качестве сырья для производства лекарств.</a:t>
            </a:r>
          </a:p>
        </p:txBody>
      </p:sp>
      <p:pic>
        <p:nvPicPr>
          <p:cNvPr id="5" name="Picture 8" descr="Бабочка 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80528" y="620688"/>
            <a:ext cx="131445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Бабочка 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5301208"/>
            <a:ext cx="131445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Бабочка 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0"/>
            <a:ext cx="131445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http://ds160.centerstart.ru/sites/ds160.centerstart.ru/files/65169635_doktor.jp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5436096" y="2204864"/>
            <a:ext cx="3707904" cy="450185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653136"/>
            <a:ext cx="813690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F610B"/>
                </a:solidFill>
                <a:latin typeface="Times New Roman" pitchFamily="18" charset="0"/>
                <a:cs typeface="Times New Roman" pitchFamily="18" charset="0"/>
              </a:rPr>
              <a:t>«Зеленая фабрика» природы сотни тысяч лет снабжает человечество надежными лечебными средствами, не вызывающими, в отличие от синтетических, побочных явлений. </a:t>
            </a:r>
          </a:p>
          <a:p>
            <a:r>
              <a:rPr lang="ru-RU" sz="2000" b="1" dirty="0" smtClean="0">
                <a:solidFill>
                  <a:srgbClr val="0F610B"/>
                </a:solidFill>
                <a:latin typeface="Times New Roman" pitchFamily="18" charset="0"/>
                <a:cs typeface="Times New Roman" pitchFamily="18" charset="0"/>
              </a:rPr>
              <a:t>Препараты из лекарственных растений нередко бывают единственными при многих заболеваниях. </a:t>
            </a:r>
          </a:p>
        </p:txBody>
      </p:sp>
      <p:pic>
        <p:nvPicPr>
          <p:cNvPr id="6" name="Picture 2" descr="http://www.nhat-nam.ru/test/1207Ec10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548680"/>
            <a:ext cx="5715000" cy="398145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2" descr="http://ds160.centerstart.ru/sites/ds160.centerstart.ru/files/65169635_doktor.jp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24544" y="188640"/>
            <a:ext cx="3707904" cy="450185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800" decel="100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800" decel="100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221088"/>
            <a:ext cx="79208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F610B"/>
                </a:solidFill>
                <a:latin typeface="Times New Roman" pitchFamily="18" charset="0"/>
                <a:cs typeface="Times New Roman" pitchFamily="18" charset="0"/>
              </a:rPr>
              <a:t>Лечение травами —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фитотерапия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F610B"/>
                </a:solidFill>
                <a:latin typeface="Times New Roman" pitchFamily="18" charset="0"/>
                <a:cs typeface="Times New Roman" pitchFamily="18" charset="0"/>
              </a:rPr>
              <a:t>— мощное средство борьбы за здоровье людей. Этим объясняется сейчас большой спрос на такие растения, как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подорожник, ромашка, валерьяна, мята, календула, бессмертник, мать-и-мачеха, одуванчик </a:t>
            </a:r>
            <a:r>
              <a:rPr lang="ru-RU" b="1" dirty="0" smtClean="0">
                <a:solidFill>
                  <a:srgbClr val="0F610B"/>
                </a:solidFill>
                <a:latin typeface="Times New Roman" pitchFamily="18" charset="0"/>
                <a:cs typeface="Times New Roman" pitchFamily="18" charset="0"/>
              </a:rPr>
              <a:t>и многие другие. </a:t>
            </a:r>
          </a:p>
          <a:p>
            <a:r>
              <a:rPr lang="ru-RU" b="1" dirty="0" smtClean="0">
                <a:solidFill>
                  <a:srgbClr val="0F610B"/>
                </a:solidFill>
                <a:latin typeface="Times New Roman" pitchFamily="18" charset="0"/>
                <a:cs typeface="Times New Roman" pitchFamily="18" charset="0"/>
              </a:rPr>
              <a:t>Народами древнего мира использовалось до 21 тыс. видов растений.</a:t>
            </a:r>
          </a:p>
          <a:p>
            <a:r>
              <a:rPr lang="ru-RU" b="1" dirty="0" smtClean="0">
                <a:solidFill>
                  <a:srgbClr val="0F610B"/>
                </a:solidFill>
                <a:latin typeface="Times New Roman" pitchFamily="18" charset="0"/>
                <a:cs typeface="Times New Roman" pitchFamily="18" charset="0"/>
              </a:rPr>
              <a:t>Уже на самых ранних стадиях развития человечества растения были не только источником питания людей, они помогали человеку избавиться от болезней.</a:t>
            </a:r>
            <a:endParaRPr lang="ru-RU" dirty="0"/>
          </a:p>
        </p:txBody>
      </p:sp>
      <p:pic>
        <p:nvPicPr>
          <p:cNvPr id="4" name="Picture 4" descr="http://udm-top.ru/wp-content/uploads/2012/10/%D0%9B%D0%B5%D0%BA%D0%B0%D1%80%D1%81%D1%82%D0%B2%D0%B5%D0%BD%D0%BD%D1%8B%D0%B5-%D1%80%D0%B0%D1%81%D1%82%D0%B5%D0%BD%D0%B8%D1%8F-%D0%A3%D0%B4%D0%BC%D1%83%D1%80%D1%82%D0%B8%D0%B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76672"/>
            <a:ext cx="5400600" cy="374441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2" descr="http://ds160.centerstart.ru/sites/ds160.centerstart.ru/files/65169635_doktor.jp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5724128" y="0"/>
            <a:ext cx="3707904" cy="429309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0" decel="100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800" decel="100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800" decel="100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285720" y="285728"/>
            <a:ext cx="2857520" cy="622992"/>
          </a:xfrm>
          <a:prstGeom prst="rect">
            <a:avLst/>
          </a:prstGeom>
          <a:ln w="100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u="none" strike="noStrike" kern="1200" cap="all" spc="0" normalizeH="0" baseline="0" noProof="0" dirty="0" smtClean="0">
                <a:ln>
                  <a:noFill/>
                </a:ln>
                <a:solidFill>
                  <a:srgbClr val="0F610B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n-lt"/>
                <a:ea typeface="+mn-ea"/>
                <a:cs typeface="+mn-cs"/>
              </a:rPr>
              <a:t>Ромашка</a:t>
            </a:r>
            <a:endParaRPr kumimoji="0" lang="ru-RU" sz="3200" b="1" u="none" strike="noStrike" kern="1200" cap="all" spc="0" normalizeH="0" baseline="0" noProof="0" dirty="0">
              <a:ln>
                <a:noFill/>
              </a:ln>
              <a:solidFill>
                <a:srgbClr val="0F610B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" name="Picture 2" descr="http://img182.imageshack.us/img182/2752/9510245apiv5qp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1196752"/>
            <a:ext cx="5159896" cy="43204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251520" y="1556792"/>
            <a:ext cx="352839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F610B"/>
                </a:solidFill>
                <a:latin typeface="Times New Roman" pitchFamily="18" charset="0"/>
                <a:cs typeface="Times New Roman" pitchFamily="18" charset="0"/>
              </a:rPr>
              <a:t>Ромашка аптечная - одно из самых популярных лекарственных растений. </a:t>
            </a:r>
          </a:p>
          <a:p>
            <a:r>
              <a:rPr lang="ru-RU" b="1" dirty="0" smtClean="0">
                <a:solidFill>
                  <a:srgbClr val="0F610B"/>
                </a:solidFill>
                <a:latin typeface="Times New Roman" pitchFamily="18" charset="0"/>
                <a:cs typeface="Times New Roman" pitchFamily="18" charset="0"/>
              </a:rPr>
              <a:t>Цветы ромашки входят в состав успокоительных сборов, свежими отварами из цветков ромашки пользуются для промывания ран.</a:t>
            </a:r>
          </a:p>
          <a:p>
            <a:r>
              <a:rPr lang="ru-RU" b="1" dirty="0" smtClean="0">
                <a:solidFill>
                  <a:srgbClr val="0F610B"/>
                </a:solidFill>
                <a:latin typeface="Times New Roman" pitchFamily="18" charset="0"/>
                <a:cs typeface="Times New Roman" pitchFamily="18" charset="0"/>
              </a:rPr>
              <a:t>Отвары из ромашки используют при простудных заболеваниях для полоскания горла.</a:t>
            </a:r>
          </a:p>
          <a:p>
            <a:r>
              <a:rPr lang="ru-RU" b="1" dirty="0" smtClean="0">
                <a:solidFill>
                  <a:srgbClr val="0F610B"/>
                </a:solidFill>
                <a:latin typeface="Times New Roman" pitchFamily="18" charset="0"/>
                <a:cs typeface="Times New Roman" pitchFamily="18" charset="0"/>
              </a:rPr>
              <a:t>Ромашка поможет и больному животику. </a:t>
            </a:r>
          </a:p>
          <a:p>
            <a:r>
              <a:rPr lang="ru-RU" b="1" dirty="0" smtClean="0">
                <a:solidFill>
                  <a:srgbClr val="0F610B"/>
                </a:solidFill>
                <a:latin typeface="Times New Roman" pitchFamily="18" charset="0"/>
                <a:cs typeface="Times New Roman" pitchFamily="18" charset="0"/>
              </a:rPr>
              <a:t>В парфюмерии  её используют при изготовлении питательных кремов, лосьонов, шампуней.</a:t>
            </a:r>
          </a:p>
          <a:p>
            <a:endParaRPr lang="ru-RU" b="1" dirty="0">
              <a:solidFill>
                <a:srgbClr val="0F610B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8" descr="Бабочка 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25494" y="260648"/>
            <a:ext cx="1818506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Бабочка 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5157192"/>
            <a:ext cx="1656184" cy="1183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800" decel="100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800" decel="100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800" decel="100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800" decel="100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000"/>
                            </p:stCondLst>
                            <p:childTnLst>
                              <p:par>
                                <p:cTn id="54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800" decel="100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800" decel="100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00" decel="100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://medprep.info/img/herb/280_312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7" y="1124744"/>
            <a:ext cx="3888432" cy="51225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3" name="Заголовок 3"/>
          <p:cNvSpPr txBox="1">
            <a:spLocks/>
          </p:cNvSpPr>
          <p:nvPr/>
        </p:nvSpPr>
        <p:spPr>
          <a:xfrm>
            <a:off x="4644008" y="457200"/>
            <a:ext cx="3816424" cy="667544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all" spc="0" normalizeH="0" baseline="0" noProof="0" dirty="0" smtClean="0">
                <a:ln>
                  <a:noFill/>
                </a:ln>
                <a:solidFill>
                  <a:srgbClr val="0F610B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n-lt"/>
                <a:ea typeface="+mn-ea"/>
                <a:cs typeface="+mn-cs"/>
              </a:rPr>
              <a:t>Подорожник</a:t>
            </a:r>
            <a:endParaRPr kumimoji="0" lang="ru-RU" sz="3200" b="1" i="0" u="none" strike="noStrike" kern="1200" cap="all" spc="0" normalizeH="0" baseline="0" noProof="0" dirty="0">
              <a:ln>
                <a:noFill/>
              </a:ln>
              <a:solidFill>
                <a:srgbClr val="0F610B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76056" y="1700808"/>
            <a:ext cx="388843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F610B"/>
                </a:solidFill>
                <a:latin typeface="Times New Roman" pitchFamily="18" charset="0"/>
                <a:cs typeface="Times New Roman" pitchFamily="18" charset="0"/>
              </a:rPr>
              <a:t>Подорожник люди используют с давних пор для заживления ран. </a:t>
            </a:r>
          </a:p>
          <a:p>
            <a:r>
              <a:rPr lang="ru-RU" b="1" dirty="0" smtClean="0">
                <a:solidFill>
                  <a:srgbClr val="0F610B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b="1" dirty="0" smtClean="0">
                <a:solidFill>
                  <a:srgbClr val="0F610B"/>
                </a:solidFill>
                <a:latin typeface="Times New Roman" pitchFamily="18" charset="0"/>
                <a:cs typeface="Times New Roman" pitchFamily="18" charset="0"/>
              </a:rPr>
              <a:t>В настоящее время настой и отвар листьев большого подорожника применяется  при лечении  кашля.</a:t>
            </a:r>
          </a:p>
          <a:p>
            <a:endParaRPr lang="ru-RU" b="1" dirty="0" smtClean="0">
              <a:solidFill>
                <a:srgbClr val="0F610B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0F610B"/>
                </a:solidFill>
                <a:latin typeface="Times New Roman" pitchFamily="18" charset="0"/>
                <a:cs typeface="Times New Roman" pitchFamily="18" charset="0"/>
              </a:rPr>
              <a:t>Отваром листьев растения промывают глаза при их воспалениях и полощут полость рта при зубной боли и воспалении десен. </a:t>
            </a:r>
          </a:p>
          <a:p>
            <a:endParaRPr lang="ru-RU" b="1" dirty="0" smtClean="0">
              <a:solidFill>
                <a:srgbClr val="0F610B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0F610B"/>
                </a:solidFill>
                <a:latin typeface="Times New Roman" pitchFamily="18" charset="0"/>
                <a:cs typeface="Times New Roman" pitchFamily="18" charset="0"/>
              </a:rPr>
              <a:t>Сок из свежих листьев растения эффективен при  болезни желудка.</a:t>
            </a:r>
            <a:endParaRPr lang="ru-RU" b="1" dirty="0">
              <a:solidFill>
                <a:srgbClr val="0F610B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http://www.proshkolu.ru/content/media/pic/std/3000000/2631000/2630594-df2e362f74b01b2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71400"/>
            <a:ext cx="1944216" cy="187220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600" decel="100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6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0"/>
                            </p:stCondLst>
                            <p:childTnLst>
                              <p:par>
                                <p:cTn id="24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600" decel="100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600" decel="100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00" decel="100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00" decel="100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600" decel="100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600" decel="100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00" decel="100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00" decel="100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9000"/>
                            </p:stCondLst>
                            <p:childTnLst>
                              <p:par>
                                <p:cTn id="42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600" decel="100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600" decel="100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00" decel="100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600" decel="100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vbratske.ru/i/bratsk_news/127466244349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1556792"/>
            <a:ext cx="5184576" cy="46805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323528" y="1844824"/>
            <a:ext cx="295232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F610B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Лекарственное растение одуванчик  служит для улучшения аппетита. 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F610B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b="1" i="1" dirty="0" smtClean="0">
              <a:solidFill>
                <a:srgbClr val="0F610B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F610B"/>
                </a:solidFill>
                <a:latin typeface="Times New Roman" pitchFamily="18" charset="0"/>
                <a:cs typeface="Times New Roman" pitchFamily="18" charset="0"/>
              </a:rPr>
              <a:t>Наружно настой корней одуванчика советуют при разных кожных болезнях.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solidFill>
                <a:srgbClr val="0F610B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F610B"/>
                </a:solidFill>
                <a:latin typeface="Times New Roman" pitchFamily="18" charset="0"/>
                <a:cs typeface="Times New Roman" pitchFamily="18" charset="0"/>
              </a:rPr>
              <a:t>Свежий сок растения используется как косметическое средство.</a:t>
            </a:r>
          </a:p>
        </p:txBody>
      </p:sp>
      <p:sp>
        <p:nvSpPr>
          <p:cNvPr id="6" name="Заголовок 4"/>
          <p:cNvSpPr txBox="1">
            <a:spLocks/>
          </p:cNvSpPr>
          <p:nvPr/>
        </p:nvSpPr>
        <p:spPr>
          <a:xfrm>
            <a:off x="642910" y="428604"/>
            <a:ext cx="2992986" cy="714380"/>
          </a:xfrm>
          <a:prstGeom prst="rect">
            <a:avLst/>
          </a:prstGeom>
          <a:ln w="100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all" spc="0" normalizeH="0" baseline="0" noProof="0" dirty="0" smtClean="0">
                <a:ln>
                  <a:noFill/>
                </a:ln>
                <a:solidFill>
                  <a:srgbClr val="0F610B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n-lt"/>
                <a:ea typeface="+mn-ea"/>
                <a:cs typeface="+mn-cs"/>
              </a:rPr>
              <a:t>Одуванчик</a:t>
            </a:r>
            <a:endParaRPr kumimoji="0" lang="ru-RU" sz="3200" b="1" i="0" u="none" strike="noStrike" kern="1200" cap="all" spc="0" normalizeH="0" baseline="0" noProof="0" dirty="0">
              <a:ln>
                <a:noFill/>
              </a:ln>
              <a:solidFill>
                <a:srgbClr val="0F610B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Picture 8" descr="Бабочка 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25494" y="260648"/>
            <a:ext cx="1818506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Бабочка 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5373216"/>
            <a:ext cx="1656184" cy="1183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800" decel="100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800" decel="100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800" decel="100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99992" y="1196752"/>
            <a:ext cx="464400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F610B"/>
                </a:solidFill>
                <a:latin typeface="Times New Roman" pitchFamily="18" charset="0"/>
                <a:cs typeface="Times New Roman" pitchFamily="18" charset="0"/>
              </a:rPr>
              <a:t>Полезные свойства мяты объясняются в первую очередь высокими содержанием ментола  -  эфирного масла, придающего ей характерный узнаваемый запах. </a:t>
            </a:r>
          </a:p>
          <a:p>
            <a:r>
              <a:rPr lang="ru-RU" b="1" dirty="0" smtClean="0">
                <a:solidFill>
                  <a:srgbClr val="0F610B"/>
                </a:solidFill>
                <a:latin typeface="Times New Roman" pitchFamily="18" charset="0"/>
                <a:cs typeface="Times New Roman" pitchFamily="18" charset="0"/>
              </a:rPr>
              <a:t>Полезные свойства мяты позволяют принимать ее как внутренне, так и наружно. </a:t>
            </a:r>
          </a:p>
          <a:p>
            <a:r>
              <a:rPr lang="ru-RU" b="1" dirty="0" smtClean="0">
                <a:solidFill>
                  <a:srgbClr val="0F610B"/>
                </a:solidFill>
                <a:latin typeface="Times New Roman" pitchFamily="18" charset="0"/>
                <a:cs typeface="Times New Roman" pitchFamily="18" charset="0"/>
              </a:rPr>
              <a:t>Мята обладает противовоспалительными свойствами позволяющими использовать ее при лечении ангины, бронхита и насморка, полезна она и для пищеварительной системы.  </a:t>
            </a:r>
          </a:p>
          <a:p>
            <a:r>
              <a:rPr lang="ru-RU" b="1" dirty="0" smtClean="0">
                <a:solidFill>
                  <a:srgbClr val="0F610B"/>
                </a:solidFill>
                <a:latin typeface="Times New Roman" pitchFamily="18" charset="0"/>
                <a:cs typeface="Times New Roman" pitchFamily="18" charset="0"/>
              </a:rPr>
              <a:t>Также мята эффективна при головной боли, ее свойства благоприятны для успокоения нервной системы. </a:t>
            </a:r>
          </a:p>
          <a:p>
            <a:r>
              <a:rPr lang="ru-RU" b="1" dirty="0" smtClean="0">
                <a:solidFill>
                  <a:srgbClr val="0F610B"/>
                </a:solidFill>
                <a:latin typeface="Times New Roman" pitchFamily="18" charset="0"/>
                <a:cs typeface="Times New Roman" pitchFamily="18" charset="0"/>
              </a:rPr>
              <a:t>Для лечения этим растением чаще всего используют мятный чай и настой мяты. </a:t>
            </a:r>
            <a:endParaRPr lang="ru-RU" b="1" dirty="0">
              <a:solidFill>
                <a:srgbClr val="0F610B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www.farmshop.uk.com/farmshops/b-whiteley-farm-shop-and-nursery/images/farmshops/large/large_b-whiteley-farm-shop-and-nursery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468560" y="1844824"/>
            <a:ext cx="5328592" cy="388843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3" name="Заголовок 4"/>
          <p:cNvSpPr txBox="1">
            <a:spLocks/>
          </p:cNvSpPr>
          <p:nvPr/>
        </p:nvSpPr>
        <p:spPr>
          <a:xfrm>
            <a:off x="4357686" y="214290"/>
            <a:ext cx="4246762" cy="642942"/>
          </a:xfrm>
          <a:prstGeom prst="rect">
            <a:avLst/>
          </a:prstGeom>
          <a:ln w="100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cap="all" dirty="0" smtClean="0">
                <a:solidFill>
                  <a:srgbClr val="0F610B"/>
                </a:solidFill>
                <a:effectLst>
                  <a:reflection blurRad="12700" stA="48000" endA="300" endPos="55000" dir="5400000" sy="-90000" algn="bl" rotWithShape="0"/>
                </a:effectLst>
              </a:rPr>
              <a:t>Мята перечная </a:t>
            </a:r>
            <a:endParaRPr kumimoji="0" lang="ru-RU" sz="3200" b="1" i="0" u="none" strike="noStrike" kern="1200" cap="all" spc="0" normalizeH="0" baseline="0" noProof="0" dirty="0">
              <a:ln>
                <a:noFill/>
              </a:ln>
              <a:solidFill>
                <a:srgbClr val="0F610B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2" descr="http://www.proshkolu.ru/content/media/pic/std/3000000/2631000/2630594-df2e362f74b01b2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944216" cy="187220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800" decel="100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800" decel="100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000"/>
                            </p:stCondLst>
                            <p:childTnLst>
                              <p:par>
                                <p:cTn id="42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800" decel="100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800" decel="100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000"/>
                            </p:stCondLst>
                            <p:childTnLst>
                              <p:par>
                                <p:cTn id="51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800" decel="100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800" decel="100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800" decel="100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 txBox="1">
            <a:spLocks/>
          </p:cNvSpPr>
          <p:nvPr/>
        </p:nvSpPr>
        <p:spPr>
          <a:xfrm>
            <a:off x="500034" y="457200"/>
            <a:ext cx="3286148" cy="667544"/>
          </a:xfrm>
          <a:prstGeom prst="rect">
            <a:avLst/>
          </a:prstGeom>
          <a:ln w="100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all" spc="0" normalizeH="0" baseline="0" noProof="0" dirty="0" smtClean="0">
                <a:ln>
                  <a:noFill/>
                </a:ln>
                <a:solidFill>
                  <a:srgbClr val="0F610B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n-lt"/>
                <a:ea typeface="+mn-ea"/>
                <a:cs typeface="+mn-cs"/>
              </a:rPr>
              <a:t>календула</a:t>
            </a:r>
            <a:endParaRPr kumimoji="0" lang="ru-RU" sz="3200" b="1" i="0" u="none" strike="noStrike" kern="1200" cap="all" spc="0" normalizeH="0" baseline="0" noProof="0" dirty="0">
              <a:ln>
                <a:noFill/>
              </a:ln>
              <a:solidFill>
                <a:srgbClr val="0F610B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1746" name="Picture 2" descr="G:\конкурс Природа родног края\картинки анимэ\kalendul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1142984"/>
            <a:ext cx="4071966" cy="521497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500034" y="1643050"/>
            <a:ext cx="385765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F610B"/>
                </a:solidFill>
                <a:latin typeface="Times New Roman" pitchFamily="18" charset="0"/>
                <a:cs typeface="Times New Roman" pitchFamily="18" charset="0"/>
              </a:rPr>
              <a:t>С лекарственной целью используются цветочные корзинки и цветки. </a:t>
            </a:r>
          </a:p>
          <a:p>
            <a:endParaRPr lang="ru-RU" b="1" dirty="0" smtClean="0">
              <a:solidFill>
                <a:srgbClr val="0F610B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0F610B"/>
                </a:solidFill>
                <a:latin typeface="Times New Roman" pitchFamily="18" charset="0"/>
                <a:cs typeface="Times New Roman" pitchFamily="18" charset="0"/>
              </a:rPr>
              <a:t>Препараты календулы успокаивают нервы, снижают давление, улучшают работу сердца, ее используют для лечения ран, ожогов, настоем календулы полощут рот и горло при ангине, так же лечат желудок и печень. </a:t>
            </a:r>
          </a:p>
          <a:p>
            <a:endParaRPr lang="ru-RU" b="1" dirty="0" smtClean="0">
              <a:solidFill>
                <a:srgbClr val="0F610B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0F610B"/>
                </a:solidFill>
                <a:latin typeface="Times New Roman" pitchFamily="18" charset="0"/>
                <a:cs typeface="Times New Roman" pitchFamily="18" charset="0"/>
              </a:rPr>
              <a:t>Из календулы лекарственной готовят настои, настойки и мази.</a:t>
            </a:r>
            <a:endParaRPr lang="ru-RU" b="1" dirty="0">
              <a:solidFill>
                <a:srgbClr val="0F610B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8" descr="Бабочка 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25494" y="260648"/>
            <a:ext cx="1818506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Бабочка 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5517232"/>
            <a:ext cx="1656184" cy="1183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585</TotalTime>
  <Words>328</Words>
  <Application>Microsoft Office PowerPoint</Application>
  <PresentationFormat>Экран (4:3)</PresentationFormat>
  <Paragraphs>45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Лекарственные растения  кавказа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Лекарственные растения  кузбасса</dc:title>
  <dc:creator>Ананда</dc:creator>
  <cp:lastModifiedBy>Детский сад</cp:lastModifiedBy>
  <cp:revision>73</cp:revision>
  <dcterms:created xsi:type="dcterms:W3CDTF">2013-03-16T11:00:41Z</dcterms:created>
  <dcterms:modified xsi:type="dcterms:W3CDTF">2015-05-12T12:00:01Z</dcterms:modified>
</cp:coreProperties>
</file>