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5" r:id="rId3"/>
    <p:sldId id="269" r:id="rId4"/>
    <p:sldId id="272" r:id="rId5"/>
    <p:sldId id="273" r:id="rId6"/>
    <p:sldId id="268" r:id="rId7"/>
    <p:sldId id="261" r:id="rId8"/>
    <p:sldId id="264" r:id="rId9"/>
    <p:sldId id="270" r:id="rId10"/>
    <p:sldId id="271" r:id="rId11"/>
    <p:sldId id="274" r:id="rId12"/>
    <p:sldId id="284" r:id="rId13"/>
    <p:sldId id="287" r:id="rId14"/>
    <p:sldId id="276" r:id="rId15"/>
    <p:sldId id="275" r:id="rId16"/>
    <p:sldId id="278" r:id="rId17"/>
    <p:sldId id="277" r:id="rId18"/>
    <p:sldId id="279" r:id="rId19"/>
    <p:sldId id="28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6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712" autoAdjust="0"/>
  </p:normalViewPr>
  <p:slideViewPr>
    <p:cSldViewPr snapToGrid="0">
      <p:cViewPr varScale="1">
        <p:scale>
          <a:sx n="76" d="100"/>
          <a:sy n="76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00AA1-5274-4925-B36C-C01677D3474E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18BCE-AAAE-47DD-83C4-1337051B32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966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157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Практическая</a:t>
            </a:r>
            <a:r>
              <a:rPr lang="ru-RU" baseline="0" dirty="0" smtClean="0"/>
              <a:t> работа.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157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Закрепление.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5594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Физминутка</a:t>
            </a:r>
            <a:r>
              <a:rPr lang="ru-RU" dirty="0" smtClean="0"/>
              <a:t> </a:t>
            </a:r>
            <a:r>
              <a:rPr lang="ru-RU" baseline="0" dirty="0" smtClean="0"/>
              <a:t> для глаз. </a:t>
            </a:r>
            <a:r>
              <a:rPr lang="ru-RU" baseline="0" dirty="0" smtClean="0"/>
              <a:t>Назвать </a:t>
            </a:r>
            <a:r>
              <a:rPr lang="ru-RU" dirty="0" smtClean="0"/>
              <a:t> эти фигуры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764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-Каждый в своей тетради, потом на листочк</a:t>
            </a:r>
            <a:r>
              <a:rPr lang="ru-RU" baseline="0" dirty="0" smtClean="0"/>
              <a:t>е для соседа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779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-Повторим.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348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(Связь с жизнью). -Дополнительную информацию</a:t>
            </a:r>
            <a:r>
              <a:rPr lang="ru-RU" baseline="0" dirty="0" smtClean="0"/>
              <a:t> о</a:t>
            </a:r>
            <a:r>
              <a:rPr lang="ru-RU" dirty="0" smtClean="0"/>
              <a:t> применении и некоторых видах транспортира расскажут Серёжа., Валя.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88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-Подведём итог урока.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3294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Вы – </a:t>
            </a:r>
            <a:r>
              <a:rPr lang="ru-RU" dirty="0" err="1" smtClean="0"/>
              <a:t>умнички</a:t>
            </a:r>
            <a:r>
              <a:rPr lang="ru-RU" dirty="0" smtClean="0"/>
              <a:t> , спасибо за работу</a:t>
            </a:r>
            <a:r>
              <a:rPr lang="ru-RU" dirty="0" smtClean="0"/>
              <a:t>! </a:t>
            </a:r>
            <a:r>
              <a:rPr lang="ru-RU" smtClean="0"/>
              <a:t>Отметки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30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097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Определяем с учениками цель урока- будем работать с углами</a:t>
            </a:r>
          </a:p>
          <a:p>
            <a:r>
              <a:rPr lang="ru-RU" dirty="0" smtClean="0"/>
              <a:t>- Что такое угол?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518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Какой это угол?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58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это?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097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Определи ,какой это угол?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-Всегда</a:t>
            </a:r>
            <a:r>
              <a:rPr lang="ru-RU" baseline="0" dirty="0" smtClean="0"/>
              <a:t> ли легко определить  вид угла? Как быть? (Предположение детей: наверно, есть какой-то инструмент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885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-ДА, это транспортир.</a:t>
            </a:r>
          </a:p>
          <a:p>
            <a:r>
              <a:rPr lang="ru-RU" dirty="0" smtClean="0"/>
              <a:t>-Какова</a:t>
            </a:r>
            <a:r>
              <a:rPr lang="ru-RU" baseline="0" dirty="0" smtClean="0"/>
              <a:t> наша цель урока?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64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Повторим.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98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-Да, будем</a:t>
            </a:r>
            <a:r>
              <a:rPr lang="ru-RU" baseline="0" dirty="0" smtClean="0"/>
              <a:t> учиться определять градусную величину угла по транспортиру ,по алгоритму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18BCE-AAAE-47DD-83C4-1337051B323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9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01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0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892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176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060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64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6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501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606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58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5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DnDiag">
          <a:fgClr>
            <a:schemeClr val="accent4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79899-82EE-4377-A0E4-0BEB5EADCD1A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0C7E-79F5-46A0-9B12-847216033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9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ursk5@yandex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festival.1september.ru/" TargetMode="External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hyperlink" Target="http://ppt4web.ru/" TargetMode="External"/><Relationship Id="rId4" Type="http://schemas.openxmlformats.org/officeDocument/2006/relationships/hyperlink" Target="http://fantasyflash.ru/anime/index.php?kont=milash&amp;n=10" TargetMode="External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21797"/>
            <a:ext cx="9144000" cy="119136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математики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b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3100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класс</a:t>
            </a:r>
            <a:br>
              <a:rPr lang="ru-RU" sz="3100" b="1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УМК « Перспектива»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60717" y="2364857"/>
            <a:ext cx="5783283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kumimoji="0" lang="ru-RU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Прошкина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Т.Е.,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94463" y="2861207"/>
            <a:ext cx="7419948" cy="3711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endParaRPr kumimoji="0" lang="en-US" sz="2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2400" i="1" kern="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proshkina</a:t>
            </a:r>
            <a:r>
              <a:rPr lang="ru-RU" sz="2400" i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i="1" kern="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tatyan@mail</a:t>
            </a:r>
            <a:r>
              <a:rPr lang="ru-RU" sz="2400" i="1" kern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i="1" kern="0" dirty="0" err="1" smtClean="0">
                <a:solidFill>
                  <a:schemeClr val="accent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kumimoji="0" lang="ru-RU" sz="2400" i="1" u="none" strike="noStrike" kern="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ru-RU" sz="2400" kern="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r>
              <a:rPr lang="ru-RU" sz="2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                                общеобразовательное учреждение</a:t>
            </a:r>
          </a:p>
          <a:p>
            <a:r>
              <a:rPr lang="ru-RU" sz="2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"Средняя общеобразовательная школа №5"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г. Курска</a:t>
            </a:r>
          </a:p>
          <a:p>
            <a:pPr lvl="0"/>
            <a:r>
              <a:rPr lang="ru-RU" sz="2400" b="0" i="0" dirty="0" smtClean="0">
                <a:solidFill>
                  <a:srgbClr val="444444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lang="en-US" sz="2400" i="1" u="sng" dirty="0" smtClean="0">
                <a:solidFill>
                  <a:schemeClr val="accent5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kursk5@yandex.ru</a:t>
            </a:r>
            <a:endParaRPr kumimoji="0" lang="ru-RU" sz="2400" i="1" u="sng" strike="noStrike" kern="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school588.narod.ru/files/ris/pedn1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24" y="929923"/>
            <a:ext cx="2088500" cy="2414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1" name="Овал 10" descr="Курск Городской портал kursk - Мобильные игры: скачай и развлекайся"/>
          <p:cNvSpPr/>
          <p:nvPr/>
        </p:nvSpPr>
        <p:spPr>
          <a:xfrm>
            <a:off x="9331876" y="2752655"/>
            <a:ext cx="2565070" cy="2161309"/>
          </a:xfrm>
          <a:prstGeom prst="ellipse">
            <a:avLst/>
          </a:prstGeom>
          <a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8000" r="-28000"/>
            </a:stretch>
          </a:blipFill>
          <a:effectLst>
            <a:glow rad="101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311243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987" y="1177085"/>
            <a:ext cx="124503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  <a:defRPr/>
            </a:pPr>
            <a:r>
              <a:rPr lang="ru-RU" sz="3200" b="1" u="sng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Совместить</a:t>
            </a:r>
            <a:r>
              <a:rPr lang="ru-RU" sz="3200" b="1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 вершину угла </a:t>
            </a:r>
            <a:r>
              <a:rPr lang="ru-RU" sz="3200" b="1" u="sng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с центром </a:t>
            </a:r>
            <a:r>
              <a:rPr lang="ru-RU" sz="3200" b="1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тр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а</a:t>
            </a:r>
            <a:r>
              <a:rPr lang="ru-RU" sz="3200" b="1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нсп</a:t>
            </a:r>
            <a:r>
              <a:rPr lang="ru-RU" sz="3200" b="1" dirty="0">
                <a:solidFill>
                  <a:srgbClr val="FF0000"/>
                </a:solidFill>
                <a:latin typeface="Cambria" panose="02040503050406030204" pitchFamily="18" charset="0"/>
              </a:rPr>
              <a:t>о</a:t>
            </a:r>
            <a:r>
              <a:rPr lang="ru-RU" sz="3200" b="1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ртира</a:t>
            </a:r>
            <a:r>
              <a:rPr lang="ru-RU" sz="3200" b="1" dirty="0" smtClean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>
              <a:solidFill>
                <a:srgbClr val="2D2D8A">
                  <a:lumMod val="75000"/>
                </a:srgbClr>
              </a:solidFill>
              <a:latin typeface="Cambria" panose="02040503050406030204" pitchFamily="18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2. </a:t>
            </a:r>
            <a:r>
              <a:rPr lang="ru-RU" sz="2800" b="1" dirty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Один из лучей </a:t>
            </a:r>
            <a:r>
              <a:rPr lang="ru-RU" sz="2800" b="1" u="sng" dirty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совместить с нулевой отметкой </a:t>
            </a:r>
            <a:r>
              <a:rPr lang="ru-RU" sz="2800" b="1" dirty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на транспортире</a:t>
            </a:r>
            <a:r>
              <a:rPr lang="ru-RU" sz="2800" b="1" dirty="0" smtClean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.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>
              <a:solidFill>
                <a:srgbClr val="2D2D8A">
                  <a:lumMod val="75000"/>
                </a:srgbClr>
              </a:solidFill>
              <a:latin typeface="Arial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    </a:t>
            </a:r>
            <a:endParaRPr lang="ru-RU" sz="2400" b="1" dirty="0">
              <a:solidFill>
                <a:srgbClr val="2D2D8A">
                  <a:lumMod val="75000"/>
                </a:srgbClr>
              </a:solidFill>
              <a:latin typeface="Arial" charset="0"/>
            </a:endParaRP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2D2D8A">
                    <a:lumMod val="75000"/>
                  </a:srgbClr>
                </a:solidFill>
                <a:latin typeface="Arial" charset="0"/>
              </a:rPr>
              <a:t>3</a:t>
            </a:r>
            <a:r>
              <a:rPr lang="ru-RU" sz="2800" b="1" u="sng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. Посмотреть</a:t>
            </a:r>
            <a:r>
              <a:rPr lang="ru-RU" sz="2800" b="1" dirty="0">
                <a:solidFill>
                  <a:srgbClr val="2D2D8A">
                    <a:lumMod val="75000"/>
                  </a:srgbClr>
                </a:solidFill>
                <a:latin typeface="Cambria" panose="02040503050406030204" pitchFamily="18" charset="0"/>
              </a:rPr>
              <a:t>, через какую отметку проходит другой луч, и назвать градусную меру угла.</a:t>
            </a:r>
          </a:p>
        </p:txBody>
      </p:sp>
      <p:pic>
        <p:nvPicPr>
          <p:cNvPr id="5" name="Picture 2" descr="F:\Новая папка\Мои рисунки\фото\картинки на школьныю тему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1247" y="3239145"/>
            <a:ext cx="4122550" cy="4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Группа 11"/>
          <p:cNvGrpSpPr>
            <a:grpSpLocks/>
          </p:cNvGrpSpPr>
          <p:nvPr/>
        </p:nvGrpSpPr>
        <p:grpSpPr bwMode="auto">
          <a:xfrm rot="10800000">
            <a:off x="8942522" y="4187079"/>
            <a:ext cx="1905000" cy="1752600"/>
            <a:chOff x="762000" y="4495800"/>
            <a:chExt cx="1905000" cy="175260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762000" y="4495800"/>
              <a:ext cx="19050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790700" y="5372100"/>
              <a:ext cx="17526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4963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0539" y="999807"/>
            <a:ext cx="85797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spc="50" dirty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О</a:t>
            </a:r>
            <a:r>
              <a:rPr lang="ru-RU" sz="3200" b="1" spc="50" dirty="0" smtClean="0">
                <a:ln w="11430"/>
                <a:solidFill>
                  <a:schemeClr val="accent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пределите  градусную  меру  угла</a:t>
            </a:r>
            <a:endParaRPr lang="ru-RU" sz="3200" b="1" spc="50" dirty="0">
              <a:ln w="11430"/>
              <a:solidFill>
                <a:schemeClr val="accent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3" name="Picture 2" descr="F:\Новая папка\Мои рисунки\фото\картинки на школьныю тему\image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535" y="1915297"/>
            <a:ext cx="4427838" cy="4252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 flipV="1">
            <a:off x="6423454" y="2036805"/>
            <a:ext cx="1126524" cy="2570208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1" name="Прямая соединительная линия 10"/>
          <p:cNvCxnSpPr/>
          <p:nvPr/>
        </p:nvCxnSpPr>
        <p:spPr>
          <a:xfrm>
            <a:off x="6423454" y="4607013"/>
            <a:ext cx="2438400" cy="0"/>
          </a:xfrm>
          <a:prstGeom prst="line">
            <a:avLst/>
          </a:prstGeom>
          <a:noFill/>
          <a:ln w="57150" cap="flat" cmpd="sng" algn="ctr">
            <a:solidFill>
              <a:srgbClr val="FF0000"/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9737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7037" y="271215"/>
            <a:ext cx="8752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i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Прямой, острый и тупой углы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344" y="1061755"/>
            <a:ext cx="869661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347" y="3942268"/>
            <a:ext cx="8954603" cy="291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5960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40"/>
                            </p:stCondLst>
                            <p:childTnLst>
                              <p:par>
                                <p:cTn id="15" presetID="18" presetClass="emph" presetSubtype="0" fill="hold" nodeType="afterEffect">
                                  <p:stCondLst>
                                    <p:cond delay="125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"/>
          <p:cNvSpPr>
            <a:spLocks noChangeArrowheads="1"/>
          </p:cNvSpPr>
          <p:nvPr/>
        </p:nvSpPr>
        <p:spPr bwMode="auto">
          <a:xfrm>
            <a:off x="3880021" y="1759550"/>
            <a:ext cx="4663109" cy="4208764"/>
          </a:xfrm>
          <a:prstGeom prst="ellipse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5447506" y="-86796"/>
            <a:ext cx="1079500" cy="2879726"/>
            <a:chOff x="113" y="2069"/>
            <a:chExt cx="680" cy="1814"/>
          </a:xfrm>
        </p:grpSpPr>
        <p:sp>
          <p:nvSpPr>
            <p:cNvPr id="4" name="Oval 20"/>
            <p:cNvSpPr>
              <a:spLocks noChangeArrowheads="1"/>
            </p:cNvSpPr>
            <p:nvPr/>
          </p:nvSpPr>
          <p:spPr bwMode="auto">
            <a:xfrm>
              <a:off x="113" y="2069"/>
              <a:ext cx="680" cy="1179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cxnSp>
          <p:nvCxnSpPr>
            <p:cNvPr id="5" name="AutoShape 21"/>
            <p:cNvCxnSpPr>
              <a:cxnSpLocks noChangeShapeType="1"/>
              <a:stCxn id="4" idx="4"/>
            </p:cNvCxnSpPr>
            <p:nvPr/>
          </p:nvCxnSpPr>
          <p:spPr bwMode="auto">
            <a:xfrm rot="5400000">
              <a:off x="101" y="3532"/>
              <a:ext cx="635" cy="68"/>
            </a:xfrm>
            <a:prstGeom prst="curvedConnector3">
              <a:avLst>
                <a:gd name="adj1" fmla="val 49921"/>
              </a:avLst>
            </a:prstGeom>
            <a:noFill/>
            <a:ln w="9525">
              <a:solidFill>
                <a:srgbClr val="BBE0E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Group 19"/>
          <p:cNvGrpSpPr>
            <a:grpSpLocks/>
          </p:cNvGrpSpPr>
          <p:nvPr/>
        </p:nvGrpSpPr>
        <p:grpSpPr bwMode="auto">
          <a:xfrm rot="21066548">
            <a:off x="1858708" y="3022468"/>
            <a:ext cx="1079500" cy="2879726"/>
            <a:chOff x="113" y="2069"/>
            <a:chExt cx="680" cy="1814"/>
          </a:xfrm>
          <a:solidFill>
            <a:srgbClr val="FE86B9"/>
          </a:solidFill>
        </p:grpSpPr>
        <p:sp>
          <p:nvSpPr>
            <p:cNvPr id="7" name="Oval 20"/>
            <p:cNvSpPr>
              <a:spLocks noChangeArrowheads="1"/>
            </p:cNvSpPr>
            <p:nvPr/>
          </p:nvSpPr>
          <p:spPr bwMode="auto">
            <a:xfrm>
              <a:off x="113" y="2069"/>
              <a:ext cx="680" cy="1179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cxnSp>
          <p:nvCxnSpPr>
            <p:cNvPr id="8" name="AutoShape 21"/>
            <p:cNvCxnSpPr>
              <a:cxnSpLocks noChangeShapeType="1"/>
              <a:stCxn id="7" idx="4"/>
            </p:cNvCxnSpPr>
            <p:nvPr/>
          </p:nvCxnSpPr>
          <p:spPr bwMode="auto">
            <a:xfrm rot="5400000">
              <a:off x="101" y="3532"/>
              <a:ext cx="635" cy="68"/>
            </a:xfrm>
            <a:prstGeom prst="curvedConnector3">
              <a:avLst>
                <a:gd name="adj1" fmla="val 49921"/>
              </a:avLst>
            </a:prstGeom>
            <a:grpFill/>
            <a:ln w="9525">
              <a:solidFill>
                <a:srgbClr val="BBE0E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" name="Group 19"/>
          <p:cNvGrpSpPr>
            <a:grpSpLocks/>
          </p:cNvGrpSpPr>
          <p:nvPr/>
        </p:nvGrpSpPr>
        <p:grpSpPr bwMode="auto">
          <a:xfrm rot="605468">
            <a:off x="9088630" y="1874275"/>
            <a:ext cx="1079500" cy="2879726"/>
            <a:chOff x="113" y="2069"/>
            <a:chExt cx="680" cy="1814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0" name="Oval 20"/>
            <p:cNvSpPr>
              <a:spLocks noChangeArrowheads="1"/>
            </p:cNvSpPr>
            <p:nvPr/>
          </p:nvSpPr>
          <p:spPr bwMode="auto">
            <a:xfrm>
              <a:off x="113" y="2069"/>
              <a:ext cx="680" cy="1179"/>
            </a:xfrm>
            <a:prstGeom prst="ellipse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</a:endParaRPr>
            </a:p>
          </p:txBody>
        </p:sp>
        <p:cxnSp>
          <p:nvCxnSpPr>
            <p:cNvPr id="11" name="AutoShape 21"/>
            <p:cNvCxnSpPr>
              <a:cxnSpLocks noChangeShapeType="1"/>
              <a:stCxn id="10" idx="4"/>
            </p:cNvCxnSpPr>
            <p:nvPr/>
          </p:nvCxnSpPr>
          <p:spPr bwMode="auto">
            <a:xfrm rot="5400000">
              <a:off x="101" y="3532"/>
              <a:ext cx="635" cy="68"/>
            </a:xfrm>
            <a:prstGeom prst="curvedConnector3">
              <a:avLst>
                <a:gd name="adj1" fmla="val 49921"/>
              </a:avLst>
            </a:prstGeom>
            <a:grpFill/>
            <a:ln w="9525">
              <a:solidFill>
                <a:srgbClr val="BBE0E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608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500"/>
                            </p:stCondLst>
                            <p:childTnLst>
                              <p:par>
                                <p:cTn id="8" presetID="1" presetClass="path" presetSubtype="0" accel="50000" decel="5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9167E-6 -4.44444E-6 C 0.06902 -4.44444E-6 0.125 0.05602 0.125 0.125 C 0.125 0.19399 0.06902 0.25 -4.79167E-6 0.25 C -0.06901 0.25 -0.125 0.19399 -0.125 0.125 C -0.125 0.05602 -0.06901 -4.44444E-6 -4.79167E-6 -4.44444E-6 Z " pathEditMode="relative" rAng="0" ptsTypes="AAAAA">
                                      <p:cBhvr>
                                        <p:cTn id="9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750"/>
                            </p:stCondLst>
                            <p:childTnLst>
                              <p:par>
                                <p:cTn id="11" presetID="1" presetClass="path" presetSubtype="0" accel="50000" decel="50000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54167E-6 -3.33333E-6 C 0.06901 -3.33333E-6 0.125 0.05602 0.125 0.125 C 0.125 0.19398 0.06901 0.25 -3.54167E-6 0.25 C -0.06901 0.25 -0.125 0.19398 -0.125 0.125 C -0.125 0.05602 -0.06901 -3.33333E-6 -3.54167E-6 -3.33333E-6 Z " pathEditMode="relative" rAng="0" ptsTypes="AAAAA">
                                      <p:cBhvr>
                                        <p:cTn id="12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44444E-6 L -4.79167E-6 -0.125 C -4.79167E-6 -0.18101 0.06902 -0.25 0.125 -0.25 L 0.25 -0.25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64973" y="2193993"/>
            <a:ext cx="11071654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kern="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Начертите  </a:t>
            </a:r>
            <a:r>
              <a:rPr lang="ru-RU" sz="3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острый и </a:t>
            </a:r>
            <a:r>
              <a:rPr lang="ru-RU" sz="3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тупой </a:t>
            </a:r>
            <a:r>
              <a:rPr lang="ru-RU" sz="3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углы </a:t>
            </a:r>
            <a:r>
              <a:rPr lang="ru-RU" sz="3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32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 градусные  меры  этих  углов</a:t>
            </a:r>
            <a:endParaRPr lang="ru-RU" sz="32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5" descr="F:\Новая папка\Мои рисунки\фото\картинки на школьныю тему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793" y="124448"/>
            <a:ext cx="2233613" cy="194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2883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9000" y="2218204"/>
            <a:ext cx="10883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служит </a:t>
            </a:r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делений разделена шкала транспортира</a:t>
            </a:r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определения градусной меры </a:t>
            </a:r>
            <a:r>
              <a:rPr lang="ru-RU" sz="32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угла</a:t>
            </a:r>
            <a:endParaRPr lang="ru-RU" sz="32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 descr="F:\Новая папка\Мои рисунки\фото\картинки на школьныю тему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774" y="692924"/>
            <a:ext cx="2233613" cy="1946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26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0-tub-ru.yandex.net/i?id=c59c3e3034dca2c01556edfc736b2736&amp;n=33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76" y="1611790"/>
            <a:ext cx="2350443" cy="216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1-tub-ru.yandex.net/i?id=f962c3b0c516146ecbef19ca44703deb&amp;n=33&amp;h=15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369" y="4478824"/>
            <a:ext cx="285750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438564" y="5898050"/>
            <a:ext cx="5659354" cy="547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32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          штурманский</a:t>
            </a:r>
            <a:endParaRPr lang="ru-RU" sz="3200" b="1" dirty="0">
              <a:solidFill>
                <a:srgbClr val="70AD47">
                  <a:lumMod val="75000"/>
                </a:srgbClr>
              </a:solidFill>
            </a:endParaRPr>
          </a:p>
        </p:txBody>
      </p:sp>
      <p:pic>
        <p:nvPicPr>
          <p:cNvPr id="1034" name="Picture 10" descr="http://im0-tub-ru.yandex.net/i?id=6f825243079da2eff7e821f288cc3a62&amp;n=33&amp;h=15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790" y="1891190"/>
            <a:ext cx="2600325" cy="170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68226" y="3596372"/>
            <a:ext cx="38606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ru-RU" sz="32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геодезический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         </a:t>
            </a:r>
            <a:endParaRPr lang="ru-RU" dirty="0"/>
          </a:p>
        </p:txBody>
      </p:sp>
      <p:pic>
        <p:nvPicPr>
          <p:cNvPr id="1036" name="Picture 12" descr="http://im3-tub-ru.yandex.net/i?id=af1df1f0351ca04f2def810f58a24bca&amp;n=33&amp;h=15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715" y="4471733"/>
            <a:ext cx="2204566" cy="197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173581" y="5864857"/>
            <a:ext cx="26228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50" dirty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с</a:t>
            </a:r>
            <a:r>
              <a:rPr lang="ru-RU" sz="28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 линейкой</a:t>
            </a:r>
            <a:r>
              <a:rPr lang="ru-RU" sz="2800" b="1" dirty="0" smtClean="0">
                <a:solidFill>
                  <a:srgbClr val="70AD47">
                    <a:lumMod val="75000"/>
                  </a:srgbClr>
                </a:solidFill>
                <a:latin typeface="Arial" panose="020B0604020202020204" pitchFamily="34" charset="0"/>
              </a:rPr>
              <a:t> </a:t>
            </a:r>
            <a:endParaRPr lang="ru-RU" sz="2800" b="1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524000" y="444843"/>
            <a:ext cx="9144000" cy="4812957"/>
          </a:xfrm>
        </p:spPr>
        <p:txBody>
          <a:bodyPr>
            <a:normAutofit/>
          </a:bodyPr>
          <a:lstStyle/>
          <a:p>
            <a:pPr lvl="0"/>
            <a:r>
              <a:rPr lang="ru-RU" sz="3600" b="1" u="sng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Виды  транспортиров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282668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9372" y="772464"/>
            <a:ext cx="90945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1430">
                  <a:solidFill>
                    <a:srgbClr val="00B05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Сегодня </a:t>
            </a:r>
            <a:r>
              <a:rPr lang="ru-RU" sz="5400" b="1" spc="50" dirty="0" smtClean="0">
                <a:ln w="11430">
                  <a:solidFill>
                    <a:srgbClr val="00B05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   на   </a:t>
            </a:r>
            <a:r>
              <a:rPr lang="ru-RU" sz="5400" b="1" spc="50" dirty="0">
                <a:ln w="11430">
                  <a:solidFill>
                    <a:srgbClr val="00B05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уроке </a:t>
            </a:r>
            <a:r>
              <a:rPr lang="ru-RU" sz="5400" b="1" spc="50" dirty="0" smtClean="0">
                <a:ln w="11430">
                  <a:solidFill>
                    <a:srgbClr val="00B05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</a:rPr>
              <a:t>  </a:t>
            </a:r>
            <a:endParaRPr lang="ru-RU" sz="5400" b="1" spc="50" dirty="0">
              <a:ln w="11430">
                <a:solidFill>
                  <a:srgbClr val="00B05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32843" y="2723004"/>
            <a:ext cx="46778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Я запомнил </a:t>
            </a:r>
            <a:r>
              <a:rPr lang="ru-RU" sz="20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…</a:t>
            </a:r>
            <a:endParaRPr lang="ru-RU" sz="20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88541" y="4134934"/>
            <a:ext cx="45551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spc="50" dirty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Я </a:t>
            </a:r>
            <a:r>
              <a:rPr lang="ru-RU" sz="40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понял, как</a:t>
            </a:r>
            <a:r>
              <a:rPr lang="ru-RU" sz="20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…</a:t>
            </a:r>
            <a:endParaRPr lang="ru-RU" sz="2000" b="1" spc="50" dirty="0">
              <a:ln w="11430"/>
              <a:solidFill>
                <a:srgbClr val="70AD47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7837" y="5407895"/>
            <a:ext cx="10602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  </a:t>
            </a:r>
            <a:r>
              <a:rPr lang="ru-RU" sz="36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Я смогу объяснить другим как…</a:t>
            </a:r>
            <a:endParaRPr lang="ru-RU" sz="36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73891" y="5162143"/>
            <a:ext cx="1067623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spc="50" dirty="0" smtClean="0">
                <a:ln w="11430"/>
                <a:solidFill>
                  <a:srgbClr val="70AD47">
                    <a:lumMod val="75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   </a:t>
            </a:r>
            <a:endParaRPr lang="ru-RU" sz="4400" b="1" spc="50" dirty="0">
              <a:ln w="11430"/>
              <a:solidFill>
                <a:srgbClr val="70AD47">
                  <a:lumMod val="75000"/>
                </a:srgb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pic>
        <p:nvPicPr>
          <p:cNvPr id="7" name="Picture 4" descr="F:\Новая папка\Мои рисунки\фото\картинки на школьныю тему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159" y="2295570"/>
            <a:ext cx="3581400" cy="237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477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F:\Новая папка\Мои рисунки\фото\картинки на школьныю тему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12">
            <a:off x="1245777" y="1109870"/>
            <a:ext cx="1947546" cy="231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Sylfaen" panose="010A0502050306030303" pitchFamily="18" charset="0"/>
              </a:rPr>
              <a:t>               СПАСИБО </a:t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Sylfaen" panose="010A0502050306030303" pitchFamily="18" charset="0"/>
              </a:rPr>
            </a:b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Sylfaen" panose="010A0502050306030303" pitchFamily="18" charset="0"/>
              </a:rPr>
              <a:t>                         за работу</a:t>
            </a:r>
            <a:b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Sylfaen" panose="010A0502050306030303" pitchFamily="18" charset="0"/>
              </a:rPr>
            </a:br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  <a:latin typeface="Sylfaen" panose="010A0502050306030303" pitchFamily="18" charset="0"/>
              </a:rPr>
              <a:t>                             на уроке.</a:t>
            </a:r>
            <a:endParaRPr lang="ru-RU" sz="4800" dirty="0">
              <a:solidFill>
                <a:schemeClr val="accent6">
                  <a:lumMod val="75000"/>
                </a:schemeClr>
              </a:solidFill>
              <a:latin typeface="Sylfaen" panose="010A0502050306030303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72248" y="444843"/>
            <a:ext cx="7195751" cy="4812957"/>
          </a:xfrm>
        </p:spPr>
        <p:txBody>
          <a:bodyPr/>
          <a:lstStyle/>
          <a:p>
            <a:r>
              <a:rPr lang="ru-RU" sz="2800" b="1" dirty="0" smtClean="0"/>
              <a:t>12марта.</a:t>
            </a:r>
            <a:endParaRPr lang="ru-RU" sz="2800" b="1" dirty="0"/>
          </a:p>
        </p:txBody>
      </p:sp>
      <p:pic>
        <p:nvPicPr>
          <p:cNvPr id="6" name="Picture 5" descr="F:\Новая папка\Мои рисунки\фото\картинки на школьныю тему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33766">
            <a:off x="9620320" y="534518"/>
            <a:ext cx="2268857" cy="223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www.sch2000.ru/employees/umk/peterson_perspektiv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550" y="3949005"/>
            <a:ext cx="8329741" cy="27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95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6893" y="1938761"/>
            <a:ext cx="7100330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источники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4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http://festival.1september.ru</a:t>
            </a:r>
            <a:r>
              <a:rPr lang="en-US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/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http://pedsovet.su/_ld/296/35939792.jpg http://fantasyflash.ru/anime/index.php?kont=milash&amp;n=3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fantasyflash.ru/anime/index.php?kont=milash&amp;n=10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hlinkClick r:id="rId5"/>
              </a:rPr>
              <a:t>http://ppt4web.ru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r>
              <a:rPr lang="en-US" dirty="0"/>
              <a:t>http://meloc.ucoz.ru/</a:t>
            </a:r>
            <a:endParaRPr lang="ru-RU" dirty="0"/>
          </a:p>
        </p:txBody>
      </p:sp>
      <p:pic>
        <p:nvPicPr>
          <p:cNvPr id="6" name="Picture 5" descr="F:\Новая папка\Мои рисунки\фото\картинки на школьныю тему\images (4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574" y="4585639"/>
            <a:ext cx="2929925" cy="19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вал 6" descr="Курск Городской портал kursk - Мобильные игры: скачай и развлекайся"/>
          <p:cNvSpPr/>
          <p:nvPr/>
        </p:nvSpPr>
        <p:spPr>
          <a:xfrm>
            <a:off x="308575" y="158623"/>
            <a:ext cx="2565070" cy="2161309"/>
          </a:xfrm>
          <a:prstGeom prst="ellipse">
            <a:avLst/>
          </a:prstGeom>
          <a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8000" r="-28000"/>
            </a:stretch>
          </a:blipFill>
          <a:effectLst>
            <a:glow rad="101600">
              <a:schemeClr val="accent3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reflection blurRad="6350" stA="50000" endA="300" endPos="90000" dir="5400000" sy="-100000" algn="bl" rotWithShape="0"/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247718">
            <a:off x="7094890" y="3467794"/>
            <a:ext cx="2727495" cy="365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Фото13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047896">
            <a:off x="8274087" y="-65810"/>
            <a:ext cx="2967434" cy="357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57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6314" y="1443841"/>
            <a:ext cx="774768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Луч с лучом соединили</a:t>
            </a: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600" b="1" spc="50" dirty="0">
              <a:ln w="12700" cmpd="sng">
                <a:solidFill>
                  <a:srgbClr val="2D2D8A">
                    <a:satMod val="120000"/>
                    <a:shade val="80000"/>
                  </a:srgbClr>
                </a:solidFill>
                <a:prstDash val="solid"/>
              </a:ln>
              <a:effectLst>
                <a:glow rad="53100">
                  <a:srgbClr val="2D2D8A">
                    <a:satMod val="180000"/>
                    <a:alpha val="30000"/>
                  </a:srgbClr>
                </a:glow>
              </a:effectLst>
              <a:latin typeface="Calibri" panose="020F050202020403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         Вершину </a:t>
            </a:r>
            <a:r>
              <a:rPr lang="ru-RU" sz="3600" b="1" spc="50" dirty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в точке закрепили </a:t>
            </a: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–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600" b="1" spc="50" dirty="0">
              <a:ln w="12700" cmpd="sng">
                <a:solidFill>
                  <a:srgbClr val="2D2D8A">
                    <a:satMod val="120000"/>
                    <a:shade val="80000"/>
                  </a:srgbClr>
                </a:solidFill>
                <a:prstDash val="solid"/>
              </a:ln>
              <a:effectLst>
                <a:glow rad="53100">
                  <a:srgbClr val="2D2D8A">
                    <a:satMod val="180000"/>
                    <a:alpha val="30000"/>
                  </a:srgbClr>
                </a:glow>
              </a:effectLst>
              <a:latin typeface="Calibri" panose="020F050202020403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      Так </a:t>
            </a:r>
            <a:r>
              <a:rPr lang="ru-RU" sz="3600" b="1" spc="50" dirty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тупой, прямой и </a:t>
            </a: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острый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600" b="1" spc="50" dirty="0">
              <a:ln w="12700" cmpd="sng">
                <a:solidFill>
                  <a:srgbClr val="2D2D8A">
                    <a:satMod val="120000"/>
                    <a:shade val="80000"/>
                  </a:srgbClr>
                </a:solidFill>
                <a:prstDash val="solid"/>
              </a:ln>
              <a:effectLst>
                <a:glow rad="53100">
                  <a:srgbClr val="2D2D8A">
                    <a:satMod val="180000"/>
                    <a:alpha val="30000"/>
                  </a:srgbClr>
                </a:glow>
              </a:effectLst>
              <a:latin typeface="Calibri" panose="020F0502020204030204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spc="50" dirty="0" smtClean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      Угол </a:t>
            </a:r>
            <a:r>
              <a:rPr lang="ru-RU" sz="3600" b="1" spc="50" dirty="0">
                <a:ln w="12700" cmpd="sng">
                  <a:solidFill>
                    <a:srgbClr val="2D2D8A">
                      <a:satMod val="120000"/>
                      <a:shade val="80000"/>
                    </a:srgbClr>
                  </a:solidFill>
                  <a:prstDash val="solid"/>
                </a:ln>
                <a:effectLst>
                  <a:glow rad="53100">
                    <a:srgbClr val="2D2D8A">
                      <a:satMod val="180000"/>
                      <a:alpha val="30000"/>
                    </a:srgbClr>
                  </a:glow>
                </a:effectLst>
                <a:latin typeface="Calibri" panose="020F0502020204030204" pitchFamily="34" charset="0"/>
              </a:rPr>
              <a:t>нам построить просто!</a:t>
            </a:r>
          </a:p>
        </p:txBody>
      </p:sp>
    </p:spTree>
    <p:extLst>
      <p:ext uri="{BB962C8B-B14F-4D97-AF65-F5344CB8AC3E}">
        <p14:creationId xmlns:p14="http://schemas.microsoft.com/office/powerpoint/2010/main" val="326231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 rot="5400000">
            <a:off x="5334001" y="2036763"/>
            <a:ext cx="1524000" cy="2784475"/>
            <a:chOff x="6629401" y="3886200"/>
            <a:chExt cx="1524000" cy="2133600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rot="5400000">
              <a:off x="7086601" y="4953000"/>
              <a:ext cx="2133600" cy="0"/>
            </a:xfrm>
            <a:prstGeom prst="line">
              <a:avLst/>
            </a:prstGeom>
            <a:noFill/>
            <a:ln w="57150" cap="flat" cmpd="sng" algn="ctr">
              <a:solidFill>
                <a:srgbClr val="002060"/>
              </a:solidFill>
              <a:prstDash val="solid"/>
            </a:ln>
            <a:effectLst/>
          </p:spPr>
        </p:cxnSp>
        <p:cxnSp>
          <p:nvCxnSpPr>
            <p:cNvPr id="4" name="Прямая соединительная линия 3"/>
            <p:cNvCxnSpPr/>
            <p:nvPr/>
          </p:nvCxnSpPr>
          <p:spPr>
            <a:xfrm rot="10800000">
              <a:off x="6629401" y="6019800"/>
              <a:ext cx="1524000" cy="0"/>
            </a:xfrm>
            <a:prstGeom prst="line">
              <a:avLst/>
            </a:prstGeom>
            <a:noFill/>
            <a:ln w="57150" cap="flat" cmpd="sng" algn="ctr">
              <a:solidFill>
                <a:srgbClr val="00206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1078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 rot="1618148">
            <a:off x="4276267" y="2672439"/>
            <a:ext cx="3364147" cy="1219632"/>
            <a:chOff x="3504288" y="5028233"/>
            <a:chExt cx="3124418" cy="1219632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3504288" y="6247865"/>
              <a:ext cx="1599697" cy="0"/>
            </a:xfrm>
            <a:prstGeom prst="line">
              <a:avLst/>
            </a:prstGeom>
            <a:noFill/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5104203" y="5028233"/>
              <a:ext cx="1524503" cy="1219201"/>
            </a:xfrm>
            <a:prstGeom prst="line">
              <a:avLst/>
            </a:prstGeom>
            <a:noFill/>
            <a:ln w="57150" cap="flat" cmpd="sng" algn="ctr">
              <a:solidFill>
                <a:schemeClr val="accent2">
                  <a:lumMod val="75000"/>
                </a:scheme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74609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5106015" y="2295788"/>
            <a:ext cx="1978024" cy="2263978"/>
            <a:chOff x="3810890" y="2438097"/>
            <a:chExt cx="1143000" cy="1752757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 rot="5400000">
              <a:off x="3392771" y="2857105"/>
              <a:ext cx="1752600" cy="914584"/>
            </a:xfrm>
            <a:prstGeom prst="line">
              <a:avLst/>
            </a:prstGeom>
            <a:noFill/>
            <a:ln w="5715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4" name="Прямая соединительная линия 3"/>
            <p:cNvCxnSpPr/>
            <p:nvPr/>
          </p:nvCxnSpPr>
          <p:spPr>
            <a:xfrm flipV="1">
              <a:off x="3810890" y="3276454"/>
              <a:ext cx="1143000" cy="914400"/>
            </a:xfrm>
            <a:prstGeom prst="line">
              <a:avLst/>
            </a:prstGeom>
            <a:noFill/>
            <a:ln w="57150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4493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9049" y="641171"/>
            <a:ext cx="82666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kern="0" dirty="0" smtClean="0">
                <a:latin typeface="Arial"/>
              </a:rPr>
              <a:t>Запиши </a:t>
            </a:r>
            <a:r>
              <a:rPr lang="ru-RU" sz="3600" b="1" u="sng" kern="0" dirty="0">
                <a:latin typeface="Arial"/>
              </a:rPr>
              <a:t>названия </a:t>
            </a:r>
            <a:r>
              <a:rPr lang="ru-RU" sz="3600" b="1" u="sng" kern="0" dirty="0" smtClean="0">
                <a:latin typeface="Arial"/>
              </a:rPr>
              <a:t>углов:</a:t>
            </a:r>
          </a:p>
          <a:p>
            <a:endParaRPr lang="ru-RU" sz="3600" b="1" u="sng" kern="0" dirty="0" smtClean="0">
              <a:latin typeface="Arial"/>
            </a:endParaRPr>
          </a:p>
          <a:p>
            <a:r>
              <a:rPr lang="ru-RU" sz="3600" b="1" kern="0" dirty="0">
                <a:latin typeface="Arial"/>
              </a:rPr>
              <a:t> </a:t>
            </a:r>
            <a:r>
              <a:rPr lang="ru-RU" sz="3600" b="1" kern="0" dirty="0" smtClean="0">
                <a:latin typeface="Arial"/>
              </a:rPr>
              <a:t>  </a:t>
            </a:r>
            <a:endParaRPr lang="ru-RU" dirty="0"/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4453135" y="2388121"/>
            <a:ext cx="2133600" cy="1219200"/>
            <a:chOff x="914400" y="2743200"/>
            <a:chExt cx="2133600" cy="121920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16200000" flipH="1">
              <a:off x="609600" y="3048000"/>
              <a:ext cx="1219200" cy="60960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6" name="Прямая соединительная линия 5"/>
            <p:cNvCxnSpPr/>
            <p:nvPr/>
          </p:nvCxnSpPr>
          <p:spPr>
            <a:xfrm>
              <a:off x="1524000" y="3962400"/>
              <a:ext cx="1524000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grpSp>
        <p:nvGrpSpPr>
          <p:cNvPr id="7" name="Группа 6"/>
          <p:cNvGrpSpPr>
            <a:grpSpLocks/>
          </p:cNvGrpSpPr>
          <p:nvPr/>
        </p:nvGrpSpPr>
        <p:grpSpPr bwMode="auto">
          <a:xfrm rot="1035627">
            <a:off x="7867843" y="917934"/>
            <a:ext cx="1143000" cy="1753597"/>
            <a:chOff x="3808937" y="2437549"/>
            <a:chExt cx="1143000" cy="1753597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3390233" y="2856649"/>
              <a:ext cx="1752600" cy="914400"/>
            </a:xfrm>
            <a:prstGeom prst="line">
              <a:avLst/>
            </a:prstGeom>
            <a:noFill/>
            <a:ln w="28575" cap="flat" cmpd="sng" algn="ctr">
              <a:solidFill>
                <a:srgbClr val="002060"/>
              </a:solidFill>
              <a:prstDash val="solid"/>
            </a:ln>
            <a:effectLst/>
          </p:spPr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3808937" y="3276746"/>
              <a:ext cx="1143000" cy="914400"/>
            </a:xfrm>
            <a:prstGeom prst="line">
              <a:avLst/>
            </a:prstGeom>
            <a:noFill/>
            <a:ln w="28575" cap="flat" cmpd="sng" algn="ctr">
              <a:solidFill>
                <a:srgbClr val="002060"/>
              </a:solidFill>
              <a:prstDash val="solid"/>
            </a:ln>
            <a:effectLst/>
          </p:spPr>
        </p:cxnSp>
      </p:grpSp>
      <p:sp>
        <p:nvSpPr>
          <p:cNvPr id="10" name="Прямоугольник 9"/>
          <p:cNvSpPr/>
          <p:nvPr/>
        </p:nvSpPr>
        <p:spPr>
          <a:xfrm>
            <a:off x="2197494" y="331410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077507" y="3256850"/>
            <a:ext cx="538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А</a:t>
            </a:r>
          </a:p>
        </p:txBody>
      </p: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1102841" y="4653349"/>
            <a:ext cx="1905000" cy="1752600"/>
            <a:chOff x="762000" y="4495800"/>
            <a:chExt cx="1905000" cy="175260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762000" y="4495800"/>
              <a:ext cx="1905000" cy="0"/>
            </a:xfrm>
            <a:prstGeom prst="line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>
              <a:off x="1790700" y="5372100"/>
              <a:ext cx="1752600" cy="0"/>
            </a:xfrm>
            <a:prstGeom prst="line">
              <a:avLst/>
            </a:prstGeom>
            <a:noFill/>
            <a:ln w="38100" cap="flat" cmpd="sng" algn="ctr">
              <a:solidFill>
                <a:srgbClr val="7030A0"/>
              </a:solidFill>
              <a:prstDash val="solid"/>
            </a:ln>
            <a:effectLst/>
          </p:spPr>
        </p:cxnSp>
      </p:grpSp>
      <p:sp>
        <p:nvSpPr>
          <p:cNvPr id="15" name="Прямоугольник 14"/>
          <p:cNvSpPr/>
          <p:nvPr/>
        </p:nvSpPr>
        <p:spPr>
          <a:xfrm>
            <a:off x="2832794" y="4405938"/>
            <a:ext cx="423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О</a:t>
            </a:r>
          </a:p>
        </p:txBody>
      </p:sp>
      <p:grpSp>
        <p:nvGrpSpPr>
          <p:cNvPr id="16" name="Группа 15"/>
          <p:cNvGrpSpPr>
            <a:grpSpLocks/>
          </p:cNvGrpSpPr>
          <p:nvPr/>
        </p:nvGrpSpPr>
        <p:grpSpPr bwMode="auto">
          <a:xfrm rot="7618232">
            <a:off x="9044986" y="2885174"/>
            <a:ext cx="2431714" cy="1416059"/>
            <a:chOff x="3505200" y="4832341"/>
            <a:chExt cx="2431714" cy="1416059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3505200" y="6248400"/>
              <a:ext cx="1600200" cy="0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</a:ln>
            <a:effectLst/>
          </p:spPr>
        </p:cxnSp>
        <p:cxnSp>
          <p:nvCxnSpPr>
            <p:cNvPr id="18" name="Прямая соединительная линия 17"/>
            <p:cNvCxnSpPr/>
            <p:nvPr/>
          </p:nvCxnSpPr>
          <p:spPr>
            <a:xfrm rot="13981768">
              <a:off x="4715418" y="4748922"/>
              <a:ext cx="1138077" cy="1304915"/>
            </a:xfrm>
            <a:prstGeom prst="line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</a:ln>
            <a:effectLst/>
          </p:spPr>
        </p:cxnSp>
      </p:grpSp>
      <p:sp>
        <p:nvSpPr>
          <p:cNvPr id="19" name="Прямоугольник 18"/>
          <p:cNvSpPr/>
          <p:nvPr/>
        </p:nvSpPr>
        <p:spPr>
          <a:xfrm>
            <a:off x="5344260" y="5878485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М</a:t>
            </a:r>
            <a:endParaRPr lang="ru-RU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0" name="Группа 19"/>
          <p:cNvGrpSpPr>
            <a:grpSpLocks/>
          </p:cNvGrpSpPr>
          <p:nvPr/>
        </p:nvGrpSpPr>
        <p:grpSpPr bwMode="auto">
          <a:xfrm rot="19754820">
            <a:off x="7388772" y="4937783"/>
            <a:ext cx="1447800" cy="1219200"/>
            <a:chOff x="6172200" y="2514600"/>
            <a:chExt cx="1447800" cy="1219200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>
              <a:off x="6172200" y="2514600"/>
              <a:ext cx="1447800" cy="0"/>
            </a:xfrm>
            <a:prstGeom prst="line">
              <a:avLst/>
            </a:prstGeom>
            <a:noFill/>
            <a:ln w="38100" cap="flat" cmpd="sng" algn="ctr">
              <a:solidFill>
                <a:srgbClr val="660066"/>
              </a:solidFill>
              <a:prstDash val="solid"/>
            </a:ln>
            <a:effectLst/>
          </p:spPr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6667500" y="2781300"/>
              <a:ext cx="1219200" cy="685800"/>
            </a:xfrm>
            <a:prstGeom prst="line">
              <a:avLst/>
            </a:prstGeom>
            <a:noFill/>
            <a:ln w="38100" cap="flat" cmpd="sng" algn="ctr">
              <a:solidFill>
                <a:srgbClr val="660066"/>
              </a:solidFill>
              <a:prstDash val="solid"/>
            </a:ln>
            <a:effectLst/>
          </p:spPr>
        </p:cxnSp>
      </p:grpSp>
      <p:sp>
        <p:nvSpPr>
          <p:cNvPr id="23" name="Прямоугольник 22"/>
          <p:cNvSpPr/>
          <p:nvPr/>
        </p:nvSpPr>
        <p:spPr>
          <a:xfrm>
            <a:off x="8366868" y="442251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Arial" panose="020B0604020202020204" pitchFamily="34" charset="0"/>
              </a:rPr>
              <a:t>Е</a:t>
            </a:r>
          </a:p>
        </p:txBody>
      </p:sp>
      <p:grpSp>
        <p:nvGrpSpPr>
          <p:cNvPr id="24" name="Группа 23"/>
          <p:cNvGrpSpPr>
            <a:grpSpLocks/>
          </p:cNvGrpSpPr>
          <p:nvPr/>
        </p:nvGrpSpPr>
        <p:grpSpPr bwMode="auto">
          <a:xfrm rot="1107670">
            <a:off x="4335561" y="3655056"/>
            <a:ext cx="1418462" cy="2365014"/>
            <a:chOff x="6733988" y="3884848"/>
            <a:chExt cx="1418462" cy="236501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7085650" y="4951648"/>
              <a:ext cx="2133600" cy="0"/>
            </a:xfrm>
            <a:prstGeom prst="line">
              <a:avLst/>
            </a:prstGeom>
            <a:noFill/>
            <a:ln w="28575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</p:cxnSp>
        <p:cxnSp>
          <p:nvCxnSpPr>
            <p:cNvPr id="26" name="Прямая соединительная линия 25"/>
            <p:cNvCxnSpPr/>
            <p:nvPr/>
          </p:nvCxnSpPr>
          <p:spPr>
            <a:xfrm rot="20492330" flipH="1" flipV="1">
              <a:off x="6733988" y="5678307"/>
              <a:ext cx="1363486" cy="571555"/>
            </a:xfrm>
            <a:prstGeom prst="line">
              <a:avLst/>
            </a:prstGeom>
            <a:noFill/>
            <a:ln w="28575" cap="flat" cmpd="sng" algn="ctr">
              <a:solidFill>
                <a:schemeClr val="accent6">
                  <a:lumMod val="75000"/>
                </a:schemeClr>
              </a:solidFill>
              <a:prstDash val="solid"/>
            </a:ln>
            <a:effectLst/>
          </p:spPr>
        </p:cxnSp>
      </p:grpSp>
      <p:sp>
        <p:nvSpPr>
          <p:cNvPr id="27" name="Прямоугольник 26"/>
          <p:cNvSpPr/>
          <p:nvPr/>
        </p:nvSpPr>
        <p:spPr>
          <a:xfrm>
            <a:off x="4838583" y="3554611"/>
            <a:ext cx="389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Р</a:t>
            </a:r>
            <a:endParaRPr lang="ru-RU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8" name="Группа 27"/>
          <p:cNvGrpSpPr>
            <a:grpSpLocks/>
          </p:cNvGrpSpPr>
          <p:nvPr/>
        </p:nvGrpSpPr>
        <p:grpSpPr bwMode="auto">
          <a:xfrm rot="18692873">
            <a:off x="827120" y="1474423"/>
            <a:ext cx="2133600" cy="1849177"/>
            <a:chOff x="914400" y="2743200"/>
            <a:chExt cx="2133600" cy="1219200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609600" y="3048000"/>
              <a:ext cx="1219200" cy="609600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</a:ln>
            <a:effectLst/>
          </p:spPr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524000" y="3962400"/>
              <a:ext cx="1524000" cy="0"/>
            </a:xfrm>
            <a:prstGeom prst="line">
              <a:avLst/>
            </a:prstGeom>
            <a:noFill/>
            <a:ln w="28575" cap="flat" cmpd="sng" algn="ctr">
              <a:solidFill>
                <a:schemeClr val="accent1"/>
              </a:solidFill>
              <a:prstDash val="solid"/>
            </a:ln>
            <a:effectLst/>
          </p:spPr>
        </p:cxnSp>
      </p:grpSp>
      <p:sp>
        <p:nvSpPr>
          <p:cNvPr id="31" name="Прямоугольник 30"/>
          <p:cNvSpPr/>
          <p:nvPr/>
        </p:nvSpPr>
        <p:spPr>
          <a:xfrm>
            <a:off x="7377013" y="2437826"/>
            <a:ext cx="42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endParaRPr lang="ru-RU" sz="24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2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22119" y="611724"/>
            <a:ext cx="9144000" cy="1383331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2119" y="1995055"/>
            <a:ext cx="9144000" cy="21464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Тема урока: </a:t>
            </a:r>
            <a:r>
              <a:rPr lang="ru-RU" sz="4000" b="1" dirty="0" smtClean="0"/>
              <a:t>тр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/>
              <a:t>нсп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/>
              <a:t>ртир</a:t>
            </a:r>
            <a:endParaRPr lang="ru-RU" sz="4000" b="1" dirty="0"/>
          </a:p>
        </p:txBody>
      </p:sp>
      <p:pic>
        <p:nvPicPr>
          <p:cNvPr id="5" name="Picture 4" descr="F:\Новая папка\Мои рисунки\фото\картинки на школьныю тему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5411" y="4141520"/>
            <a:ext cx="3044825" cy="2513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329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73891" y="2921169"/>
            <a:ext cx="100623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</a:rPr>
              <a:t>  1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</a:rPr>
              <a:t>° </a:t>
            </a:r>
            <a:r>
              <a:rPr lang="ru-RU" sz="2000" b="1" dirty="0">
                <a:latin typeface="Arial" panose="020B0604020202020204" pitchFamily="34" charset="0"/>
              </a:rPr>
              <a:t>(один градус</a:t>
            </a:r>
            <a:r>
              <a:rPr lang="ru-RU" sz="2000" b="1" dirty="0" smtClean="0">
                <a:latin typeface="Arial" panose="020B0604020202020204" pitchFamily="34" charset="0"/>
              </a:rPr>
              <a:t>)  </a:t>
            </a:r>
            <a:r>
              <a:rPr lang="ru-RU" sz="2000" b="1" dirty="0">
                <a:latin typeface="Arial" panose="020B0604020202020204" pitchFamily="34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угол,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равный</a:t>
            </a:r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648" y="2921169"/>
            <a:ext cx="518983" cy="628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9212" y="3053327"/>
            <a:ext cx="515179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части развёрнутого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угла.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Градусная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мера 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угла.</a:t>
            </a:r>
            <a:endParaRPr lang="ru-RU" sz="3200" b="1" dirty="0"/>
          </a:p>
        </p:txBody>
      </p:sp>
      <p:pic>
        <p:nvPicPr>
          <p:cNvPr id="5" name="Picture 2" descr="C:\Documents and Settings\Admin\Мои документы\Мои рисунки\детские картинки\без фона\школа\Анимашки - Школа\5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7645" y="295532"/>
            <a:ext cx="85725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653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3531" y="968602"/>
            <a:ext cx="877720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kern="0" dirty="0" smtClean="0">
                <a:solidFill>
                  <a:srgbClr val="2D2D8A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3200" b="1" u="sng" kern="0" dirty="0" smtClean="0">
                <a:solidFill>
                  <a:srgbClr val="2D2D8A">
                    <a:lumMod val="75000"/>
                  </a:srgbClr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Алгоритм </a:t>
            </a:r>
          </a:p>
          <a:p>
            <a:endParaRPr lang="ru-RU" sz="3200" b="1" u="sng" kern="0" dirty="0" smtClean="0">
              <a:solidFill>
                <a:srgbClr val="2D2D8A">
                  <a:lumMod val="75000"/>
                </a:srgbClr>
              </a:solidFill>
              <a:latin typeface="Times New Roman" panose="02020603050405020304" pitchFamily="18" charset="0"/>
              <a:ea typeface="Batang" panose="02030600000101010101" pitchFamily="18" charset="-127"/>
              <a:cs typeface="Times New Roman" panose="02020603050405020304" pitchFamily="18" charset="0"/>
            </a:endParaRPr>
          </a:p>
          <a:p>
            <a:pPr lvl="0"/>
            <a:r>
              <a:rPr lang="ru-RU" sz="3200" b="1" kern="0" dirty="0" smtClean="0">
                <a:solidFill>
                  <a:srgbClr val="2D2D8A">
                    <a:lumMod val="75000"/>
                  </a:srgbClr>
                </a:solidFill>
                <a:latin typeface="Candara" panose="020E0502030303020204" pitchFamily="34" charset="0"/>
              </a:rPr>
              <a:t>       определения </a:t>
            </a:r>
            <a:r>
              <a:rPr lang="ru-RU" sz="3200" b="1" kern="0" dirty="0">
                <a:solidFill>
                  <a:srgbClr val="2D2D8A">
                    <a:lumMod val="75000"/>
                  </a:srgbClr>
                </a:solidFill>
                <a:latin typeface="Candara" panose="020E0502030303020204" pitchFamily="34" charset="0"/>
              </a:rPr>
              <a:t>градусной меры угла</a:t>
            </a:r>
            <a:endParaRPr lang="ru-RU" dirty="0">
              <a:solidFill>
                <a:prstClr val="black"/>
              </a:solidFill>
              <a:latin typeface="Candara" panose="020E0502030303020204" pitchFamily="34" charset="0"/>
            </a:endParaRPr>
          </a:p>
          <a:p>
            <a:r>
              <a:rPr lang="ru-RU" sz="3200" b="1" kern="0" dirty="0">
                <a:solidFill>
                  <a:srgbClr val="2D2D8A">
                    <a:lumMod val="75000"/>
                  </a:srgbClr>
                </a:solidFill>
                <a:latin typeface="Candara" panose="020E0502030303020204" pitchFamily="34" charset="0"/>
              </a:rPr>
              <a:t/>
            </a:r>
            <a:br>
              <a:rPr lang="ru-RU" sz="3200" b="1" kern="0" dirty="0">
                <a:solidFill>
                  <a:srgbClr val="2D2D8A">
                    <a:lumMod val="75000"/>
                  </a:srgbClr>
                </a:solidFill>
                <a:latin typeface="Candara" panose="020E0502030303020204" pitchFamily="34" charset="0"/>
              </a:rPr>
            </a:br>
            <a:endParaRPr lang="ru-RU" dirty="0">
              <a:latin typeface="Candara" panose="020E0502030303020204" pitchFamily="34" charset="0"/>
            </a:endParaRPr>
          </a:p>
        </p:txBody>
      </p:sp>
      <p:pic>
        <p:nvPicPr>
          <p:cNvPr id="3" name="Picture 2" descr="F:\Новая папка\Мои рисунки\фото\картинки на школьныю тему\images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833" y="2340243"/>
            <a:ext cx="4654658" cy="429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Группа 3"/>
          <p:cNvGrpSpPr>
            <a:grpSpLocks/>
          </p:cNvGrpSpPr>
          <p:nvPr/>
        </p:nvGrpSpPr>
        <p:grpSpPr bwMode="auto">
          <a:xfrm rot="10800000">
            <a:off x="6894162" y="3307704"/>
            <a:ext cx="1905000" cy="1752600"/>
            <a:chOff x="762000" y="4495800"/>
            <a:chExt cx="1905000" cy="1752600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762000" y="4495800"/>
              <a:ext cx="19050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1790700" y="5372100"/>
              <a:ext cx="1752600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409912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389</Words>
  <Application>Microsoft Office PowerPoint</Application>
  <PresentationFormat>Широкоэкранный</PresentationFormat>
  <Paragraphs>106</Paragraphs>
  <Slides>19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Batang</vt:lpstr>
      <vt:lpstr>Arial</vt:lpstr>
      <vt:lpstr>Calibri</vt:lpstr>
      <vt:lpstr>Calibri Light</vt:lpstr>
      <vt:lpstr>Cambria</vt:lpstr>
      <vt:lpstr>Candara</vt:lpstr>
      <vt:lpstr>Segoe Script</vt:lpstr>
      <vt:lpstr>Sylfaen</vt:lpstr>
      <vt:lpstr>Times New Roman</vt:lpstr>
      <vt:lpstr>Verdana</vt:lpstr>
      <vt:lpstr>Тема Office</vt:lpstr>
      <vt:lpstr>                                                               Урок математики                                                                  4 класс                               УМК « Перспектива»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февраля  Классная работа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СПАСИБО                           за работу                              на уроке.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62</cp:revision>
  <dcterms:created xsi:type="dcterms:W3CDTF">2015-03-18T17:17:27Z</dcterms:created>
  <dcterms:modified xsi:type="dcterms:W3CDTF">2015-05-04T15:59:15Z</dcterms:modified>
</cp:coreProperties>
</file>